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notesSlides/notesSlide86.xml" ContentType="application/vnd.openxmlformats-officedocument.presentationml.notesSl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charts/chart9.xml" ContentType="application/vnd.openxmlformats-officedocument.drawingml.chart+xml"/>
  <Override PartName="/ppt/theme/themeOverride9.xml" ContentType="application/vnd.openxmlformats-officedocument.themeOverride+xml"/>
  <Override PartName="/ppt/notesSlides/notesSlide87.xml" ContentType="application/vnd.openxmlformats-officedocument.presentationml.notesSlide+xml"/>
  <Override PartName="/ppt/charts/chart10.xml" ContentType="application/vnd.openxmlformats-officedocument.drawingml.chart+xml"/>
  <Override PartName="/ppt/theme/themeOverride10.xml" ContentType="application/vnd.openxmlformats-officedocument.themeOverride+xml"/>
  <Override PartName="/ppt/charts/chart11.xml" ContentType="application/vnd.openxmlformats-officedocument.drawingml.chart+xml"/>
  <Override PartName="/ppt/theme/themeOverride11.xml" ContentType="application/vnd.openxmlformats-officedocument.themeOverride+xml"/>
  <Override PartName="/ppt/charts/chart12.xml" ContentType="application/vnd.openxmlformats-officedocument.drawingml.chart+xml"/>
  <Override PartName="/ppt/theme/themeOverride12.xml" ContentType="application/vnd.openxmlformats-officedocument.themeOverride+xml"/>
  <Override PartName="/ppt/charts/chart13.xml" ContentType="application/vnd.openxmlformats-officedocument.drawingml.chart+xml"/>
  <Override PartName="/ppt/theme/themeOverride13.xml" ContentType="application/vnd.openxmlformats-officedocument.themeOverride+xml"/>
  <Override PartName="/ppt/notesSlides/notesSlide88.xml" ContentType="application/vnd.openxmlformats-officedocument.presentationml.notesSlide+xml"/>
  <Override PartName="/ppt/charts/chart14.xml" ContentType="application/vnd.openxmlformats-officedocument.drawingml.chart+xml"/>
  <Override PartName="/ppt/theme/themeOverride14.xml" ContentType="application/vnd.openxmlformats-officedocument.themeOverride+xml"/>
  <Override PartName="/ppt/charts/chart15.xml" ContentType="application/vnd.openxmlformats-officedocument.drawingml.chart+xml"/>
  <Override PartName="/ppt/theme/themeOverride15.xml" ContentType="application/vnd.openxmlformats-officedocument.themeOverride+xml"/>
  <Override PartName="/ppt/charts/chart16.xml" ContentType="application/vnd.openxmlformats-officedocument.drawingml.chart+xml"/>
  <Override PartName="/ppt/theme/themeOverride16.xml" ContentType="application/vnd.openxmlformats-officedocument.themeOverride+xml"/>
  <Override PartName="/ppt/drawings/drawing1.xml" ContentType="application/vnd.openxmlformats-officedocument.drawingml.chartshapes+xml"/>
  <Override PartName="/ppt/charts/chart17.xml" ContentType="application/vnd.openxmlformats-officedocument.drawingml.chart+xml"/>
  <Override PartName="/ppt/theme/themeOverride17.xml" ContentType="application/vnd.openxmlformats-officedocument.themeOverride+xml"/>
  <Override PartName="/ppt/notesSlides/notesSlide89.xml" ContentType="application/vnd.openxmlformats-officedocument.presentationml.notesSlide+xml"/>
  <Override PartName="/ppt/charts/chart18.xml" ContentType="application/vnd.openxmlformats-officedocument.drawingml.chart+xml"/>
  <Override PartName="/ppt/theme/themeOverride18.xml" ContentType="application/vnd.openxmlformats-officedocument.themeOverr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46"/>
  </p:notesMasterIdLst>
  <p:handoutMasterIdLst>
    <p:handoutMasterId r:id="rId147"/>
  </p:handoutMasterIdLst>
  <p:sldIdLst>
    <p:sldId id="257" r:id="rId2"/>
    <p:sldId id="292" r:id="rId3"/>
    <p:sldId id="293" r:id="rId4"/>
    <p:sldId id="389" r:id="rId5"/>
    <p:sldId id="294" r:id="rId6"/>
    <p:sldId id="296" r:id="rId7"/>
    <p:sldId id="392" r:id="rId8"/>
    <p:sldId id="393" r:id="rId9"/>
    <p:sldId id="299" r:id="rId10"/>
    <p:sldId id="300" r:id="rId11"/>
    <p:sldId id="301" r:id="rId12"/>
    <p:sldId id="302" r:id="rId13"/>
    <p:sldId id="303" r:id="rId14"/>
    <p:sldId id="304" r:id="rId15"/>
    <p:sldId id="305" r:id="rId16"/>
    <p:sldId id="306" r:id="rId17"/>
    <p:sldId id="307" r:id="rId18"/>
    <p:sldId id="308" r:id="rId19"/>
    <p:sldId id="310" r:id="rId20"/>
    <p:sldId id="311" r:id="rId21"/>
    <p:sldId id="309" r:id="rId22"/>
    <p:sldId id="313" r:id="rId23"/>
    <p:sldId id="312" r:id="rId24"/>
    <p:sldId id="315" r:id="rId25"/>
    <p:sldId id="316" r:id="rId26"/>
    <p:sldId id="317" r:id="rId27"/>
    <p:sldId id="318" r:id="rId28"/>
    <p:sldId id="320" r:id="rId29"/>
    <p:sldId id="322" r:id="rId30"/>
    <p:sldId id="323" r:id="rId31"/>
    <p:sldId id="324" r:id="rId32"/>
    <p:sldId id="325" r:id="rId33"/>
    <p:sldId id="326" r:id="rId34"/>
    <p:sldId id="327" r:id="rId35"/>
    <p:sldId id="328" r:id="rId36"/>
    <p:sldId id="329" r:id="rId37"/>
    <p:sldId id="332" r:id="rId38"/>
    <p:sldId id="330" r:id="rId39"/>
    <p:sldId id="335" r:id="rId40"/>
    <p:sldId id="336" r:id="rId41"/>
    <p:sldId id="334" r:id="rId42"/>
    <p:sldId id="337" r:id="rId43"/>
    <p:sldId id="338" r:id="rId44"/>
    <p:sldId id="342" r:id="rId45"/>
    <p:sldId id="339" r:id="rId46"/>
    <p:sldId id="343" r:id="rId47"/>
    <p:sldId id="344" r:id="rId48"/>
    <p:sldId id="345" r:id="rId49"/>
    <p:sldId id="346" r:id="rId50"/>
    <p:sldId id="397" r:id="rId51"/>
    <p:sldId id="347" r:id="rId52"/>
    <p:sldId id="348" r:id="rId53"/>
    <p:sldId id="352" r:id="rId54"/>
    <p:sldId id="353" r:id="rId55"/>
    <p:sldId id="354" r:id="rId56"/>
    <p:sldId id="355" r:id="rId57"/>
    <p:sldId id="356" r:id="rId58"/>
    <p:sldId id="357" r:id="rId59"/>
    <p:sldId id="358" r:id="rId60"/>
    <p:sldId id="349" r:id="rId61"/>
    <p:sldId id="350" r:id="rId62"/>
    <p:sldId id="351" r:id="rId63"/>
    <p:sldId id="359" r:id="rId64"/>
    <p:sldId id="361" r:id="rId65"/>
    <p:sldId id="360" r:id="rId66"/>
    <p:sldId id="362" r:id="rId67"/>
    <p:sldId id="363" r:id="rId68"/>
    <p:sldId id="364" r:id="rId69"/>
    <p:sldId id="365" r:id="rId70"/>
    <p:sldId id="366" r:id="rId71"/>
    <p:sldId id="367" r:id="rId72"/>
    <p:sldId id="368" r:id="rId73"/>
    <p:sldId id="369" r:id="rId74"/>
    <p:sldId id="390" r:id="rId75"/>
    <p:sldId id="391" r:id="rId76"/>
    <p:sldId id="372" r:id="rId77"/>
    <p:sldId id="373" r:id="rId78"/>
    <p:sldId id="375" r:id="rId79"/>
    <p:sldId id="374" r:id="rId80"/>
    <p:sldId id="396" r:id="rId81"/>
    <p:sldId id="385" r:id="rId82"/>
    <p:sldId id="386" r:id="rId83"/>
    <p:sldId id="388" r:id="rId84"/>
    <p:sldId id="381" r:id="rId85"/>
    <p:sldId id="382" r:id="rId86"/>
    <p:sldId id="383" r:id="rId87"/>
    <p:sldId id="384" r:id="rId88"/>
    <p:sldId id="424" r:id="rId89"/>
    <p:sldId id="412" r:id="rId90"/>
    <p:sldId id="402" r:id="rId91"/>
    <p:sldId id="434" r:id="rId92"/>
    <p:sldId id="413" r:id="rId93"/>
    <p:sldId id="414" r:id="rId94"/>
    <p:sldId id="415" r:id="rId95"/>
    <p:sldId id="416" r:id="rId96"/>
    <p:sldId id="417" r:id="rId97"/>
    <p:sldId id="418" r:id="rId98"/>
    <p:sldId id="419" r:id="rId99"/>
    <p:sldId id="420" r:id="rId100"/>
    <p:sldId id="421" r:id="rId101"/>
    <p:sldId id="422" r:id="rId102"/>
    <p:sldId id="423" r:id="rId103"/>
    <p:sldId id="433" r:id="rId104"/>
    <p:sldId id="437" r:id="rId105"/>
    <p:sldId id="425" r:id="rId106"/>
    <p:sldId id="426" r:id="rId107"/>
    <p:sldId id="427" r:id="rId108"/>
    <p:sldId id="428" r:id="rId109"/>
    <p:sldId id="430" r:id="rId110"/>
    <p:sldId id="431" r:id="rId111"/>
    <p:sldId id="429" r:id="rId112"/>
    <p:sldId id="435" r:id="rId113"/>
    <p:sldId id="436" r:id="rId114"/>
    <p:sldId id="438" r:id="rId115"/>
    <p:sldId id="440" r:id="rId116"/>
    <p:sldId id="441" r:id="rId117"/>
    <p:sldId id="470" r:id="rId118"/>
    <p:sldId id="471" r:id="rId119"/>
    <p:sldId id="472" r:id="rId120"/>
    <p:sldId id="473" r:id="rId121"/>
    <p:sldId id="442" r:id="rId122"/>
    <p:sldId id="444" r:id="rId123"/>
    <p:sldId id="445" r:id="rId124"/>
    <p:sldId id="446" r:id="rId125"/>
    <p:sldId id="447" r:id="rId126"/>
    <p:sldId id="448" r:id="rId127"/>
    <p:sldId id="449" r:id="rId128"/>
    <p:sldId id="450" r:id="rId129"/>
    <p:sldId id="451" r:id="rId130"/>
    <p:sldId id="452" r:id="rId131"/>
    <p:sldId id="453" r:id="rId132"/>
    <p:sldId id="454" r:id="rId133"/>
    <p:sldId id="455" r:id="rId134"/>
    <p:sldId id="399" r:id="rId135"/>
    <p:sldId id="469" r:id="rId136"/>
    <p:sldId id="461" r:id="rId137"/>
    <p:sldId id="462" r:id="rId138"/>
    <p:sldId id="463" r:id="rId139"/>
    <p:sldId id="464" r:id="rId140"/>
    <p:sldId id="465" r:id="rId141"/>
    <p:sldId id="466" r:id="rId142"/>
    <p:sldId id="474" r:id="rId143"/>
    <p:sldId id="467" r:id="rId144"/>
    <p:sldId id="468" r:id="rId145"/>
  </p:sldIdLst>
  <p:sldSz cx="9144000" cy="5143500" type="screen16x9"/>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orient="horz" pos="804" userDrawn="1">
          <p15:clr>
            <a:srgbClr val="A4A3A4"/>
          </p15:clr>
        </p15:guide>
        <p15:guide id="3" orient="horz" pos="2890" userDrawn="1">
          <p15:clr>
            <a:srgbClr val="A4A3A4"/>
          </p15:clr>
        </p15:guide>
        <p15:guide id="4" pos="2880" userDrawn="1">
          <p15:clr>
            <a:srgbClr val="A4A3A4"/>
          </p15:clr>
        </p15:guide>
        <p15:guide id="5" pos="5148" userDrawn="1">
          <p15:clr>
            <a:srgbClr val="A4A3A4"/>
          </p15:clr>
        </p15:guide>
        <p15:guide id="6" pos="249" userDrawn="1">
          <p15:clr>
            <a:srgbClr val="A4A3A4"/>
          </p15:clr>
        </p15:guide>
        <p15:guide id="7" pos="5511" userDrawn="1">
          <p15:clr>
            <a:srgbClr val="A4A3A4"/>
          </p15:clr>
        </p15:guide>
        <p15:guide id="8" pos="61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nette Bernardi" initials="AB" lastIdx="1" clrIdx="0"/>
  <p:cmAuthor id="1" name="JOLY Aurelien" initials="JA" lastIdx="1" clrIdx="1">
    <p:extLst>
      <p:ext uri="{19B8F6BF-5375-455C-9EA6-DF929625EA0E}">
        <p15:presenceInfo xmlns:p15="http://schemas.microsoft.com/office/powerpoint/2012/main" userId="S-1-5-21-2415383333-406384120-3540199839-72991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00FF"/>
    <a:srgbClr val="00CC00"/>
    <a:srgbClr val="009900"/>
    <a:srgbClr val="000000"/>
    <a:srgbClr val="53A5FF"/>
    <a:srgbClr val="FF0066"/>
    <a:srgbClr val="7F7F7F"/>
    <a:srgbClr val="FE58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yle moyen 3 - Accentuation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73" autoAdjust="0"/>
    <p:restoredTop sz="62331" autoAdjust="0"/>
  </p:normalViewPr>
  <p:slideViewPr>
    <p:cSldViewPr showGuides="1">
      <p:cViewPr varScale="1">
        <p:scale>
          <a:sx n="96" d="100"/>
          <a:sy n="96" d="100"/>
        </p:scale>
        <p:origin x="1392" y="72"/>
      </p:cViewPr>
      <p:guideLst>
        <p:guide orient="horz" pos="1620"/>
        <p:guide orient="horz" pos="804"/>
        <p:guide orient="horz" pos="2890"/>
        <p:guide pos="2880"/>
        <p:guide pos="5148"/>
        <p:guide pos="249"/>
        <p:guide pos="5511"/>
        <p:guide pos="612"/>
      </p:guideLst>
    </p:cSldViewPr>
  </p:slideViewPr>
  <p:notesTextViewPr>
    <p:cViewPr>
      <p:scale>
        <a:sx n="3" d="2"/>
        <a:sy n="3" d="2"/>
      </p:scale>
      <p:origin x="0" y="0"/>
    </p:cViewPr>
  </p:notesTextViewPr>
  <p:notesViewPr>
    <p:cSldViewPr>
      <p:cViewPr varScale="1">
        <p:scale>
          <a:sx n="88" d="100"/>
          <a:sy n="88" d="100"/>
        </p:scale>
        <p:origin x="2682"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presProps" Target="pres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Feuille_de_calcul_Microsoft_Excel1.xlsx"/></Relationships>
</file>

<file path=ppt/charts/_rels/chart10.xml.rels><?xml version="1.0" encoding="UTF-8" standalone="yes"?>
<Relationships xmlns="http://schemas.openxmlformats.org/package/2006/relationships"><Relationship Id="rId2" Type="http://schemas.openxmlformats.org/officeDocument/2006/relationships/oleObject" Target="file:///C:\Users\j07676\Documents\OneDrive%20-%20EDF\Mesures\201702-03%20Mise%20en%20route%20FICEL\Rapports\20170720%20E%20retourn&#233;%20180deg%2090pc.xlsx" TargetMode="External"/><Relationship Id="rId1" Type="http://schemas.openxmlformats.org/officeDocument/2006/relationships/themeOverride" Target="../theme/themeOverride10.xml"/></Relationships>
</file>

<file path=ppt/charts/_rels/chart11.xml.rels><?xml version="1.0" encoding="UTF-8" standalone="yes"?>
<Relationships xmlns="http://schemas.openxmlformats.org/package/2006/relationships"><Relationship Id="rId2" Type="http://schemas.openxmlformats.org/officeDocument/2006/relationships/oleObject" Target="file:///C:\Users\j07676\Documents\OneDrive%20-%20EDF\Mesures\201702-03%20Mise%20en%20route%20FICEL\Rapports\20170720%20E%20retourn&#233;%20180deg%2090pc.xlsx" TargetMode="External"/><Relationship Id="rId1" Type="http://schemas.openxmlformats.org/officeDocument/2006/relationships/themeOverride" Target="../theme/themeOverride11.xml"/></Relationships>
</file>

<file path=ppt/charts/_rels/chart12.xml.rels><?xml version="1.0" encoding="UTF-8" standalone="yes"?>
<Relationships xmlns="http://schemas.openxmlformats.org/package/2006/relationships"><Relationship Id="rId2" Type="http://schemas.openxmlformats.org/officeDocument/2006/relationships/oleObject" Target="file:///C:\Users\j07676\Documents\OneDrive%20-%20EDF\Mesures\201702-03%20Mise%20en%20route%20FICEL\Rapports\20170720%20E%20retourn&#233;%20180deg%2090pc.xlsx" TargetMode="External"/><Relationship Id="rId1" Type="http://schemas.openxmlformats.org/officeDocument/2006/relationships/themeOverride" Target="../theme/themeOverride12.xml"/></Relationships>
</file>

<file path=ppt/charts/_rels/chart13.xml.rels><?xml version="1.0" encoding="UTF-8" standalone="yes"?>
<Relationships xmlns="http://schemas.openxmlformats.org/package/2006/relationships"><Relationship Id="rId2" Type="http://schemas.openxmlformats.org/officeDocument/2006/relationships/oleObject" Target="file:///C:\Users\j07676\Documents\OneDrive%20-%20EDF\Mesures\201702-03%20Mise%20en%20route%20FICEL\Rapports\20170720%20E%20retourn&#233;%20180deg%2090pc.xlsx" TargetMode="External"/><Relationship Id="rId1" Type="http://schemas.openxmlformats.org/officeDocument/2006/relationships/themeOverride" Target="../theme/themeOverride13.xml"/></Relationships>
</file>

<file path=ppt/charts/_rels/chart14.xml.rels><?xml version="1.0" encoding="UTF-8" standalone="yes"?>
<Relationships xmlns="http://schemas.openxmlformats.org/package/2006/relationships"><Relationship Id="rId2" Type="http://schemas.openxmlformats.org/officeDocument/2006/relationships/oleObject" Target="file:///C:\Users\j07676\Documents\OneDrive%20-%20EDF\Mesures\201702-03%20Mise%20en%20route%20FICEL\Rapports\20170720%20E%20retourn&#233;%20180deg%2090pc.xlsx" TargetMode="External"/><Relationship Id="rId1" Type="http://schemas.openxmlformats.org/officeDocument/2006/relationships/themeOverride" Target="../theme/themeOverride14.xml"/></Relationships>
</file>

<file path=ppt/charts/_rels/chart15.xml.rels><?xml version="1.0" encoding="UTF-8" standalone="yes"?>
<Relationships xmlns="http://schemas.openxmlformats.org/package/2006/relationships"><Relationship Id="rId2" Type="http://schemas.openxmlformats.org/officeDocument/2006/relationships/oleObject" Target="file:///C:\Users\j07676\Documents\OneDrive%20-%20EDF\Mesures\201702-03%20Mise%20en%20route%20FICEL\Rapports\20170720%20E%20retourn&#233;%20180deg%2090pc.xlsx" TargetMode="External"/><Relationship Id="rId1" Type="http://schemas.openxmlformats.org/officeDocument/2006/relationships/themeOverride" Target="../theme/themeOverride15.xml"/></Relationships>
</file>

<file path=ppt/charts/_rels/chart16.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oleObject" Target="file:///C:\Users\j07676\Documents\OneDrive%20-%20EDF\Mesures\201702-03%20Mise%20en%20route%20FICEL\Rapports\20170720%20E%20retourn&#233;%20180deg%2090pc.xlsx" TargetMode="External"/><Relationship Id="rId1" Type="http://schemas.openxmlformats.org/officeDocument/2006/relationships/themeOverride" Target="../theme/themeOverride16.xml"/></Relationships>
</file>

<file path=ppt/charts/_rels/chart17.xml.rels><?xml version="1.0" encoding="UTF-8" standalone="yes"?>
<Relationships xmlns="http://schemas.openxmlformats.org/package/2006/relationships"><Relationship Id="rId2" Type="http://schemas.openxmlformats.org/officeDocument/2006/relationships/oleObject" Target="file:///C:\Users\j07676\Documents\OneDrive%20-%20EDF\Mesures\201702-03%20Mise%20en%20route%20FICEL\Rapports\20170720%20E%20retourn&#233;%20180deg%2090pc.xlsx" TargetMode="External"/><Relationship Id="rId1" Type="http://schemas.openxmlformats.org/officeDocument/2006/relationships/themeOverride" Target="../theme/themeOverride17.xml"/></Relationships>
</file>

<file path=ppt/charts/_rels/chart18.xml.rels><?xml version="1.0" encoding="UTF-8" standalone="yes"?>
<Relationships xmlns="http://schemas.openxmlformats.org/package/2006/relationships"><Relationship Id="rId2" Type="http://schemas.openxmlformats.org/officeDocument/2006/relationships/package" Target="../embeddings/Feuille_de_calcul_Microsoft_Excel2.xlsx"/><Relationship Id="rId1" Type="http://schemas.openxmlformats.org/officeDocument/2006/relationships/themeOverride" Target="../theme/themeOverride18.xml"/></Relationships>
</file>

<file path=ppt/charts/_rels/chart2.xml.rels><?xml version="1.0" encoding="UTF-8" standalone="yes"?>
<Relationships xmlns="http://schemas.openxmlformats.org/package/2006/relationships"><Relationship Id="rId2" Type="http://schemas.openxmlformats.org/officeDocument/2006/relationships/oleObject" Target="file:///C:\Users\j07676\Documents\OneDrive%20-%20EDF\Mesures\201702-03%20Mise%20en%20route%20FICEL\Rapports\20170703%20A%20rotation%2090deg%2090pc.xlsx" TargetMode="External"/><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oleObject" Target="file:///C:\Users\j07676\Documents\OneDrive%20-%20EDF\Mesures\201702-03%20Mise%20en%20route%20FICEL\Rapports\20170703%20A%20rotation%2090deg%2090pc.xlsx" TargetMode="External"/><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oleObject" Target="file:///C:\Users\j07676\Documents\OneDrive%20-%20EDF\Mesures\201702-03%20Mise%20en%20route%20FICEL\Rapports\20170703%20A%20rotation%2090deg%2090pc.xlsx" TargetMode="External"/><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oleObject" Target="file:///C:\Users\j07676\Documents\OneDrive%20-%20EDF\Mesures\201702-03%20Mise%20en%20route%20FICEL\Rapports\20170703%20A%20rotation%2090deg%2090pc.xlsx" TargetMode="External"/><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oleObject" Target="file:///C:\Users\j07676\Documents\OneDrive%20-%20EDF\Mesures\201702-03%20Mise%20en%20route%20FICEL\Rapports\20170628%20E%20scotch%2090pc.xlsx" TargetMode="External"/><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oleObject" Target="file:///C:\Users\j07676\Documents\OneDrive%20-%20EDF\Mesures\201702-03%20Mise%20en%20route%20FICEL\Rapports\20170628%20E%20scotch%2090pc.xlsx" TargetMode="External"/><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oleObject" Target="file:///C:\Users\j07676\Documents\OneDrive%20-%20EDF\Mesures\201702-03%20Mise%20en%20route%20FICEL\Rapports\20170628%20E%20scotch%2090pc.xlsx" TargetMode="External"/><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oleObject" Target="file:///C:\Users\j07676\Documents\OneDrive%20-%20EDF\Mesures\201702-03%20Mise%20en%20route%20FICEL\Rapports\20170628%20E%20scotch%2090pc.xlsx" TargetMode="External"/><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fr-FR"/>
              <a:t>Cylindre isolé, </a:t>
            </a:r>
            <a:r>
              <a:rPr lang="el-GR"/>
              <a:t>α</a:t>
            </a:r>
            <a:r>
              <a:rPr lang="fr-FR"/>
              <a:t>=3,6°</a:t>
            </a:r>
          </a:p>
        </c:rich>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scatterChart>
        <c:scatterStyle val="lineMarker"/>
        <c:varyColors val="0"/>
        <c:ser>
          <c:idx val="0"/>
          <c:order val="0"/>
          <c:spPr>
            <a:ln w="28575" cap="rnd">
              <a:solidFill>
                <a:schemeClr val="accent1"/>
              </a:solidFill>
              <a:round/>
            </a:ln>
            <a:effectLst/>
          </c:spPr>
          <c:marker>
            <c:symbol val="circle"/>
            <c:size val="5"/>
            <c:spPr>
              <a:solidFill>
                <a:schemeClr val="accent1"/>
              </a:solidFill>
              <a:ln w="28575">
                <a:solidFill>
                  <a:schemeClr val="accent1"/>
                </a:solidFill>
              </a:ln>
              <a:effectLst/>
            </c:spPr>
          </c:marker>
          <c:xVal>
            <c:numRef>
              <c:f>Feuil1!$A$3:$A$21</c:f>
              <c:numCache>
                <c:formatCode>General</c:formatCode>
                <c:ptCount val="19"/>
                <c:pt idx="0">
                  <c:v>0</c:v>
                </c:pt>
                <c:pt idx="1">
                  <c:v>10</c:v>
                </c:pt>
                <c:pt idx="2">
                  <c:v>20</c:v>
                </c:pt>
                <c:pt idx="3">
                  <c:v>30</c:v>
                </c:pt>
                <c:pt idx="4">
                  <c:v>40</c:v>
                </c:pt>
                <c:pt idx="5">
                  <c:v>50</c:v>
                </c:pt>
                <c:pt idx="6">
                  <c:v>60</c:v>
                </c:pt>
                <c:pt idx="7">
                  <c:v>70</c:v>
                </c:pt>
                <c:pt idx="8">
                  <c:v>82</c:v>
                </c:pt>
                <c:pt idx="9">
                  <c:v>92</c:v>
                </c:pt>
                <c:pt idx="10">
                  <c:v>105</c:v>
                </c:pt>
                <c:pt idx="11">
                  <c:v>110</c:v>
                </c:pt>
                <c:pt idx="12">
                  <c:v>120</c:v>
                </c:pt>
                <c:pt idx="13">
                  <c:v>130</c:v>
                </c:pt>
                <c:pt idx="14">
                  <c:v>140</c:v>
                </c:pt>
                <c:pt idx="15">
                  <c:v>150</c:v>
                </c:pt>
                <c:pt idx="16">
                  <c:v>160</c:v>
                </c:pt>
                <c:pt idx="17">
                  <c:v>170</c:v>
                </c:pt>
                <c:pt idx="18">
                  <c:v>180</c:v>
                </c:pt>
              </c:numCache>
            </c:numRef>
          </c:xVal>
          <c:yVal>
            <c:numRef>
              <c:f>Feuil1!$B$3:$B$21</c:f>
              <c:numCache>
                <c:formatCode>0.000</c:formatCode>
                <c:ptCount val="19"/>
                <c:pt idx="0">
                  <c:v>8.0999999999999996E-3</c:v>
                </c:pt>
                <c:pt idx="1">
                  <c:v>6.4000000000000003E-3</c:v>
                </c:pt>
                <c:pt idx="2">
                  <c:v>3.8999999999999998E-3</c:v>
                </c:pt>
                <c:pt idx="3">
                  <c:v>4.0000000000000002E-4</c:v>
                </c:pt>
                <c:pt idx="4">
                  <c:v>-2.0999999999999999E-3</c:v>
                </c:pt>
                <c:pt idx="5">
                  <c:v>-5.5999999999999999E-3</c:v>
                </c:pt>
                <c:pt idx="6">
                  <c:v>-8.0999999999999996E-3</c:v>
                </c:pt>
                <c:pt idx="7">
                  <c:v>-1.0699999999999999E-2</c:v>
                </c:pt>
                <c:pt idx="8">
                  <c:v>-1.1599999999999999E-2</c:v>
                </c:pt>
                <c:pt idx="9">
                  <c:v>-9.9000000000000008E-3</c:v>
                </c:pt>
                <c:pt idx="10">
                  <c:v>-8.9999999999999993E-3</c:v>
                </c:pt>
                <c:pt idx="11">
                  <c:v>-8.0999999999999996E-3</c:v>
                </c:pt>
                <c:pt idx="12">
                  <c:v>-8.0999999999999996E-3</c:v>
                </c:pt>
                <c:pt idx="13">
                  <c:v>-7.3000000000000001E-3</c:v>
                </c:pt>
                <c:pt idx="14">
                  <c:v>-7.3000000000000001E-3</c:v>
                </c:pt>
                <c:pt idx="15">
                  <c:v>-6.4000000000000003E-3</c:v>
                </c:pt>
                <c:pt idx="16">
                  <c:v>-4.7000000000000002E-3</c:v>
                </c:pt>
                <c:pt idx="17">
                  <c:v>-4.7000000000000002E-3</c:v>
                </c:pt>
                <c:pt idx="18">
                  <c:v>-3.8999999999999998E-3</c:v>
                </c:pt>
              </c:numCache>
            </c:numRef>
          </c:yVal>
          <c:smooth val="0"/>
          <c:extLst>
            <c:ext xmlns:c16="http://schemas.microsoft.com/office/drawing/2014/chart" uri="{C3380CC4-5D6E-409C-BE32-E72D297353CC}">
              <c16:uniqueId val="{00000000-A963-4DED-AD9E-73CBC86B03FA}"/>
            </c:ext>
          </c:extLst>
        </c:ser>
        <c:dLbls>
          <c:showLegendKey val="0"/>
          <c:showVal val="0"/>
          <c:showCatName val="0"/>
          <c:showSerName val="0"/>
          <c:showPercent val="0"/>
          <c:showBubbleSize val="0"/>
        </c:dLbls>
        <c:axId val="128064112"/>
        <c:axId val="127182072"/>
      </c:scatterChart>
      <c:valAx>
        <c:axId val="128064112"/>
        <c:scaling>
          <c:orientation val="minMax"/>
          <c:max val="18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l-GR" i="0"/>
                  <a:t>θ</a:t>
                </a:r>
                <a:r>
                  <a:rPr lang="fr-FR"/>
                  <a:t> [°]</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fr-FR"/>
          </a:p>
        </c:txPr>
        <c:crossAx val="127182072"/>
        <c:crosses val="autoZero"/>
        <c:crossBetween val="midCat"/>
        <c:majorUnit val="45"/>
      </c:valAx>
      <c:valAx>
        <c:axId val="1271820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800" b="0" i="0" u="none" strike="noStrike" kern="1200" baseline="0">
                    <a:solidFill>
                      <a:schemeClr val="tx1">
                        <a:lumMod val="65000"/>
                        <a:lumOff val="35000"/>
                      </a:schemeClr>
                    </a:solidFill>
                    <a:latin typeface="+mn-lt"/>
                    <a:ea typeface="+mn-ea"/>
                    <a:cs typeface="+mn-cs"/>
                  </a:defRPr>
                </a:pPr>
                <a:r>
                  <a:rPr lang="fr-FR" i="1"/>
                  <a:t>C</a:t>
                </a:r>
                <a:r>
                  <a:rPr lang="fr-FR" i="1" baseline="-25000"/>
                  <a:t>p</a:t>
                </a:r>
              </a:p>
            </c:rich>
          </c:tx>
          <c:overlay val="0"/>
          <c:spPr>
            <a:noFill/>
            <a:ln>
              <a:noFill/>
            </a:ln>
            <a:effectLst/>
          </c:spPr>
          <c:txPr>
            <a:bodyPr rot="0" spcFirstLastPara="1" vertOverflow="ellipsis"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fr-FR"/>
            </a:p>
          </c:txPr>
        </c:title>
        <c:numFmt formatCode="0.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fr-FR"/>
          </a:p>
        </c:txPr>
        <c:crossAx val="128064112"/>
        <c:crosses val="autoZero"/>
        <c:crossBetween val="midCat"/>
      </c:valAx>
      <c:spPr>
        <a:noFill/>
        <a:ln>
          <a:noFill/>
        </a:ln>
        <a:effectLst/>
      </c:spPr>
    </c:plotArea>
    <c:plotVisOnly val="1"/>
    <c:dispBlanksAs val="gap"/>
    <c:showDLblsOverMax val="0"/>
  </c:chart>
  <c:spPr>
    <a:noFill/>
    <a:ln>
      <a:solidFill>
        <a:srgbClr val="FFFFFF">
          <a:lumMod val="50000"/>
        </a:srgbClr>
      </a:solidFill>
    </a:ln>
    <a:effectLst/>
  </c:spPr>
  <c:txPr>
    <a:bodyPr/>
    <a:lstStyle/>
    <a:p>
      <a:pPr>
        <a:defRPr sz="1800"/>
      </a:pPr>
      <a:endParaRPr lang="fr-FR"/>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strRef>
          <c:f>Prises!$D$2</c:f>
          <c:strCache>
            <c:ptCount val="1"/>
            <c:pt idx="0">
              <c:v>10</c:v>
            </c:pt>
          </c:strCache>
        </c:strRef>
      </c:tx>
      <c:layout>
        <c:manualLayout>
          <c:xMode val="edge"/>
          <c:yMode val="edge"/>
          <c:x val="2.5390419947506571E-2"/>
          <c:y val="4.5740414861961311E-3"/>
        </c:manualLayout>
      </c:layout>
      <c:overlay val="0"/>
    </c:title>
    <c:autoTitleDeleted val="0"/>
    <c:plotArea>
      <c:layout>
        <c:manualLayout>
          <c:layoutTarget val="inner"/>
          <c:xMode val="edge"/>
          <c:yMode val="edge"/>
          <c:x val="0.20164903215223151"/>
          <c:y val="0.16945311031219493"/>
          <c:w val="0.70542117782152225"/>
          <c:h val="0.60527426601040701"/>
        </c:manualLayout>
      </c:layout>
      <c:scatterChart>
        <c:scatterStyle val="lineMarker"/>
        <c:varyColors val="0"/>
        <c:ser>
          <c:idx val="0"/>
          <c:order val="0"/>
          <c:tx>
            <c:strRef>
              <c:f>Prises!$B$25</c:f>
              <c:strCache>
                <c:ptCount val="1"/>
                <c:pt idx="0">
                  <c:v>0</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Prises!$D$24:$K$24</c:f>
              <c:numCache>
                <c:formatCode>General</c:formatCode>
                <c:ptCount val="8"/>
                <c:pt idx="0">
                  <c:v>0</c:v>
                </c:pt>
                <c:pt idx="1">
                  <c:v>1</c:v>
                </c:pt>
                <c:pt idx="2">
                  <c:v>2</c:v>
                </c:pt>
                <c:pt idx="3">
                  <c:v>3</c:v>
                </c:pt>
                <c:pt idx="4">
                  <c:v>4</c:v>
                </c:pt>
                <c:pt idx="5">
                  <c:v>5</c:v>
                </c:pt>
                <c:pt idx="6">
                  <c:v>6</c:v>
                </c:pt>
                <c:pt idx="7">
                  <c:v>7</c:v>
                </c:pt>
              </c:numCache>
            </c:numRef>
          </c:xVal>
          <c:yVal>
            <c:numRef>
              <c:f>Prises!$D$25:$K$25</c:f>
              <c:numCache>
                <c:formatCode>0</c:formatCode>
                <c:ptCount val="8"/>
                <c:pt idx="0">
                  <c:v>-2.263002206253808</c:v>
                </c:pt>
                <c:pt idx="1">
                  <c:v>0.60468161938995735</c:v>
                </c:pt>
                <c:pt idx="2">
                  <c:v>-0.14957624871576403</c:v>
                </c:pt>
                <c:pt idx="3">
                  <c:v>10.572151656039786</c:v>
                </c:pt>
                <c:pt idx="4">
                  <c:v>3.6244752774249052</c:v>
                </c:pt>
                <c:pt idx="5">
                  <c:v>-7.3039951621792074</c:v>
                </c:pt>
                <c:pt idx="6">
                  <c:v>-2.2232486455147438</c:v>
                </c:pt>
                <c:pt idx="7">
                  <c:v>-2.8614862901914844</c:v>
                </c:pt>
              </c:numCache>
            </c:numRef>
          </c:yVal>
          <c:smooth val="0"/>
          <c:extLst>
            <c:ext xmlns:c16="http://schemas.microsoft.com/office/drawing/2014/chart" uri="{C3380CC4-5D6E-409C-BE32-E72D297353CC}">
              <c16:uniqueId val="{00000000-26D2-46BF-84EF-465E29C4E2CE}"/>
            </c:ext>
          </c:extLst>
        </c:ser>
        <c:ser>
          <c:idx val="1"/>
          <c:order val="1"/>
          <c:tx>
            <c:strRef>
              <c:f>Prises!$B$26</c:f>
              <c:strCache>
                <c:ptCount val="1"/>
                <c:pt idx="0">
                  <c:v>180</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Prises!$D$24:$K$24</c:f>
              <c:numCache>
                <c:formatCode>General</c:formatCode>
                <c:ptCount val="8"/>
                <c:pt idx="0">
                  <c:v>0</c:v>
                </c:pt>
                <c:pt idx="1">
                  <c:v>1</c:v>
                </c:pt>
                <c:pt idx="2">
                  <c:v>2</c:v>
                </c:pt>
                <c:pt idx="3">
                  <c:v>3</c:v>
                </c:pt>
                <c:pt idx="4">
                  <c:v>4</c:v>
                </c:pt>
                <c:pt idx="5">
                  <c:v>5</c:v>
                </c:pt>
                <c:pt idx="6">
                  <c:v>6</c:v>
                </c:pt>
                <c:pt idx="7">
                  <c:v>7</c:v>
                </c:pt>
              </c:numCache>
            </c:numRef>
          </c:xVal>
          <c:yVal>
            <c:numRef>
              <c:f>Prises!$D$26:$K$26</c:f>
              <c:numCache>
                <c:formatCode>0</c:formatCode>
                <c:ptCount val="8"/>
                <c:pt idx="0">
                  <c:v>13.573024685223341</c:v>
                </c:pt>
                <c:pt idx="1">
                  <c:v>14.660425433292621</c:v>
                </c:pt>
                <c:pt idx="2">
                  <c:v>24.691148008631615</c:v>
                </c:pt>
                <c:pt idx="3">
                  <c:v>24.713989148544773</c:v>
                </c:pt>
                <c:pt idx="4">
                  <c:v>1.1134498958745029</c:v>
                </c:pt>
                <c:pt idx="5">
                  <c:v>-61.319980040465403</c:v>
                </c:pt>
                <c:pt idx="6">
                  <c:v>14.075432847760219</c:v>
                </c:pt>
                <c:pt idx="7">
                  <c:v>-31.507489978861312</c:v>
                </c:pt>
              </c:numCache>
            </c:numRef>
          </c:yVal>
          <c:smooth val="0"/>
          <c:extLst>
            <c:ext xmlns:c16="http://schemas.microsoft.com/office/drawing/2014/chart" uri="{C3380CC4-5D6E-409C-BE32-E72D297353CC}">
              <c16:uniqueId val="{00000001-26D2-46BF-84EF-465E29C4E2CE}"/>
            </c:ext>
          </c:extLst>
        </c:ser>
        <c:dLbls>
          <c:showLegendKey val="0"/>
          <c:showVal val="0"/>
          <c:showCatName val="0"/>
          <c:showSerName val="0"/>
          <c:showPercent val="0"/>
          <c:showBubbleSize val="0"/>
        </c:dLbls>
        <c:axId val="143628176"/>
        <c:axId val="143625824"/>
      </c:scatterChart>
      <c:valAx>
        <c:axId val="143628176"/>
        <c:scaling>
          <c:orientation val="minMax"/>
          <c:max val="8"/>
        </c:scaling>
        <c:delete val="0"/>
        <c:axPos val="t"/>
        <c:majorGridlines>
          <c:spPr>
            <a:ln w="9525" cap="flat" cmpd="sng" algn="ctr">
              <a:solidFill>
                <a:schemeClr val="tx1">
                  <a:lumMod val="15000"/>
                  <a:lumOff val="85000"/>
                </a:schemeClr>
              </a:solidFill>
              <a:round/>
            </a:ln>
            <a:effectLst/>
          </c:spPr>
        </c:majorGridlines>
        <c:title>
          <c:tx>
            <c:rich>
              <a:bodyPr/>
              <a:lstStyle/>
              <a:p>
                <a:pPr>
                  <a:defRPr/>
                </a:pPr>
                <a:r>
                  <a:rPr lang="fr-FR"/>
                  <a:t>prise n°</a:t>
                </a:r>
              </a:p>
            </c:rich>
          </c:tx>
          <c:layout>
            <c:manualLayout>
              <c:xMode val="edge"/>
              <c:yMode val="edge"/>
              <c:x val="0.45116961942257217"/>
              <c:y val="3.2018290403372833E-2"/>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43625824"/>
        <c:crosses val="max"/>
        <c:crossBetween val="midCat"/>
        <c:majorUnit val="1"/>
      </c:valAx>
      <c:valAx>
        <c:axId val="143625824"/>
        <c:scaling>
          <c:orientation val="minMax"/>
          <c:max val="40"/>
          <c:min val="-5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fr-FR"/>
                  <a:t>Cp</a:t>
                </a:r>
                <a:br>
                  <a:rPr lang="fr-FR"/>
                </a:br>
                <a:r>
                  <a:rPr lang="fr-FR"/>
                  <a:t>*1e3</a:t>
                </a:r>
              </a:p>
            </c:rich>
          </c:tx>
          <c:layout>
            <c:manualLayout>
              <c:xMode val="edge"/>
              <c:yMode val="edge"/>
              <c:x val="5.2083333333333495E-3"/>
              <c:y val="0.3705236521164128"/>
            </c:manualLayout>
          </c:layout>
          <c:overlay val="0"/>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4362817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fr-FR"/>
    </a:p>
  </c:tx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strRef>
          <c:f>Prises!$L$2</c:f>
          <c:strCache>
            <c:ptCount val="1"/>
            <c:pt idx="0">
              <c:v>20</c:v>
            </c:pt>
          </c:strCache>
        </c:strRef>
      </c:tx>
      <c:layout>
        <c:manualLayout>
          <c:xMode val="edge"/>
          <c:yMode val="edge"/>
          <c:x val="2.5390419947506571E-2"/>
          <c:y val="4.5740414861961311E-3"/>
        </c:manualLayout>
      </c:layout>
      <c:overlay val="0"/>
    </c:title>
    <c:autoTitleDeleted val="0"/>
    <c:plotArea>
      <c:layout>
        <c:manualLayout>
          <c:layoutTarget val="inner"/>
          <c:xMode val="edge"/>
          <c:yMode val="edge"/>
          <c:x val="0.20164903215223151"/>
          <c:y val="0.16945311031219493"/>
          <c:w val="0.70542117782152225"/>
          <c:h val="0.60527426601040701"/>
        </c:manualLayout>
      </c:layout>
      <c:scatterChart>
        <c:scatterStyle val="lineMarker"/>
        <c:varyColors val="0"/>
        <c:ser>
          <c:idx val="0"/>
          <c:order val="0"/>
          <c:tx>
            <c:strRef>
              <c:f>Prises!$B$25</c:f>
              <c:strCache>
                <c:ptCount val="1"/>
                <c:pt idx="0">
                  <c:v>0</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Prises!$L$24:$S$24</c:f>
              <c:numCache>
                <c:formatCode>General</c:formatCode>
                <c:ptCount val="8"/>
                <c:pt idx="0">
                  <c:v>0</c:v>
                </c:pt>
                <c:pt idx="1">
                  <c:v>1</c:v>
                </c:pt>
                <c:pt idx="2">
                  <c:v>2</c:v>
                </c:pt>
                <c:pt idx="3">
                  <c:v>3</c:v>
                </c:pt>
                <c:pt idx="4">
                  <c:v>4</c:v>
                </c:pt>
                <c:pt idx="5">
                  <c:v>5</c:v>
                </c:pt>
                <c:pt idx="6">
                  <c:v>6</c:v>
                </c:pt>
                <c:pt idx="7">
                  <c:v>7</c:v>
                </c:pt>
              </c:numCache>
            </c:numRef>
          </c:xVal>
          <c:yVal>
            <c:numRef>
              <c:f>Prises!$L$25:$S$25</c:f>
              <c:numCache>
                <c:formatCode>0</c:formatCode>
                <c:ptCount val="8"/>
                <c:pt idx="0">
                  <c:v>-2.2183674147619863</c:v>
                </c:pt>
                <c:pt idx="1">
                  <c:v>-3.3633007252294345</c:v>
                </c:pt>
                <c:pt idx="2">
                  <c:v>5.5729828465974744</c:v>
                </c:pt>
                <c:pt idx="3">
                  <c:v>-7.8131459284919362</c:v>
                </c:pt>
                <c:pt idx="4">
                  <c:v>-2.2921078680324252</c:v>
                </c:pt>
                <c:pt idx="5">
                  <c:v>13.852355050574513</c:v>
                </c:pt>
                <c:pt idx="6">
                  <c:v>-0.10057800459034874</c:v>
                </c:pt>
                <c:pt idx="7">
                  <c:v>-3.6378379560658871</c:v>
                </c:pt>
              </c:numCache>
            </c:numRef>
          </c:yVal>
          <c:smooth val="0"/>
          <c:extLst>
            <c:ext xmlns:c16="http://schemas.microsoft.com/office/drawing/2014/chart" uri="{C3380CC4-5D6E-409C-BE32-E72D297353CC}">
              <c16:uniqueId val="{00000000-A9E8-4CF3-B9BA-71D13B1C4ED3}"/>
            </c:ext>
          </c:extLst>
        </c:ser>
        <c:ser>
          <c:idx val="1"/>
          <c:order val="1"/>
          <c:tx>
            <c:strRef>
              <c:f>Prises!$B$26</c:f>
              <c:strCache>
                <c:ptCount val="1"/>
                <c:pt idx="0">
                  <c:v>180</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Prises!$L$24:$S$24</c:f>
              <c:numCache>
                <c:formatCode>General</c:formatCode>
                <c:ptCount val="8"/>
                <c:pt idx="0">
                  <c:v>0</c:v>
                </c:pt>
                <c:pt idx="1">
                  <c:v>1</c:v>
                </c:pt>
                <c:pt idx="2">
                  <c:v>2</c:v>
                </c:pt>
                <c:pt idx="3">
                  <c:v>3</c:v>
                </c:pt>
                <c:pt idx="4">
                  <c:v>4</c:v>
                </c:pt>
                <c:pt idx="5">
                  <c:v>5</c:v>
                </c:pt>
                <c:pt idx="6">
                  <c:v>6</c:v>
                </c:pt>
                <c:pt idx="7">
                  <c:v>7</c:v>
                </c:pt>
              </c:numCache>
            </c:numRef>
          </c:xVal>
          <c:yVal>
            <c:numRef>
              <c:f>Prises!$L$26:$S$26</c:f>
              <c:numCache>
                <c:formatCode>0</c:formatCode>
                <c:ptCount val="8"/>
                <c:pt idx="0">
                  <c:v>17.708640714947112</c:v>
                </c:pt>
                <c:pt idx="1">
                  <c:v>-1.9769968533247051</c:v>
                </c:pt>
                <c:pt idx="2">
                  <c:v>8.582853708600485</c:v>
                </c:pt>
                <c:pt idx="3">
                  <c:v>-23.685497075687508</c:v>
                </c:pt>
                <c:pt idx="4">
                  <c:v>-13.721155467766096</c:v>
                </c:pt>
                <c:pt idx="5">
                  <c:v>-11.94318191877816</c:v>
                </c:pt>
                <c:pt idx="6">
                  <c:v>14.832667568097186</c:v>
                </c:pt>
                <c:pt idx="7">
                  <c:v>10.202669323911509</c:v>
                </c:pt>
              </c:numCache>
            </c:numRef>
          </c:yVal>
          <c:smooth val="0"/>
          <c:extLst>
            <c:ext xmlns:c16="http://schemas.microsoft.com/office/drawing/2014/chart" uri="{C3380CC4-5D6E-409C-BE32-E72D297353CC}">
              <c16:uniqueId val="{00000001-A9E8-4CF3-B9BA-71D13B1C4ED3}"/>
            </c:ext>
          </c:extLst>
        </c:ser>
        <c:dLbls>
          <c:showLegendKey val="0"/>
          <c:showVal val="0"/>
          <c:showCatName val="0"/>
          <c:showSerName val="0"/>
          <c:showPercent val="0"/>
          <c:showBubbleSize val="0"/>
        </c:dLbls>
        <c:axId val="143631312"/>
        <c:axId val="143631704"/>
      </c:scatterChart>
      <c:valAx>
        <c:axId val="143631312"/>
        <c:scaling>
          <c:orientation val="minMax"/>
          <c:max val="8"/>
        </c:scaling>
        <c:delete val="0"/>
        <c:axPos val="t"/>
        <c:majorGridlines>
          <c:spPr>
            <a:ln w="9525" cap="flat" cmpd="sng" algn="ctr">
              <a:solidFill>
                <a:schemeClr val="tx1">
                  <a:lumMod val="15000"/>
                  <a:lumOff val="85000"/>
                </a:schemeClr>
              </a:solidFill>
              <a:round/>
            </a:ln>
            <a:effectLst/>
          </c:spPr>
        </c:majorGridlines>
        <c:title>
          <c:tx>
            <c:rich>
              <a:bodyPr/>
              <a:lstStyle/>
              <a:p>
                <a:pPr>
                  <a:defRPr/>
                </a:pPr>
                <a:r>
                  <a:rPr lang="fr-FR"/>
                  <a:t>prise n°</a:t>
                </a:r>
              </a:p>
            </c:rich>
          </c:tx>
          <c:layout>
            <c:manualLayout>
              <c:xMode val="edge"/>
              <c:yMode val="edge"/>
              <c:x val="0.45116961942257217"/>
              <c:y val="3.2018290403372833E-2"/>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43631704"/>
        <c:crosses val="max"/>
        <c:crossBetween val="midCat"/>
        <c:majorUnit val="1"/>
      </c:valAx>
      <c:valAx>
        <c:axId val="143631704"/>
        <c:scaling>
          <c:orientation val="minMax"/>
          <c:max val="40"/>
          <c:min val="-5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fr-FR"/>
                  <a:t>Cp</a:t>
                </a:r>
                <a:br>
                  <a:rPr lang="fr-FR"/>
                </a:br>
                <a:r>
                  <a:rPr lang="fr-FR"/>
                  <a:t>*1e3</a:t>
                </a:r>
              </a:p>
            </c:rich>
          </c:tx>
          <c:layout>
            <c:manualLayout>
              <c:xMode val="edge"/>
              <c:yMode val="edge"/>
              <c:x val="5.2083333333333495E-3"/>
              <c:y val="0.3705236521164128"/>
            </c:manualLayout>
          </c:layout>
          <c:overlay val="0"/>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43631312"/>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fr-FR"/>
    </a:p>
  </c:tx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strRef>
          <c:f>Prises!$T$2</c:f>
          <c:strCache>
            <c:ptCount val="1"/>
            <c:pt idx="0">
              <c:v>60</c:v>
            </c:pt>
          </c:strCache>
        </c:strRef>
      </c:tx>
      <c:layout>
        <c:manualLayout>
          <c:xMode val="edge"/>
          <c:yMode val="edge"/>
          <c:x val="2.5390419947506571E-2"/>
          <c:y val="4.5740414861961311E-3"/>
        </c:manualLayout>
      </c:layout>
      <c:overlay val="0"/>
    </c:title>
    <c:autoTitleDeleted val="0"/>
    <c:plotArea>
      <c:layout>
        <c:manualLayout>
          <c:layoutTarget val="inner"/>
          <c:xMode val="edge"/>
          <c:yMode val="edge"/>
          <c:x val="0.20164903215223151"/>
          <c:y val="0.16945311031219493"/>
          <c:w val="0.70542117782152225"/>
          <c:h val="0.60527426601040701"/>
        </c:manualLayout>
      </c:layout>
      <c:scatterChart>
        <c:scatterStyle val="lineMarker"/>
        <c:varyColors val="0"/>
        <c:ser>
          <c:idx val="0"/>
          <c:order val="0"/>
          <c:tx>
            <c:strRef>
              <c:f>Prises!$B$25</c:f>
              <c:strCache>
                <c:ptCount val="1"/>
                <c:pt idx="0">
                  <c:v>0</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Prises!$T$24:$AA$24</c:f>
              <c:numCache>
                <c:formatCode>General</c:formatCode>
                <c:ptCount val="8"/>
                <c:pt idx="0">
                  <c:v>0</c:v>
                </c:pt>
                <c:pt idx="1">
                  <c:v>1</c:v>
                </c:pt>
                <c:pt idx="2">
                  <c:v>2</c:v>
                </c:pt>
                <c:pt idx="3">
                  <c:v>3</c:v>
                </c:pt>
                <c:pt idx="4">
                  <c:v>4</c:v>
                </c:pt>
                <c:pt idx="5">
                  <c:v>5</c:v>
                </c:pt>
                <c:pt idx="6">
                  <c:v>6</c:v>
                </c:pt>
                <c:pt idx="7">
                  <c:v>7</c:v>
                </c:pt>
              </c:numCache>
            </c:numRef>
          </c:xVal>
          <c:yVal>
            <c:numRef>
              <c:f>Prises!$T$25:$AA$25</c:f>
              <c:numCache>
                <c:formatCode>0</c:formatCode>
                <c:ptCount val="8"/>
                <c:pt idx="0">
                  <c:v>-9.6177894003351874</c:v>
                </c:pt>
                <c:pt idx="1">
                  <c:v>14.614639532991772</c:v>
                </c:pt>
                <c:pt idx="2">
                  <c:v>23.829337087391373</c:v>
                </c:pt>
                <c:pt idx="3">
                  <c:v>3.4312853083099002</c:v>
                </c:pt>
                <c:pt idx="4">
                  <c:v>-3.6594895618396897</c:v>
                </c:pt>
                <c:pt idx="5">
                  <c:v>-25.427621222332931</c:v>
                </c:pt>
                <c:pt idx="6">
                  <c:v>-9.4971992451040617</c:v>
                </c:pt>
                <c:pt idx="7">
                  <c:v>6.3268375009186393</c:v>
                </c:pt>
              </c:numCache>
            </c:numRef>
          </c:yVal>
          <c:smooth val="0"/>
          <c:extLst>
            <c:ext xmlns:c16="http://schemas.microsoft.com/office/drawing/2014/chart" uri="{C3380CC4-5D6E-409C-BE32-E72D297353CC}">
              <c16:uniqueId val="{00000000-E0C3-44FE-952C-60DA088ED005}"/>
            </c:ext>
          </c:extLst>
        </c:ser>
        <c:ser>
          <c:idx val="1"/>
          <c:order val="1"/>
          <c:tx>
            <c:strRef>
              <c:f>Prises!$B$26</c:f>
              <c:strCache>
                <c:ptCount val="1"/>
                <c:pt idx="0">
                  <c:v>180</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Prises!$T$24:$AA$24</c:f>
              <c:numCache>
                <c:formatCode>General</c:formatCode>
                <c:ptCount val="8"/>
                <c:pt idx="0">
                  <c:v>0</c:v>
                </c:pt>
                <c:pt idx="1">
                  <c:v>1</c:v>
                </c:pt>
                <c:pt idx="2">
                  <c:v>2</c:v>
                </c:pt>
                <c:pt idx="3">
                  <c:v>3</c:v>
                </c:pt>
                <c:pt idx="4">
                  <c:v>4</c:v>
                </c:pt>
                <c:pt idx="5">
                  <c:v>5</c:v>
                </c:pt>
                <c:pt idx="6">
                  <c:v>6</c:v>
                </c:pt>
                <c:pt idx="7">
                  <c:v>7</c:v>
                </c:pt>
              </c:numCache>
            </c:numRef>
          </c:xVal>
          <c:yVal>
            <c:numRef>
              <c:f>Prises!$T$26:$AA$26</c:f>
              <c:numCache>
                <c:formatCode>0</c:formatCode>
                <c:ptCount val="8"/>
                <c:pt idx="0">
                  <c:v>-5.3351967876575319</c:v>
                </c:pt>
                <c:pt idx="1">
                  <c:v>21.956018677337806</c:v>
                </c:pt>
                <c:pt idx="2">
                  <c:v>16.909714521966148</c:v>
                </c:pt>
                <c:pt idx="3">
                  <c:v>2.6948732913953353</c:v>
                </c:pt>
                <c:pt idx="4">
                  <c:v>-11.933098319489735</c:v>
                </c:pt>
                <c:pt idx="5">
                  <c:v>-19.275216441609626</c:v>
                </c:pt>
                <c:pt idx="6">
                  <c:v>-11.513390053798325</c:v>
                </c:pt>
                <c:pt idx="7">
                  <c:v>6.4962951118558117</c:v>
                </c:pt>
              </c:numCache>
            </c:numRef>
          </c:yVal>
          <c:smooth val="0"/>
          <c:extLst>
            <c:ext xmlns:c16="http://schemas.microsoft.com/office/drawing/2014/chart" uri="{C3380CC4-5D6E-409C-BE32-E72D297353CC}">
              <c16:uniqueId val="{00000001-E0C3-44FE-952C-60DA088ED005}"/>
            </c:ext>
          </c:extLst>
        </c:ser>
        <c:dLbls>
          <c:showLegendKey val="0"/>
          <c:showVal val="0"/>
          <c:showCatName val="0"/>
          <c:showSerName val="0"/>
          <c:showPercent val="0"/>
          <c:showBubbleSize val="0"/>
        </c:dLbls>
        <c:axId val="143735320"/>
        <c:axId val="143733752"/>
      </c:scatterChart>
      <c:valAx>
        <c:axId val="143735320"/>
        <c:scaling>
          <c:orientation val="minMax"/>
          <c:max val="8"/>
        </c:scaling>
        <c:delete val="0"/>
        <c:axPos val="t"/>
        <c:majorGridlines>
          <c:spPr>
            <a:ln w="9525" cap="flat" cmpd="sng" algn="ctr">
              <a:solidFill>
                <a:schemeClr val="tx1">
                  <a:lumMod val="15000"/>
                  <a:lumOff val="85000"/>
                </a:schemeClr>
              </a:solidFill>
              <a:round/>
            </a:ln>
            <a:effectLst/>
          </c:spPr>
        </c:majorGridlines>
        <c:title>
          <c:tx>
            <c:rich>
              <a:bodyPr/>
              <a:lstStyle/>
              <a:p>
                <a:pPr>
                  <a:defRPr/>
                </a:pPr>
                <a:r>
                  <a:rPr lang="fr-FR"/>
                  <a:t>prise n°</a:t>
                </a:r>
              </a:p>
            </c:rich>
          </c:tx>
          <c:layout>
            <c:manualLayout>
              <c:xMode val="edge"/>
              <c:yMode val="edge"/>
              <c:x val="0.45116961942257217"/>
              <c:y val="3.2018290403372833E-2"/>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43733752"/>
        <c:crosses val="max"/>
        <c:crossBetween val="midCat"/>
        <c:majorUnit val="1"/>
      </c:valAx>
      <c:valAx>
        <c:axId val="143733752"/>
        <c:scaling>
          <c:orientation val="minMax"/>
          <c:max val="40"/>
          <c:min val="-5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fr-FR"/>
                  <a:t>Cp</a:t>
                </a:r>
                <a:br>
                  <a:rPr lang="fr-FR"/>
                </a:br>
                <a:r>
                  <a:rPr lang="fr-FR"/>
                  <a:t>*1e3</a:t>
                </a:r>
              </a:p>
            </c:rich>
          </c:tx>
          <c:layout>
            <c:manualLayout>
              <c:xMode val="edge"/>
              <c:yMode val="edge"/>
              <c:x val="5.2083333333333495E-3"/>
              <c:y val="0.3705236521164128"/>
            </c:manualLayout>
          </c:layout>
          <c:overlay val="0"/>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4373532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fr-FR"/>
    </a:p>
  </c:tx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strRef>
          <c:f>Prises!$AB$2</c:f>
          <c:strCache>
            <c:ptCount val="1"/>
            <c:pt idx="0">
              <c:v>70</c:v>
            </c:pt>
          </c:strCache>
        </c:strRef>
      </c:tx>
      <c:layout>
        <c:manualLayout>
          <c:xMode val="edge"/>
          <c:yMode val="edge"/>
          <c:x val="2.5390419947506571E-2"/>
          <c:y val="4.5740414861961311E-3"/>
        </c:manualLayout>
      </c:layout>
      <c:overlay val="0"/>
    </c:title>
    <c:autoTitleDeleted val="0"/>
    <c:plotArea>
      <c:layout>
        <c:manualLayout>
          <c:layoutTarget val="inner"/>
          <c:xMode val="edge"/>
          <c:yMode val="edge"/>
          <c:x val="0.20164903215223151"/>
          <c:y val="0.16945311031219493"/>
          <c:w val="0.70542117782152225"/>
          <c:h val="0.60527426601040701"/>
        </c:manualLayout>
      </c:layout>
      <c:scatterChart>
        <c:scatterStyle val="lineMarker"/>
        <c:varyColors val="0"/>
        <c:ser>
          <c:idx val="0"/>
          <c:order val="0"/>
          <c:tx>
            <c:strRef>
              <c:f>Prises!$B$25</c:f>
              <c:strCache>
                <c:ptCount val="1"/>
                <c:pt idx="0">
                  <c:v>0</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Prises!$AB$24:$AI$24</c:f>
              <c:numCache>
                <c:formatCode>General</c:formatCode>
                <c:ptCount val="8"/>
                <c:pt idx="0">
                  <c:v>0</c:v>
                </c:pt>
                <c:pt idx="1">
                  <c:v>1</c:v>
                </c:pt>
                <c:pt idx="2">
                  <c:v>2</c:v>
                </c:pt>
                <c:pt idx="3">
                  <c:v>3</c:v>
                </c:pt>
                <c:pt idx="4">
                  <c:v>4</c:v>
                </c:pt>
                <c:pt idx="5">
                  <c:v>5</c:v>
                </c:pt>
                <c:pt idx="6">
                  <c:v>6</c:v>
                </c:pt>
                <c:pt idx="7">
                  <c:v>7</c:v>
                </c:pt>
              </c:numCache>
            </c:numRef>
          </c:xVal>
          <c:yVal>
            <c:numRef>
              <c:f>Prises!$AB$25:$AI$25</c:f>
              <c:numCache>
                <c:formatCode>0</c:formatCode>
                <c:ptCount val="8"/>
                <c:pt idx="0">
                  <c:v>-35.182755350943111</c:v>
                </c:pt>
                <c:pt idx="1">
                  <c:v>5.5987345387184151</c:v>
                </c:pt>
                <c:pt idx="2">
                  <c:v>9.7259328648694989</c:v>
                </c:pt>
                <c:pt idx="3">
                  <c:v>8.8408493741767948</c:v>
                </c:pt>
                <c:pt idx="4">
                  <c:v>1.5176442750654116</c:v>
                </c:pt>
                <c:pt idx="5">
                  <c:v>-8.1487601714483517</c:v>
                </c:pt>
                <c:pt idx="6">
                  <c:v>21.91069420163501</c:v>
                </c:pt>
                <c:pt idx="7">
                  <c:v>-4.2623397320738476</c:v>
                </c:pt>
              </c:numCache>
            </c:numRef>
          </c:yVal>
          <c:smooth val="0"/>
          <c:extLst>
            <c:ext xmlns:c16="http://schemas.microsoft.com/office/drawing/2014/chart" uri="{C3380CC4-5D6E-409C-BE32-E72D297353CC}">
              <c16:uniqueId val="{00000000-BAAC-4DAE-B364-D6D177D5618E}"/>
            </c:ext>
          </c:extLst>
        </c:ser>
        <c:ser>
          <c:idx val="1"/>
          <c:order val="1"/>
          <c:tx>
            <c:strRef>
              <c:f>Prises!$B$26</c:f>
              <c:strCache>
                <c:ptCount val="1"/>
                <c:pt idx="0">
                  <c:v>180</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Prises!$AB$24:$AI$24</c:f>
              <c:numCache>
                <c:formatCode>General</c:formatCode>
                <c:ptCount val="8"/>
                <c:pt idx="0">
                  <c:v>0</c:v>
                </c:pt>
                <c:pt idx="1">
                  <c:v>1</c:v>
                </c:pt>
                <c:pt idx="2">
                  <c:v>2</c:v>
                </c:pt>
                <c:pt idx="3">
                  <c:v>3</c:v>
                </c:pt>
                <c:pt idx="4">
                  <c:v>4</c:v>
                </c:pt>
                <c:pt idx="5">
                  <c:v>5</c:v>
                </c:pt>
                <c:pt idx="6">
                  <c:v>6</c:v>
                </c:pt>
                <c:pt idx="7">
                  <c:v>7</c:v>
                </c:pt>
              </c:numCache>
            </c:numRef>
          </c:xVal>
          <c:yVal>
            <c:numRef>
              <c:f>Prises!$AB$26:$AI$26</c:f>
              <c:numCache>
                <c:formatCode>0</c:formatCode>
                <c:ptCount val="8"/>
                <c:pt idx="0">
                  <c:v>5.4776747643928099</c:v>
                </c:pt>
                <c:pt idx="1">
                  <c:v>15.619085210942243</c:v>
                </c:pt>
                <c:pt idx="2">
                  <c:v>15.241906376568824</c:v>
                </c:pt>
                <c:pt idx="3">
                  <c:v>13.005615055368393</c:v>
                </c:pt>
                <c:pt idx="4">
                  <c:v>3.4353444564316433</c:v>
                </c:pt>
                <c:pt idx="5">
                  <c:v>-19.750963290284453</c:v>
                </c:pt>
                <c:pt idx="6">
                  <c:v>-19.295831359108881</c:v>
                </c:pt>
                <c:pt idx="7">
                  <c:v>-13.732831214310583</c:v>
                </c:pt>
              </c:numCache>
            </c:numRef>
          </c:yVal>
          <c:smooth val="0"/>
          <c:extLst>
            <c:ext xmlns:c16="http://schemas.microsoft.com/office/drawing/2014/chart" uri="{C3380CC4-5D6E-409C-BE32-E72D297353CC}">
              <c16:uniqueId val="{00000001-BAAC-4DAE-B364-D6D177D5618E}"/>
            </c:ext>
          </c:extLst>
        </c:ser>
        <c:dLbls>
          <c:showLegendKey val="0"/>
          <c:showVal val="0"/>
          <c:showCatName val="0"/>
          <c:showSerName val="0"/>
          <c:showPercent val="0"/>
          <c:showBubbleSize val="0"/>
        </c:dLbls>
        <c:axId val="143734144"/>
        <c:axId val="143736496"/>
      </c:scatterChart>
      <c:valAx>
        <c:axId val="143734144"/>
        <c:scaling>
          <c:orientation val="minMax"/>
          <c:max val="8"/>
        </c:scaling>
        <c:delete val="0"/>
        <c:axPos val="t"/>
        <c:majorGridlines>
          <c:spPr>
            <a:ln w="9525" cap="flat" cmpd="sng" algn="ctr">
              <a:solidFill>
                <a:schemeClr val="tx1">
                  <a:lumMod val="15000"/>
                  <a:lumOff val="85000"/>
                </a:schemeClr>
              </a:solidFill>
              <a:round/>
            </a:ln>
            <a:effectLst/>
          </c:spPr>
        </c:majorGridlines>
        <c:title>
          <c:tx>
            <c:rich>
              <a:bodyPr/>
              <a:lstStyle/>
              <a:p>
                <a:pPr>
                  <a:defRPr/>
                </a:pPr>
                <a:r>
                  <a:rPr lang="fr-FR"/>
                  <a:t>prise n°</a:t>
                </a:r>
              </a:p>
            </c:rich>
          </c:tx>
          <c:layout>
            <c:manualLayout>
              <c:xMode val="edge"/>
              <c:yMode val="edge"/>
              <c:x val="0.45116961942257217"/>
              <c:y val="3.2018290403372833E-2"/>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43736496"/>
        <c:crosses val="max"/>
        <c:crossBetween val="midCat"/>
        <c:majorUnit val="1"/>
      </c:valAx>
      <c:valAx>
        <c:axId val="143736496"/>
        <c:scaling>
          <c:orientation val="minMax"/>
          <c:max val="40"/>
          <c:min val="-5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fr-FR"/>
                  <a:t>Cp</a:t>
                </a:r>
                <a:br>
                  <a:rPr lang="fr-FR"/>
                </a:br>
                <a:r>
                  <a:rPr lang="fr-FR"/>
                  <a:t>*1e3</a:t>
                </a:r>
              </a:p>
            </c:rich>
          </c:tx>
          <c:layout>
            <c:manualLayout>
              <c:xMode val="edge"/>
              <c:yMode val="edge"/>
              <c:x val="5.2083333333333495E-3"/>
              <c:y val="0.3705236521164128"/>
            </c:manualLayout>
          </c:layout>
          <c:overlay val="0"/>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43734144"/>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fr-FR"/>
    </a:p>
  </c:txPr>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strRef>
          <c:f>Posistions!$D$2</c:f>
          <c:strCache>
            <c:ptCount val="1"/>
            <c:pt idx="0">
              <c:v>10</c:v>
            </c:pt>
          </c:strCache>
        </c:strRef>
      </c:tx>
      <c:layout>
        <c:manualLayout>
          <c:xMode val="edge"/>
          <c:yMode val="edge"/>
          <c:x val="2.5390419947506571E-2"/>
          <c:y val="4.5740414861961311E-3"/>
        </c:manualLayout>
      </c:layout>
      <c:overlay val="0"/>
    </c:title>
    <c:autoTitleDeleted val="0"/>
    <c:plotArea>
      <c:layout>
        <c:manualLayout>
          <c:layoutTarget val="inner"/>
          <c:xMode val="edge"/>
          <c:yMode val="edge"/>
          <c:x val="0.20164903215223151"/>
          <c:y val="0.16945311031219493"/>
          <c:w val="0.70542117782152225"/>
          <c:h val="0.60527426601040701"/>
        </c:manualLayout>
      </c:layout>
      <c:scatterChart>
        <c:scatterStyle val="lineMarker"/>
        <c:varyColors val="0"/>
        <c:ser>
          <c:idx val="0"/>
          <c:order val="0"/>
          <c:tx>
            <c:strRef>
              <c:f>Posistions!$B$31</c:f>
              <c:strCache>
                <c:ptCount val="1"/>
                <c:pt idx="0">
                  <c:v>0</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Posistions!$D$30:$K$30</c:f>
              <c:numCache>
                <c:formatCode>General</c:formatCode>
                <c:ptCount val="8"/>
                <c:pt idx="0">
                  <c:v>0</c:v>
                </c:pt>
                <c:pt idx="1">
                  <c:v>45</c:v>
                </c:pt>
                <c:pt idx="2">
                  <c:v>90</c:v>
                </c:pt>
                <c:pt idx="3">
                  <c:v>135</c:v>
                </c:pt>
                <c:pt idx="4">
                  <c:v>180</c:v>
                </c:pt>
                <c:pt idx="5">
                  <c:v>225</c:v>
                </c:pt>
                <c:pt idx="6">
                  <c:v>270</c:v>
                </c:pt>
                <c:pt idx="7">
                  <c:v>315</c:v>
                </c:pt>
              </c:numCache>
            </c:numRef>
          </c:xVal>
          <c:yVal>
            <c:numRef>
              <c:f>Posistions!$D$31:$K$31</c:f>
              <c:numCache>
                <c:formatCode>0</c:formatCode>
                <c:ptCount val="8"/>
                <c:pt idx="0">
                  <c:v>-2.263002206253808</c:v>
                </c:pt>
                <c:pt idx="1">
                  <c:v>0.60468161938995735</c:v>
                </c:pt>
                <c:pt idx="2">
                  <c:v>-0.14957624871576403</c:v>
                </c:pt>
                <c:pt idx="3">
                  <c:v>10.572151656039786</c:v>
                </c:pt>
                <c:pt idx="4">
                  <c:v>3.6244752774249052</c:v>
                </c:pt>
                <c:pt idx="5">
                  <c:v>-7.3039951621792074</c:v>
                </c:pt>
                <c:pt idx="6">
                  <c:v>-2.2232486455147438</c:v>
                </c:pt>
                <c:pt idx="7">
                  <c:v>-2.8614862901914844</c:v>
                </c:pt>
              </c:numCache>
            </c:numRef>
          </c:yVal>
          <c:smooth val="0"/>
          <c:extLst>
            <c:ext xmlns:c16="http://schemas.microsoft.com/office/drawing/2014/chart" uri="{C3380CC4-5D6E-409C-BE32-E72D297353CC}">
              <c16:uniqueId val="{00000000-5613-432C-8A4C-BFE69DF77827}"/>
            </c:ext>
          </c:extLst>
        </c:ser>
        <c:ser>
          <c:idx val="1"/>
          <c:order val="1"/>
          <c:tx>
            <c:strRef>
              <c:f>Posistions!$B$32</c:f>
              <c:strCache>
                <c:ptCount val="1"/>
                <c:pt idx="0">
                  <c:v>180</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Posistions!$D$30:$K$30</c:f>
              <c:numCache>
                <c:formatCode>General</c:formatCode>
                <c:ptCount val="8"/>
                <c:pt idx="0">
                  <c:v>0</c:v>
                </c:pt>
                <c:pt idx="1">
                  <c:v>45</c:v>
                </c:pt>
                <c:pt idx="2">
                  <c:v>90</c:v>
                </c:pt>
                <c:pt idx="3">
                  <c:v>135</c:v>
                </c:pt>
                <c:pt idx="4">
                  <c:v>180</c:v>
                </c:pt>
                <c:pt idx="5">
                  <c:v>225</c:v>
                </c:pt>
                <c:pt idx="6">
                  <c:v>270</c:v>
                </c:pt>
                <c:pt idx="7">
                  <c:v>315</c:v>
                </c:pt>
              </c:numCache>
            </c:numRef>
          </c:xVal>
          <c:yVal>
            <c:numRef>
              <c:f>Posistions!$D$32:$K$32</c:f>
              <c:numCache>
                <c:formatCode>0</c:formatCode>
                <c:ptCount val="8"/>
                <c:pt idx="0">
                  <c:v>3.4353444564316433</c:v>
                </c:pt>
                <c:pt idx="1">
                  <c:v>13.005615055368393</c:v>
                </c:pt>
                <c:pt idx="2">
                  <c:v>15.241906376568824</c:v>
                </c:pt>
                <c:pt idx="3">
                  <c:v>15.619085210942243</c:v>
                </c:pt>
                <c:pt idx="4">
                  <c:v>5.4776747643928099</c:v>
                </c:pt>
                <c:pt idx="5">
                  <c:v>-13.732831214310583</c:v>
                </c:pt>
                <c:pt idx="6">
                  <c:v>-19.295831359108881</c:v>
                </c:pt>
                <c:pt idx="7">
                  <c:v>-19.750963290284453</c:v>
                </c:pt>
              </c:numCache>
            </c:numRef>
          </c:yVal>
          <c:smooth val="0"/>
          <c:extLst>
            <c:ext xmlns:c16="http://schemas.microsoft.com/office/drawing/2014/chart" uri="{C3380CC4-5D6E-409C-BE32-E72D297353CC}">
              <c16:uniqueId val="{00000001-5613-432C-8A4C-BFE69DF77827}"/>
            </c:ext>
          </c:extLst>
        </c:ser>
        <c:dLbls>
          <c:showLegendKey val="0"/>
          <c:showVal val="0"/>
          <c:showCatName val="0"/>
          <c:showSerName val="0"/>
          <c:showPercent val="0"/>
          <c:showBubbleSize val="0"/>
        </c:dLbls>
        <c:axId val="143737672"/>
        <c:axId val="143738456"/>
      </c:scatterChart>
      <c:valAx>
        <c:axId val="143737672"/>
        <c:scaling>
          <c:orientation val="minMax"/>
        </c:scaling>
        <c:delete val="0"/>
        <c:axPos val="t"/>
        <c:majorGridlines>
          <c:spPr>
            <a:ln w="9525" cap="flat" cmpd="sng" algn="ctr">
              <a:solidFill>
                <a:schemeClr val="tx1">
                  <a:lumMod val="15000"/>
                  <a:lumOff val="85000"/>
                </a:schemeClr>
              </a:solidFill>
              <a:round/>
            </a:ln>
            <a:effectLst/>
          </c:spPr>
        </c:majorGridlines>
        <c:title>
          <c:tx>
            <c:rich>
              <a:bodyPr/>
              <a:lstStyle/>
              <a:p>
                <a:pPr>
                  <a:defRPr/>
                </a:pPr>
                <a:r>
                  <a:rPr lang="el-GR"/>
                  <a:t>θ </a:t>
                </a:r>
                <a:r>
                  <a:rPr lang="fr-FR"/>
                  <a:t>[°]</a:t>
                </a:r>
              </a:p>
            </c:rich>
          </c:tx>
          <c:layout>
            <c:manualLayout>
              <c:xMode val="edge"/>
              <c:yMode val="edge"/>
              <c:x val="0.48762795275590581"/>
              <c:y val="0.11435103715490286"/>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43738456"/>
        <c:crosses val="max"/>
        <c:crossBetween val="midCat"/>
        <c:majorUnit val="90"/>
      </c:valAx>
      <c:valAx>
        <c:axId val="143738456"/>
        <c:scaling>
          <c:orientation val="minMax"/>
          <c:max val="40"/>
          <c:min val="-5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fr-FR"/>
                  <a:t>Cp</a:t>
                </a:r>
                <a:br>
                  <a:rPr lang="fr-FR"/>
                </a:br>
                <a:r>
                  <a:rPr lang="fr-FR"/>
                  <a:t>*1e3</a:t>
                </a:r>
              </a:p>
            </c:rich>
          </c:tx>
          <c:layout>
            <c:manualLayout>
              <c:xMode val="edge"/>
              <c:yMode val="edge"/>
              <c:x val="5.2083333333333495E-3"/>
              <c:y val="0.3705236521164128"/>
            </c:manualLayout>
          </c:layout>
          <c:overlay val="0"/>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43737672"/>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fr-FR"/>
    </a:p>
  </c:txPr>
  <c:externalData r:id="rId2">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strRef>
          <c:f>Posistions!$L$2</c:f>
          <c:strCache>
            <c:ptCount val="1"/>
            <c:pt idx="0">
              <c:v>20</c:v>
            </c:pt>
          </c:strCache>
        </c:strRef>
      </c:tx>
      <c:layout>
        <c:manualLayout>
          <c:xMode val="edge"/>
          <c:yMode val="edge"/>
          <c:x val="2.5390419947506571E-2"/>
          <c:y val="1.3722124458588397E-2"/>
        </c:manualLayout>
      </c:layout>
      <c:overlay val="1"/>
    </c:title>
    <c:autoTitleDeleted val="0"/>
    <c:plotArea>
      <c:layout>
        <c:manualLayout>
          <c:layoutTarget val="inner"/>
          <c:xMode val="edge"/>
          <c:yMode val="edge"/>
          <c:x val="0.20164903215223165"/>
          <c:y val="0.16945311031219498"/>
          <c:w val="0.70542117782152225"/>
          <c:h val="0.60527426601040724"/>
        </c:manualLayout>
      </c:layout>
      <c:scatterChart>
        <c:scatterStyle val="lineMarker"/>
        <c:varyColors val="0"/>
        <c:ser>
          <c:idx val="0"/>
          <c:order val="0"/>
          <c:tx>
            <c:strRef>
              <c:f>Posistions!$B$31</c:f>
              <c:strCache>
                <c:ptCount val="1"/>
                <c:pt idx="0">
                  <c:v>0</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Posistions!$L$30:$S$30</c:f>
              <c:numCache>
                <c:formatCode>General</c:formatCode>
                <c:ptCount val="8"/>
                <c:pt idx="0">
                  <c:v>0</c:v>
                </c:pt>
                <c:pt idx="1">
                  <c:v>45</c:v>
                </c:pt>
                <c:pt idx="2">
                  <c:v>90</c:v>
                </c:pt>
                <c:pt idx="3">
                  <c:v>135</c:v>
                </c:pt>
                <c:pt idx="4">
                  <c:v>180</c:v>
                </c:pt>
                <c:pt idx="5">
                  <c:v>225</c:v>
                </c:pt>
                <c:pt idx="6">
                  <c:v>270</c:v>
                </c:pt>
                <c:pt idx="7">
                  <c:v>315</c:v>
                </c:pt>
              </c:numCache>
            </c:numRef>
          </c:xVal>
          <c:yVal>
            <c:numRef>
              <c:f>Posistions!$L$31:$S$31</c:f>
              <c:numCache>
                <c:formatCode>0</c:formatCode>
                <c:ptCount val="8"/>
                <c:pt idx="0">
                  <c:v>-2.2183674147619863</c:v>
                </c:pt>
                <c:pt idx="1">
                  <c:v>-3.3633007252294345</c:v>
                </c:pt>
                <c:pt idx="2">
                  <c:v>5.5729828465974744</c:v>
                </c:pt>
                <c:pt idx="3">
                  <c:v>-7.8131459284919362</c:v>
                </c:pt>
                <c:pt idx="4">
                  <c:v>-2.2921078680324252</c:v>
                </c:pt>
                <c:pt idx="5">
                  <c:v>13.852355050574513</c:v>
                </c:pt>
                <c:pt idx="6">
                  <c:v>-0.10057800459034874</c:v>
                </c:pt>
                <c:pt idx="7">
                  <c:v>-3.6378379560658871</c:v>
                </c:pt>
              </c:numCache>
            </c:numRef>
          </c:yVal>
          <c:smooth val="0"/>
          <c:extLst>
            <c:ext xmlns:c16="http://schemas.microsoft.com/office/drawing/2014/chart" uri="{C3380CC4-5D6E-409C-BE32-E72D297353CC}">
              <c16:uniqueId val="{00000000-3848-4E88-9481-00B441677990}"/>
            </c:ext>
          </c:extLst>
        </c:ser>
        <c:ser>
          <c:idx val="1"/>
          <c:order val="1"/>
          <c:tx>
            <c:strRef>
              <c:f>Posistions!$B$32</c:f>
              <c:strCache>
                <c:ptCount val="1"/>
                <c:pt idx="0">
                  <c:v>180</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Posistions!$L$30:$S$30</c:f>
              <c:numCache>
                <c:formatCode>General</c:formatCode>
                <c:ptCount val="8"/>
                <c:pt idx="0">
                  <c:v>0</c:v>
                </c:pt>
                <c:pt idx="1">
                  <c:v>45</c:v>
                </c:pt>
                <c:pt idx="2">
                  <c:v>90</c:v>
                </c:pt>
                <c:pt idx="3">
                  <c:v>135</c:v>
                </c:pt>
                <c:pt idx="4">
                  <c:v>180</c:v>
                </c:pt>
                <c:pt idx="5">
                  <c:v>225</c:v>
                </c:pt>
                <c:pt idx="6">
                  <c:v>270</c:v>
                </c:pt>
                <c:pt idx="7">
                  <c:v>315</c:v>
                </c:pt>
              </c:numCache>
            </c:numRef>
          </c:xVal>
          <c:yVal>
            <c:numRef>
              <c:f>Posistions!$L$32:$S$32</c:f>
              <c:numCache>
                <c:formatCode>0</c:formatCode>
                <c:ptCount val="8"/>
                <c:pt idx="0">
                  <c:v>-11.933098319489735</c:v>
                </c:pt>
                <c:pt idx="1">
                  <c:v>2.6948732913953353</c:v>
                </c:pt>
                <c:pt idx="2">
                  <c:v>16.909714521966148</c:v>
                </c:pt>
                <c:pt idx="3">
                  <c:v>21.956018677337806</c:v>
                </c:pt>
                <c:pt idx="4">
                  <c:v>-5.3351967876575319</c:v>
                </c:pt>
                <c:pt idx="5">
                  <c:v>6.4962951118558117</c:v>
                </c:pt>
                <c:pt idx="6">
                  <c:v>-11.513390053798325</c:v>
                </c:pt>
                <c:pt idx="7">
                  <c:v>-19.275216441609626</c:v>
                </c:pt>
              </c:numCache>
            </c:numRef>
          </c:yVal>
          <c:smooth val="0"/>
          <c:extLst>
            <c:ext xmlns:c16="http://schemas.microsoft.com/office/drawing/2014/chart" uri="{C3380CC4-5D6E-409C-BE32-E72D297353CC}">
              <c16:uniqueId val="{00000001-3848-4E88-9481-00B441677990}"/>
            </c:ext>
          </c:extLst>
        </c:ser>
        <c:dLbls>
          <c:showLegendKey val="0"/>
          <c:showVal val="0"/>
          <c:showCatName val="0"/>
          <c:showSerName val="0"/>
          <c:showPercent val="0"/>
          <c:showBubbleSize val="0"/>
        </c:dLbls>
        <c:axId val="143734928"/>
        <c:axId val="143739632"/>
      </c:scatterChart>
      <c:valAx>
        <c:axId val="143734928"/>
        <c:scaling>
          <c:orientation val="minMax"/>
        </c:scaling>
        <c:delete val="0"/>
        <c:axPos val="t"/>
        <c:majorGridlines>
          <c:spPr>
            <a:ln w="9525" cap="flat" cmpd="sng" algn="ctr">
              <a:solidFill>
                <a:schemeClr val="tx1">
                  <a:lumMod val="15000"/>
                  <a:lumOff val="85000"/>
                </a:schemeClr>
              </a:solidFill>
              <a:round/>
            </a:ln>
            <a:effectLst/>
          </c:spPr>
        </c:majorGridlines>
        <c:title>
          <c:tx>
            <c:rich>
              <a:bodyPr/>
              <a:lstStyle/>
              <a:p>
                <a:pPr>
                  <a:defRPr/>
                </a:pPr>
                <a:r>
                  <a:rPr lang="el-GR"/>
                  <a:t>θ </a:t>
                </a:r>
                <a:r>
                  <a:rPr lang="fr-FR"/>
                  <a:t>[°]</a:t>
                </a:r>
              </a:p>
            </c:rich>
          </c:tx>
          <c:layout>
            <c:manualLayout>
              <c:xMode val="edge"/>
              <c:yMode val="edge"/>
              <c:x val="0.48762795275590581"/>
              <c:y val="0.11435103715490283"/>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43739632"/>
        <c:crosses val="max"/>
        <c:crossBetween val="midCat"/>
        <c:majorUnit val="90"/>
      </c:valAx>
      <c:valAx>
        <c:axId val="143739632"/>
        <c:scaling>
          <c:orientation val="minMax"/>
          <c:max val="40"/>
          <c:min val="-5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fr-FR"/>
                  <a:t>Cp</a:t>
                </a:r>
                <a:br>
                  <a:rPr lang="fr-FR"/>
                </a:br>
                <a:r>
                  <a:rPr lang="fr-FR"/>
                  <a:t>*1e3</a:t>
                </a:r>
              </a:p>
            </c:rich>
          </c:tx>
          <c:layout>
            <c:manualLayout>
              <c:xMode val="edge"/>
              <c:yMode val="edge"/>
              <c:x val="5.2083333333333521E-3"/>
              <c:y val="0.3705236521164128"/>
            </c:manualLayout>
          </c:layout>
          <c:overlay val="0"/>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43734928"/>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fr-FR"/>
    </a:p>
  </c:txPr>
  <c:externalData r:id="rId2">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strRef>
          <c:f>Posistions!$T$2</c:f>
          <c:strCache>
            <c:ptCount val="1"/>
            <c:pt idx="0">
              <c:v>60</c:v>
            </c:pt>
          </c:strCache>
        </c:strRef>
      </c:tx>
      <c:layout>
        <c:manualLayout>
          <c:xMode val="edge"/>
          <c:yMode val="edge"/>
          <c:x val="2.5390419947506571E-2"/>
          <c:y val="9.1480829723922397E-3"/>
        </c:manualLayout>
      </c:layout>
      <c:overlay val="1"/>
    </c:title>
    <c:autoTitleDeleted val="0"/>
    <c:plotArea>
      <c:layout>
        <c:manualLayout>
          <c:layoutTarget val="inner"/>
          <c:xMode val="edge"/>
          <c:yMode val="edge"/>
          <c:x val="0.20164903215223165"/>
          <c:y val="0.16945311031219498"/>
          <c:w val="0.70542117782152225"/>
          <c:h val="0.60527426601040724"/>
        </c:manualLayout>
      </c:layout>
      <c:scatterChart>
        <c:scatterStyle val="lineMarker"/>
        <c:varyColors val="0"/>
        <c:ser>
          <c:idx val="0"/>
          <c:order val="0"/>
          <c:tx>
            <c:strRef>
              <c:f>Posistions!$B$31</c:f>
              <c:strCache>
                <c:ptCount val="1"/>
                <c:pt idx="0">
                  <c:v>0</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Posistions!$T$30:$AA$30</c:f>
              <c:numCache>
                <c:formatCode>General</c:formatCode>
                <c:ptCount val="8"/>
                <c:pt idx="0">
                  <c:v>0</c:v>
                </c:pt>
                <c:pt idx="1">
                  <c:v>45</c:v>
                </c:pt>
                <c:pt idx="2">
                  <c:v>90</c:v>
                </c:pt>
                <c:pt idx="3">
                  <c:v>135</c:v>
                </c:pt>
                <c:pt idx="4">
                  <c:v>180</c:v>
                </c:pt>
                <c:pt idx="5">
                  <c:v>225</c:v>
                </c:pt>
                <c:pt idx="6">
                  <c:v>270</c:v>
                </c:pt>
                <c:pt idx="7">
                  <c:v>315</c:v>
                </c:pt>
              </c:numCache>
            </c:numRef>
          </c:xVal>
          <c:yVal>
            <c:numRef>
              <c:f>Posistions!$T$31:$AA$31</c:f>
              <c:numCache>
                <c:formatCode>0</c:formatCode>
                <c:ptCount val="8"/>
                <c:pt idx="0">
                  <c:v>-9.6177894003351874</c:v>
                </c:pt>
                <c:pt idx="1">
                  <c:v>14.614639532991772</c:v>
                </c:pt>
                <c:pt idx="2">
                  <c:v>23.829337087391373</c:v>
                </c:pt>
                <c:pt idx="3">
                  <c:v>3.4312853083099002</c:v>
                </c:pt>
                <c:pt idx="4">
                  <c:v>-3.6594895618396897</c:v>
                </c:pt>
                <c:pt idx="5">
                  <c:v>-25.427621222332931</c:v>
                </c:pt>
                <c:pt idx="6">
                  <c:v>-9.4971992451040617</c:v>
                </c:pt>
                <c:pt idx="7">
                  <c:v>6.3268375009186393</c:v>
                </c:pt>
              </c:numCache>
            </c:numRef>
          </c:yVal>
          <c:smooth val="0"/>
          <c:extLst>
            <c:ext xmlns:c16="http://schemas.microsoft.com/office/drawing/2014/chart" uri="{C3380CC4-5D6E-409C-BE32-E72D297353CC}">
              <c16:uniqueId val="{00000000-6A3A-4E8F-B557-1C1D1F47BFFA}"/>
            </c:ext>
          </c:extLst>
        </c:ser>
        <c:ser>
          <c:idx val="1"/>
          <c:order val="1"/>
          <c:tx>
            <c:strRef>
              <c:f>Posistions!$B$32</c:f>
              <c:strCache>
                <c:ptCount val="1"/>
                <c:pt idx="0">
                  <c:v>180</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Posistions!$T$30:$AA$30</c:f>
              <c:numCache>
                <c:formatCode>General</c:formatCode>
                <c:ptCount val="8"/>
                <c:pt idx="0">
                  <c:v>0</c:v>
                </c:pt>
                <c:pt idx="1">
                  <c:v>45</c:v>
                </c:pt>
                <c:pt idx="2">
                  <c:v>90</c:v>
                </c:pt>
                <c:pt idx="3">
                  <c:v>135</c:v>
                </c:pt>
                <c:pt idx="4">
                  <c:v>180</c:v>
                </c:pt>
                <c:pt idx="5">
                  <c:v>225</c:v>
                </c:pt>
                <c:pt idx="6">
                  <c:v>270</c:v>
                </c:pt>
                <c:pt idx="7">
                  <c:v>315</c:v>
                </c:pt>
              </c:numCache>
            </c:numRef>
          </c:xVal>
          <c:yVal>
            <c:numRef>
              <c:f>Posistions!$T$32:$AA$32</c:f>
              <c:numCache>
                <c:formatCode>0</c:formatCode>
                <c:ptCount val="8"/>
                <c:pt idx="0">
                  <c:v>-13.721155467766096</c:v>
                </c:pt>
                <c:pt idx="1">
                  <c:v>-23.685497075687508</c:v>
                </c:pt>
                <c:pt idx="2">
                  <c:v>8.582853708600485</c:v>
                </c:pt>
                <c:pt idx="3">
                  <c:v>-1.9769968533247051</c:v>
                </c:pt>
                <c:pt idx="4">
                  <c:v>17.708640714947112</c:v>
                </c:pt>
                <c:pt idx="5">
                  <c:v>10.202669323911509</c:v>
                </c:pt>
                <c:pt idx="6">
                  <c:v>14.832667568097186</c:v>
                </c:pt>
                <c:pt idx="7">
                  <c:v>-11.94318191877816</c:v>
                </c:pt>
              </c:numCache>
            </c:numRef>
          </c:yVal>
          <c:smooth val="0"/>
          <c:extLst>
            <c:ext xmlns:c16="http://schemas.microsoft.com/office/drawing/2014/chart" uri="{C3380CC4-5D6E-409C-BE32-E72D297353CC}">
              <c16:uniqueId val="{00000001-6A3A-4E8F-B557-1C1D1F47BFFA}"/>
            </c:ext>
          </c:extLst>
        </c:ser>
        <c:dLbls>
          <c:showLegendKey val="0"/>
          <c:showVal val="0"/>
          <c:showCatName val="0"/>
          <c:showSerName val="0"/>
          <c:showPercent val="0"/>
          <c:showBubbleSize val="0"/>
        </c:dLbls>
        <c:axId val="143732184"/>
        <c:axId val="143738064"/>
      </c:scatterChart>
      <c:valAx>
        <c:axId val="143732184"/>
        <c:scaling>
          <c:orientation val="minMax"/>
        </c:scaling>
        <c:delete val="0"/>
        <c:axPos val="t"/>
        <c:majorGridlines>
          <c:spPr>
            <a:ln w="9525" cap="flat" cmpd="sng" algn="ctr">
              <a:solidFill>
                <a:schemeClr val="tx1">
                  <a:lumMod val="15000"/>
                  <a:lumOff val="85000"/>
                </a:schemeClr>
              </a:solidFill>
              <a:round/>
            </a:ln>
            <a:effectLst/>
          </c:spPr>
        </c:majorGridlines>
        <c:title>
          <c:tx>
            <c:rich>
              <a:bodyPr/>
              <a:lstStyle/>
              <a:p>
                <a:pPr>
                  <a:defRPr/>
                </a:pPr>
                <a:r>
                  <a:rPr lang="el-GR"/>
                  <a:t>θ </a:t>
                </a:r>
                <a:r>
                  <a:rPr lang="fr-FR"/>
                  <a:t>[°]</a:t>
                </a:r>
              </a:p>
            </c:rich>
          </c:tx>
          <c:layout>
            <c:manualLayout>
              <c:xMode val="edge"/>
              <c:yMode val="edge"/>
              <c:x val="0.48762795275590581"/>
              <c:y val="0.11435103715490283"/>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43738064"/>
        <c:crosses val="max"/>
        <c:crossBetween val="midCat"/>
        <c:majorUnit val="90"/>
      </c:valAx>
      <c:valAx>
        <c:axId val="143738064"/>
        <c:scaling>
          <c:orientation val="minMax"/>
          <c:max val="40"/>
          <c:min val="-5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fr-FR"/>
                  <a:t>Cp</a:t>
                </a:r>
                <a:br>
                  <a:rPr lang="fr-FR"/>
                </a:br>
                <a:r>
                  <a:rPr lang="fr-FR"/>
                  <a:t>*1e3</a:t>
                </a:r>
              </a:p>
            </c:rich>
          </c:tx>
          <c:layout>
            <c:manualLayout>
              <c:xMode val="edge"/>
              <c:yMode val="edge"/>
              <c:x val="5.2083333333333521E-3"/>
              <c:y val="0.3705236521164128"/>
            </c:manualLayout>
          </c:layout>
          <c:overlay val="0"/>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43732184"/>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fr-FR"/>
    </a:p>
  </c:txPr>
  <c:externalData r:id="rId2">
    <c:autoUpdate val="0"/>
  </c:externalData>
  <c:userShapes r:id="rId3"/>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strRef>
          <c:f>Posistions!$AB$2</c:f>
          <c:strCache>
            <c:ptCount val="1"/>
            <c:pt idx="0">
              <c:v>70</c:v>
            </c:pt>
          </c:strCache>
        </c:strRef>
      </c:tx>
      <c:layout>
        <c:manualLayout>
          <c:xMode val="edge"/>
          <c:yMode val="edge"/>
          <c:x val="2.5390419947506571E-2"/>
          <c:y val="9.1480829723922397E-3"/>
        </c:manualLayout>
      </c:layout>
      <c:overlay val="1"/>
    </c:title>
    <c:autoTitleDeleted val="0"/>
    <c:plotArea>
      <c:layout>
        <c:manualLayout>
          <c:layoutTarget val="inner"/>
          <c:xMode val="edge"/>
          <c:yMode val="edge"/>
          <c:x val="0.20164903215223165"/>
          <c:y val="0.16945311031219498"/>
          <c:w val="0.70542117782152225"/>
          <c:h val="0.60527426601040724"/>
        </c:manualLayout>
      </c:layout>
      <c:scatterChart>
        <c:scatterStyle val="lineMarker"/>
        <c:varyColors val="0"/>
        <c:ser>
          <c:idx val="0"/>
          <c:order val="0"/>
          <c:tx>
            <c:strRef>
              <c:f>Posistions!$B$31</c:f>
              <c:strCache>
                <c:ptCount val="1"/>
                <c:pt idx="0">
                  <c:v>0</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Posistions!$AB$30:$AI$30</c:f>
              <c:numCache>
                <c:formatCode>General</c:formatCode>
                <c:ptCount val="8"/>
                <c:pt idx="0">
                  <c:v>0</c:v>
                </c:pt>
                <c:pt idx="1">
                  <c:v>45</c:v>
                </c:pt>
                <c:pt idx="2">
                  <c:v>90</c:v>
                </c:pt>
                <c:pt idx="3">
                  <c:v>135</c:v>
                </c:pt>
                <c:pt idx="4">
                  <c:v>180</c:v>
                </c:pt>
                <c:pt idx="5">
                  <c:v>225</c:v>
                </c:pt>
                <c:pt idx="6">
                  <c:v>270</c:v>
                </c:pt>
                <c:pt idx="7">
                  <c:v>315</c:v>
                </c:pt>
              </c:numCache>
            </c:numRef>
          </c:xVal>
          <c:yVal>
            <c:numRef>
              <c:f>Posistions!$AB$31:$AI$31</c:f>
              <c:numCache>
                <c:formatCode>0</c:formatCode>
                <c:ptCount val="8"/>
                <c:pt idx="0">
                  <c:v>-35.182755350943111</c:v>
                </c:pt>
                <c:pt idx="1">
                  <c:v>5.5987345387184151</c:v>
                </c:pt>
                <c:pt idx="2">
                  <c:v>9.7259328648694989</c:v>
                </c:pt>
                <c:pt idx="3">
                  <c:v>8.8408493741767948</c:v>
                </c:pt>
                <c:pt idx="4">
                  <c:v>1.5176442750654116</c:v>
                </c:pt>
                <c:pt idx="5">
                  <c:v>-8.1487601714483517</c:v>
                </c:pt>
                <c:pt idx="6">
                  <c:v>21.91069420163501</c:v>
                </c:pt>
                <c:pt idx="7">
                  <c:v>-4.2623397320738476</c:v>
                </c:pt>
              </c:numCache>
            </c:numRef>
          </c:yVal>
          <c:smooth val="0"/>
          <c:extLst>
            <c:ext xmlns:c16="http://schemas.microsoft.com/office/drawing/2014/chart" uri="{C3380CC4-5D6E-409C-BE32-E72D297353CC}">
              <c16:uniqueId val="{00000000-6080-46C1-ADB1-EEB7265EFDE6}"/>
            </c:ext>
          </c:extLst>
        </c:ser>
        <c:ser>
          <c:idx val="1"/>
          <c:order val="1"/>
          <c:tx>
            <c:strRef>
              <c:f>Posistions!$B$32</c:f>
              <c:strCache>
                <c:ptCount val="1"/>
                <c:pt idx="0">
                  <c:v>180</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Posistions!$AB$30:$AI$30</c:f>
              <c:numCache>
                <c:formatCode>General</c:formatCode>
                <c:ptCount val="8"/>
                <c:pt idx="0">
                  <c:v>0</c:v>
                </c:pt>
                <c:pt idx="1">
                  <c:v>45</c:v>
                </c:pt>
                <c:pt idx="2">
                  <c:v>90</c:v>
                </c:pt>
                <c:pt idx="3">
                  <c:v>135</c:v>
                </c:pt>
                <c:pt idx="4">
                  <c:v>180</c:v>
                </c:pt>
                <c:pt idx="5">
                  <c:v>225</c:v>
                </c:pt>
                <c:pt idx="6">
                  <c:v>270</c:v>
                </c:pt>
                <c:pt idx="7">
                  <c:v>315</c:v>
                </c:pt>
              </c:numCache>
            </c:numRef>
          </c:xVal>
          <c:yVal>
            <c:numRef>
              <c:f>Posistions!$AB$32:$AI$32</c:f>
              <c:numCache>
                <c:formatCode>0</c:formatCode>
                <c:ptCount val="8"/>
                <c:pt idx="0">
                  <c:v>1.1134498958744443</c:v>
                </c:pt>
                <c:pt idx="1">
                  <c:v>24.713989148544712</c:v>
                </c:pt>
                <c:pt idx="2">
                  <c:v>24.691148008631558</c:v>
                </c:pt>
                <c:pt idx="3">
                  <c:v>14.660425433292563</c:v>
                </c:pt>
                <c:pt idx="4">
                  <c:v>13.573024685223283</c:v>
                </c:pt>
                <c:pt idx="5">
                  <c:v>-31.507489978861372</c:v>
                </c:pt>
                <c:pt idx="6">
                  <c:v>14.07543284776016</c:v>
                </c:pt>
                <c:pt idx="7">
                  <c:v>-61.319980040465467</c:v>
                </c:pt>
              </c:numCache>
            </c:numRef>
          </c:yVal>
          <c:smooth val="0"/>
          <c:extLst>
            <c:ext xmlns:c16="http://schemas.microsoft.com/office/drawing/2014/chart" uri="{C3380CC4-5D6E-409C-BE32-E72D297353CC}">
              <c16:uniqueId val="{00000001-6080-46C1-ADB1-EEB7265EFDE6}"/>
            </c:ext>
          </c:extLst>
        </c:ser>
        <c:dLbls>
          <c:showLegendKey val="0"/>
          <c:showVal val="0"/>
          <c:showCatName val="0"/>
          <c:showSerName val="0"/>
          <c:showPercent val="0"/>
          <c:showBubbleSize val="0"/>
        </c:dLbls>
        <c:axId val="143736888"/>
        <c:axId val="143732576"/>
      </c:scatterChart>
      <c:valAx>
        <c:axId val="143736888"/>
        <c:scaling>
          <c:orientation val="minMax"/>
        </c:scaling>
        <c:delete val="0"/>
        <c:axPos val="t"/>
        <c:majorGridlines>
          <c:spPr>
            <a:ln w="9525" cap="flat" cmpd="sng" algn="ctr">
              <a:solidFill>
                <a:schemeClr val="tx1">
                  <a:lumMod val="15000"/>
                  <a:lumOff val="85000"/>
                </a:schemeClr>
              </a:solidFill>
              <a:round/>
            </a:ln>
            <a:effectLst/>
          </c:spPr>
        </c:majorGridlines>
        <c:title>
          <c:tx>
            <c:rich>
              <a:bodyPr/>
              <a:lstStyle/>
              <a:p>
                <a:pPr>
                  <a:defRPr/>
                </a:pPr>
                <a:r>
                  <a:rPr lang="el-GR"/>
                  <a:t>θ </a:t>
                </a:r>
                <a:r>
                  <a:rPr lang="fr-FR"/>
                  <a:t>[°]</a:t>
                </a:r>
              </a:p>
            </c:rich>
          </c:tx>
          <c:layout>
            <c:manualLayout>
              <c:xMode val="edge"/>
              <c:yMode val="edge"/>
              <c:x val="0.48762795275590581"/>
              <c:y val="0.11435103715490283"/>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43732576"/>
        <c:crosses val="max"/>
        <c:crossBetween val="midCat"/>
        <c:majorUnit val="90"/>
      </c:valAx>
      <c:valAx>
        <c:axId val="143732576"/>
        <c:scaling>
          <c:orientation val="minMax"/>
          <c:max val="40"/>
          <c:min val="-5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fr-FR"/>
                  <a:t>Cp</a:t>
                </a:r>
                <a:br>
                  <a:rPr lang="fr-FR"/>
                </a:br>
                <a:r>
                  <a:rPr lang="fr-FR"/>
                  <a:t>*1e3</a:t>
                </a:r>
              </a:p>
            </c:rich>
          </c:tx>
          <c:layout>
            <c:manualLayout>
              <c:xMode val="edge"/>
              <c:yMode val="edge"/>
              <c:x val="5.2083333333333521E-3"/>
              <c:y val="0.3705236521164128"/>
            </c:manualLayout>
          </c:layout>
          <c:overlay val="0"/>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43736888"/>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fr-FR"/>
    </a:p>
  </c:txPr>
  <c:externalData r:id="rId2">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tx>
            <c:v>Normal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Feuil1!$E$61:$L$61</c:f>
              <c:numCache>
                <c:formatCode>General</c:formatCode>
                <c:ptCount val="8"/>
                <c:pt idx="0">
                  <c:v>0</c:v>
                </c:pt>
                <c:pt idx="1">
                  <c:v>45</c:v>
                </c:pt>
                <c:pt idx="2">
                  <c:v>90</c:v>
                </c:pt>
                <c:pt idx="3">
                  <c:v>135</c:v>
                </c:pt>
                <c:pt idx="4">
                  <c:v>180</c:v>
                </c:pt>
                <c:pt idx="5">
                  <c:v>225</c:v>
                </c:pt>
                <c:pt idx="6">
                  <c:v>270</c:v>
                </c:pt>
                <c:pt idx="7">
                  <c:v>315</c:v>
                </c:pt>
              </c:numCache>
            </c:numRef>
          </c:xVal>
          <c:yVal>
            <c:numRef>
              <c:f>Feuil1!$E$62:$L$62</c:f>
              <c:numCache>
                <c:formatCode>0</c:formatCode>
                <c:ptCount val="8"/>
                <c:pt idx="0">
                  <c:v>14.552661050820191</c:v>
                </c:pt>
                <c:pt idx="1">
                  <c:v>21.372770982739119</c:v>
                </c:pt>
                <c:pt idx="2">
                  <c:v>17.650994314410614</c:v>
                </c:pt>
                <c:pt idx="3">
                  <c:v>12.832283631665419</c:v>
                </c:pt>
                <c:pt idx="4">
                  <c:v>7.2655827666789961</c:v>
                </c:pt>
                <c:pt idx="5">
                  <c:v>-21.144985371676611</c:v>
                </c:pt>
                <c:pt idx="6">
                  <c:v>-22.066169115699459</c:v>
                </c:pt>
                <c:pt idx="7">
                  <c:v>-15.910477208118252</c:v>
                </c:pt>
              </c:numCache>
            </c:numRef>
          </c:yVal>
          <c:smooth val="0"/>
          <c:extLst>
            <c:ext xmlns:c16="http://schemas.microsoft.com/office/drawing/2014/chart" uri="{C3380CC4-5D6E-409C-BE32-E72D297353CC}">
              <c16:uniqueId val="{00000000-63DB-4EA5-9C19-79F664BC7B17}"/>
            </c:ext>
          </c:extLst>
        </c:ser>
        <c:ser>
          <c:idx val="1"/>
          <c:order val="1"/>
          <c:tx>
            <c:v>Rallonge 30m sur E70</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Feuil1!$E$61:$L$61</c:f>
              <c:numCache>
                <c:formatCode>General</c:formatCode>
                <c:ptCount val="8"/>
                <c:pt idx="0">
                  <c:v>0</c:v>
                </c:pt>
                <c:pt idx="1">
                  <c:v>45</c:v>
                </c:pt>
                <c:pt idx="2">
                  <c:v>90</c:v>
                </c:pt>
                <c:pt idx="3">
                  <c:v>135</c:v>
                </c:pt>
                <c:pt idx="4">
                  <c:v>180</c:v>
                </c:pt>
                <c:pt idx="5">
                  <c:v>225</c:v>
                </c:pt>
                <c:pt idx="6">
                  <c:v>270</c:v>
                </c:pt>
                <c:pt idx="7">
                  <c:v>315</c:v>
                </c:pt>
              </c:numCache>
            </c:numRef>
          </c:xVal>
          <c:yVal>
            <c:numRef>
              <c:f>Feuil1!$E$63:$L$63</c:f>
              <c:numCache>
                <c:formatCode>0</c:formatCode>
                <c:ptCount val="8"/>
                <c:pt idx="0">
                  <c:v>14.334862298538855</c:v>
                </c:pt>
                <c:pt idx="1">
                  <c:v>21.277913050318819</c:v>
                </c:pt>
                <c:pt idx="2">
                  <c:v>17.451982905181517</c:v>
                </c:pt>
                <c:pt idx="3">
                  <c:v>12.819376454331215</c:v>
                </c:pt>
                <c:pt idx="4">
                  <c:v>7.2702375779483761</c:v>
                </c:pt>
                <c:pt idx="5">
                  <c:v>-21.106842562976311</c:v>
                </c:pt>
                <c:pt idx="6">
                  <c:v>-21.907985954210478</c:v>
                </c:pt>
                <c:pt idx="7">
                  <c:v>-15.8046814705936</c:v>
                </c:pt>
              </c:numCache>
            </c:numRef>
          </c:yVal>
          <c:smooth val="0"/>
          <c:extLst>
            <c:ext xmlns:c16="http://schemas.microsoft.com/office/drawing/2014/chart" uri="{C3380CC4-5D6E-409C-BE32-E72D297353CC}">
              <c16:uniqueId val="{00000001-63DB-4EA5-9C19-79F664BC7B17}"/>
            </c:ext>
          </c:extLst>
        </c:ser>
        <c:dLbls>
          <c:showLegendKey val="0"/>
          <c:showVal val="0"/>
          <c:showCatName val="0"/>
          <c:showSerName val="0"/>
          <c:showPercent val="0"/>
          <c:showBubbleSize val="0"/>
        </c:dLbls>
        <c:axId val="143737280"/>
        <c:axId val="143734536"/>
      </c:scatterChart>
      <c:valAx>
        <c:axId val="143737280"/>
        <c:scaling>
          <c:orientation val="minMax"/>
        </c:scaling>
        <c:delete val="0"/>
        <c:axPos val="t"/>
        <c:majorGridlines>
          <c:spPr>
            <a:ln w="9525" cap="flat" cmpd="sng" algn="ctr">
              <a:solidFill>
                <a:schemeClr val="tx1">
                  <a:lumMod val="15000"/>
                  <a:lumOff val="85000"/>
                </a:schemeClr>
              </a:solidFill>
              <a:round/>
            </a:ln>
            <a:effectLst/>
          </c:spPr>
        </c:majorGridlines>
        <c:title>
          <c:tx>
            <c:rich>
              <a:bodyPr/>
              <a:lstStyle/>
              <a:p>
                <a:pPr>
                  <a:defRPr/>
                </a:pPr>
                <a:r>
                  <a:rPr lang="el-GR"/>
                  <a:t>θ</a:t>
                </a:r>
                <a:r>
                  <a:rPr lang="fr-FR"/>
                  <a:t> [°]</a:t>
                </a:r>
              </a:p>
            </c:rich>
          </c:tx>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43734536"/>
        <c:crosses val="max"/>
        <c:crossBetween val="midCat"/>
        <c:majorUnit val="90"/>
      </c:valAx>
      <c:valAx>
        <c:axId val="143734536"/>
        <c:scaling>
          <c:orientation val="minMax"/>
          <c:max val="40"/>
          <c:min val="-50"/>
        </c:scaling>
        <c:delete val="0"/>
        <c:axPos val="l"/>
        <c:majorGridlines>
          <c:spPr>
            <a:ln w="9525" cap="flat" cmpd="sng" algn="ctr">
              <a:solidFill>
                <a:schemeClr val="tx1">
                  <a:lumMod val="15000"/>
                  <a:lumOff val="85000"/>
                </a:schemeClr>
              </a:solidFill>
              <a:round/>
            </a:ln>
            <a:effectLst/>
          </c:spPr>
        </c:majorGridlines>
        <c:title>
          <c:tx>
            <c:rich>
              <a:bodyPr/>
              <a:lstStyle/>
              <a:p>
                <a:pPr>
                  <a:defRPr/>
                </a:pPr>
                <a:r>
                  <a:rPr lang="fr-FR"/>
                  <a:t>Cp*1e3</a:t>
                </a:r>
              </a:p>
            </c:rich>
          </c:tx>
          <c:overlay val="0"/>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4373728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fr-FR"/>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strRef>
          <c:f>'90pc'!$D$2</c:f>
          <c:strCache>
            <c:ptCount val="1"/>
            <c:pt idx="0">
              <c:v>10</c:v>
            </c:pt>
          </c:strCache>
        </c:strRef>
      </c:tx>
      <c:layout>
        <c:manualLayout>
          <c:xMode val="edge"/>
          <c:yMode val="edge"/>
          <c:x val="2.5390419947506571E-2"/>
          <c:y val="4.5740414861961311E-3"/>
        </c:manualLayout>
      </c:layout>
      <c:overlay val="0"/>
    </c:title>
    <c:autoTitleDeleted val="0"/>
    <c:plotArea>
      <c:layout>
        <c:manualLayout>
          <c:layoutTarget val="inner"/>
          <c:xMode val="edge"/>
          <c:yMode val="edge"/>
          <c:x val="0.20164903215223151"/>
          <c:y val="0.16945311031219493"/>
          <c:w val="0.70542117782152225"/>
          <c:h val="0.60527426601040701"/>
        </c:manualLayout>
      </c:layout>
      <c:scatterChart>
        <c:scatterStyle val="lineMarker"/>
        <c:varyColors val="0"/>
        <c:ser>
          <c:idx val="0"/>
          <c:order val="0"/>
          <c:tx>
            <c:strRef>
              <c:f>'90pc'!$B$25</c:f>
              <c:strCache>
                <c:ptCount val="1"/>
                <c:pt idx="0">
                  <c:v>0</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'90pc'!$D$24:$K$24</c:f>
              <c:numCache>
                <c:formatCode>General</c:formatCode>
                <c:ptCount val="8"/>
                <c:pt idx="0">
                  <c:v>0</c:v>
                </c:pt>
                <c:pt idx="1">
                  <c:v>1</c:v>
                </c:pt>
                <c:pt idx="2">
                  <c:v>2</c:v>
                </c:pt>
                <c:pt idx="3">
                  <c:v>3</c:v>
                </c:pt>
                <c:pt idx="4">
                  <c:v>4</c:v>
                </c:pt>
                <c:pt idx="5">
                  <c:v>5</c:v>
                </c:pt>
                <c:pt idx="6">
                  <c:v>6</c:v>
                </c:pt>
                <c:pt idx="7">
                  <c:v>7</c:v>
                </c:pt>
              </c:numCache>
            </c:numRef>
          </c:xVal>
          <c:yVal>
            <c:numRef>
              <c:f>'90pc'!$D$25:$K$25</c:f>
              <c:numCache>
                <c:formatCode>0</c:formatCode>
                <c:ptCount val="8"/>
                <c:pt idx="0">
                  <c:v>1.506758855766819</c:v>
                </c:pt>
                <c:pt idx="1">
                  <c:v>0.70779146181443486</c:v>
                </c:pt>
                <c:pt idx="2">
                  <c:v>-4.3464255968494037</c:v>
                </c:pt>
                <c:pt idx="3">
                  <c:v>-1.2721287436760556</c:v>
                </c:pt>
                <c:pt idx="4">
                  <c:v>-0.43035198802057323</c:v>
                </c:pt>
                <c:pt idx="5">
                  <c:v>5.6023225593623236</c:v>
                </c:pt>
                <c:pt idx="6">
                  <c:v>-10.42332012005401</c:v>
                </c:pt>
                <c:pt idx="7">
                  <c:v>8.6553535716564003</c:v>
                </c:pt>
              </c:numCache>
            </c:numRef>
          </c:yVal>
          <c:smooth val="0"/>
          <c:extLst>
            <c:ext xmlns:c16="http://schemas.microsoft.com/office/drawing/2014/chart" uri="{C3380CC4-5D6E-409C-BE32-E72D297353CC}">
              <c16:uniqueId val="{00000000-F273-473E-8AD3-FEC8E6365A1E}"/>
            </c:ext>
          </c:extLst>
        </c:ser>
        <c:ser>
          <c:idx val="1"/>
          <c:order val="1"/>
          <c:tx>
            <c:strRef>
              <c:f>'90pc'!$B$26</c:f>
              <c:strCache>
                <c:ptCount val="1"/>
                <c:pt idx="0">
                  <c:v>-90°</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'90pc'!$D$24:$K$24</c:f>
              <c:numCache>
                <c:formatCode>General</c:formatCode>
                <c:ptCount val="8"/>
                <c:pt idx="0">
                  <c:v>0</c:v>
                </c:pt>
                <c:pt idx="1">
                  <c:v>1</c:v>
                </c:pt>
                <c:pt idx="2">
                  <c:v>2</c:v>
                </c:pt>
                <c:pt idx="3">
                  <c:v>3</c:v>
                </c:pt>
                <c:pt idx="4">
                  <c:v>4</c:v>
                </c:pt>
                <c:pt idx="5">
                  <c:v>5</c:v>
                </c:pt>
                <c:pt idx="6">
                  <c:v>6</c:v>
                </c:pt>
                <c:pt idx="7">
                  <c:v>7</c:v>
                </c:pt>
              </c:numCache>
            </c:numRef>
          </c:xVal>
          <c:yVal>
            <c:numRef>
              <c:f>'90pc'!$D$26:$K$26</c:f>
              <c:numCache>
                <c:formatCode>0</c:formatCode>
                <c:ptCount val="8"/>
                <c:pt idx="0">
                  <c:v>-0.45154053209058181</c:v>
                </c:pt>
                <c:pt idx="1">
                  <c:v>10.554457413488128</c:v>
                </c:pt>
                <c:pt idx="2">
                  <c:v>0.28990482836697606</c:v>
                </c:pt>
                <c:pt idx="3">
                  <c:v>-0.97063570500744112</c:v>
                </c:pt>
                <c:pt idx="4">
                  <c:v>-4.8381207754383357</c:v>
                </c:pt>
                <c:pt idx="5">
                  <c:v>-3.3209612274782208</c:v>
                </c:pt>
                <c:pt idx="6">
                  <c:v>-10.15062759887258</c:v>
                </c:pt>
                <c:pt idx="7">
                  <c:v>8.8875235970323043</c:v>
                </c:pt>
              </c:numCache>
            </c:numRef>
          </c:yVal>
          <c:smooth val="0"/>
          <c:extLst>
            <c:ext xmlns:c16="http://schemas.microsoft.com/office/drawing/2014/chart" uri="{C3380CC4-5D6E-409C-BE32-E72D297353CC}">
              <c16:uniqueId val="{00000001-F273-473E-8AD3-FEC8E6365A1E}"/>
            </c:ext>
          </c:extLst>
        </c:ser>
        <c:dLbls>
          <c:showLegendKey val="0"/>
          <c:showVal val="0"/>
          <c:showCatName val="0"/>
          <c:showSerName val="0"/>
          <c:showPercent val="0"/>
          <c:showBubbleSize val="0"/>
        </c:dLbls>
        <c:axId val="141248912"/>
        <c:axId val="90452808"/>
      </c:scatterChart>
      <c:valAx>
        <c:axId val="141248912"/>
        <c:scaling>
          <c:orientation val="minMax"/>
          <c:max val="8"/>
          <c:min val="0"/>
        </c:scaling>
        <c:delete val="0"/>
        <c:axPos val="t"/>
        <c:majorGridlines>
          <c:spPr>
            <a:ln w="9525" cap="flat" cmpd="sng" algn="ctr">
              <a:solidFill>
                <a:schemeClr val="tx1">
                  <a:lumMod val="15000"/>
                  <a:lumOff val="85000"/>
                </a:schemeClr>
              </a:solidFill>
              <a:round/>
            </a:ln>
            <a:effectLst/>
          </c:spPr>
        </c:majorGridlines>
        <c:title>
          <c:tx>
            <c:rich>
              <a:bodyPr/>
              <a:lstStyle/>
              <a:p>
                <a:pPr>
                  <a:defRPr/>
                </a:pPr>
                <a:r>
                  <a:rPr lang="fr-FR"/>
                  <a:t>prise</a:t>
                </a:r>
                <a:r>
                  <a:rPr lang="fr-FR" baseline="0"/>
                  <a:t> n°</a:t>
                </a:r>
                <a:endParaRPr lang="fr-FR"/>
              </a:p>
            </c:rich>
          </c:tx>
          <c:layout>
            <c:manualLayout>
              <c:xMode val="edge"/>
              <c:yMode val="edge"/>
              <c:x val="0.45637795275590559"/>
              <c:y val="1.3722124458588357E-2"/>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90452808"/>
        <c:crosses val="max"/>
        <c:crossBetween val="midCat"/>
        <c:majorUnit val="1"/>
      </c:valAx>
      <c:valAx>
        <c:axId val="90452808"/>
        <c:scaling>
          <c:orientation val="minMax"/>
          <c:max val="40"/>
          <c:min val="-5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fr-FR"/>
                  <a:t>Cp</a:t>
                </a:r>
                <a:br>
                  <a:rPr lang="fr-FR"/>
                </a:br>
                <a:r>
                  <a:rPr lang="fr-FR"/>
                  <a:t>*1e3</a:t>
                </a:r>
              </a:p>
            </c:rich>
          </c:tx>
          <c:layout>
            <c:manualLayout>
              <c:xMode val="edge"/>
              <c:yMode val="edge"/>
              <c:x val="5.2083333333333495E-3"/>
              <c:y val="0.3705236521164128"/>
            </c:manualLayout>
          </c:layout>
          <c:overlay val="0"/>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41248912"/>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fr-FR"/>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strRef>
          <c:f>'90pc'!$L$2</c:f>
          <c:strCache>
            <c:ptCount val="1"/>
            <c:pt idx="0">
              <c:v>30</c:v>
            </c:pt>
          </c:strCache>
        </c:strRef>
      </c:tx>
      <c:layout>
        <c:manualLayout>
          <c:xMode val="edge"/>
          <c:yMode val="edge"/>
          <c:x val="2.5390419947506571E-2"/>
          <c:y val="4.5740414861961311E-3"/>
        </c:manualLayout>
      </c:layout>
      <c:overlay val="0"/>
    </c:title>
    <c:autoTitleDeleted val="0"/>
    <c:plotArea>
      <c:layout>
        <c:manualLayout>
          <c:layoutTarget val="inner"/>
          <c:xMode val="edge"/>
          <c:yMode val="edge"/>
          <c:x val="0.20164903215223151"/>
          <c:y val="0.16945311031219493"/>
          <c:w val="0.70542117782152225"/>
          <c:h val="0.60527426601040701"/>
        </c:manualLayout>
      </c:layout>
      <c:scatterChart>
        <c:scatterStyle val="lineMarker"/>
        <c:varyColors val="0"/>
        <c:ser>
          <c:idx val="0"/>
          <c:order val="0"/>
          <c:tx>
            <c:strRef>
              <c:f>'90pc'!$B$25</c:f>
              <c:strCache>
                <c:ptCount val="1"/>
                <c:pt idx="0">
                  <c:v>0</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'90pc'!$L$24:$S$24</c:f>
              <c:numCache>
                <c:formatCode>General</c:formatCode>
                <c:ptCount val="8"/>
                <c:pt idx="0">
                  <c:v>0</c:v>
                </c:pt>
                <c:pt idx="1">
                  <c:v>1</c:v>
                </c:pt>
                <c:pt idx="2">
                  <c:v>2</c:v>
                </c:pt>
                <c:pt idx="3">
                  <c:v>3</c:v>
                </c:pt>
                <c:pt idx="4">
                  <c:v>4</c:v>
                </c:pt>
                <c:pt idx="5">
                  <c:v>5</c:v>
                </c:pt>
                <c:pt idx="6">
                  <c:v>6</c:v>
                </c:pt>
                <c:pt idx="7">
                  <c:v>7</c:v>
                </c:pt>
              </c:numCache>
            </c:numRef>
          </c:xVal>
          <c:yVal>
            <c:numRef>
              <c:f>'90pc'!$L$25:$S$25</c:f>
              <c:numCache>
                <c:formatCode>0</c:formatCode>
                <c:ptCount val="8"/>
                <c:pt idx="0">
                  <c:v>7.5995602745994111</c:v>
                </c:pt>
                <c:pt idx="1">
                  <c:v>15.630381939038006</c:v>
                </c:pt>
                <c:pt idx="2">
                  <c:v>9.8220017008470712</c:v>
                </c:pt>
                <c:pt idx="3">
                  <c:v>14.98600452385775</c:v>
                </c:pt>
                <c:pt idx="4">
                  <c:v>-3.6975861426382234E-2</c:v>
                </c:pt>
                <c:pt idx="5">
                  <c:v>-8.6793109642388906</c:v>
                </c:pt>
                <c:pt idx="6">
                  <c:v>-25.018538715841082</c:v>
                </c:pt>
                <c:pt idx="7">
                  <c:v>-14.303122896835868</c:v>
                </c:pt>
              </c:numCache>
            </c:numRef>
          </c:yVal>
          <c:smooth val="0"/>
          <c:extLst>
            <c:ext xmlns:c16="http://schemas.microsoft.com/office/drawing/2014/chart" uri="{C3380CC4-5D6E-409C-BE32-E72D297353CC}">
              <c16:uniqueId val="{00000000-ACDE-4F00-A30A-7E1852B6C221}"/>
            </c:ext>
          </c:extLst>
        </c:ser>
        <c:ser>
          <c:idx val="1"/>
          <c:order val="1"/>
          <c:tx>
            <c:strRef>
              <c:f>'90pc'!$B$26</c:f>
              <c:strCache>
                <c:ptCount val="1"/>
                <c:pt idx="0">
                  <c:v>-90°</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'90pc'!$L$24:$S$24</c:f>
              <c:numCache>
                <c:formatCode>General</c:formatCode>
                <c:ptCount val="8"/>
                <c:pt idx="0">
                  <c:v>0</c:v>
                </c:pt>
                <c:pt idx="1">
                  <c:v>1</c:v>
                </c:pt>
                <c:pt idx="2">
                  <c:v>2</c:v>
                </c:pt>
                <c:pt idx="3">
                  <c:v>3</c:v>
                </c:pt>
                <c:pt idx="4">
                  <c:v>4</c:v>
                </c:pt>
                <c:pt idx="5">
                  <c:v>5</c:v>
                </c:pt>
                <c:pt idx="6">
                  <c:v>6</c:v>
                </c:pt>
                <c:pt idx="7">
                  <c:v>7</c:v>
                </c:pt>
              </c:numCache>
            </c:numRef>
          </c:xVal>
          <c:yVal>
            <c:numRef>
              <c:f>'90pc'!$L$26:$S$26</c:f>
              <c:numCache>
                <c:formatCode>0</c:formatCode>
                <c:ptCount val="8"/>
                <c:pt idx="0">
                  <c:v>5.5023235314866419</c:v>
                </c:pt>
                <c:pt idx="1">
                  <c:v>13.096297374853263</c:v>
                </c:pt>
                <c:pt idx="2">
                  <c:v>10.511646273096002</c:v>
                </c:pt>
                <c:pt idx="3">
                  <c:v>17.633264817870732</c:v>
                </c:pt>
                <c:pt idx="4">
                  <c:v>0.74699105993335047</c:v>
                </c:pt>
                <c:pt idx="5">
                  <c:v>-5.5119854952815057</c:v>
                </c:pt>
                <c:pt idx="6">
                  <c:v>-25.007985214411423</c:v>
                </c:pt>
                <c:pt idx="7">
                  <c:v>-16.970552347546889</c:v>
                </c:pt>
              </c:numCache>
            </c:numRef>
          </c:yVal>
          <c:smooth val="0"/>
          <c:extLst>
            <c:ext xmlns:c16="http://schemas.microsoft.com/office/drawing/2014/chart" uri="{C3380CC4-5D6E-409C-BE32-E72D297353CC}">
              <c16:uniqueId val="{00000001-ACDE-4F00-A30A-7E1852B6C221}"/>
            </c:ext>
          </c:extLst>
        </c:ser>
        <c:dLbls>
          <c:showLegendKey val="0"/>
          <c:showVal val="0"/>
          <c:showCatName val="0"/>
          <c:showSerName val="0"/>
          <c:showPercent val="0"/>
          <c:showBubbleSize val="0"/>
        </c:dLbls>
        <c:axId val="140880672"/>
        <c:axId val="6445360"/>
      </c:scatterChart>
      <c:valAx>
        <c:axId val="140880672"/>
        <c:scaling>
          <c:orientation val="minMax"/>
          <c:max val="8"/>
          <c:min val="0"/>
        </c:scaling>
        <c:delete val="0"/>
        <c:axPos val="t"/>
        <c:majorGridlines>
          <c:spPr>
            <a:ln w="9525" cap="flat" cmpd="sng" algn="ctr">
              <a:solidFill>
                <a:schemeClr val="tx1">
                  <a:lumMod val="15000"/>
                  <a:lumOff val="85000"/>
                </a:schemeClr>
              </a:solidFill>
              <a:round/>
            </a:ln>
            <a:effectLst/>
          </c:spPr>
        </c:majorGridlines>
        <c:title>
          <c:tx>
            <c:rich>
              <a:bodyPr/>
              <a:lstStyle/>
              <a:p>
                <a:pPr>
                  <a:defRPr/>
                </a:pPr>
                <a:r>
                  <a:rPr lang="fr-FR"/>
                  <a:t>prise</a:t>
                </a:r>
                <a:r>
                  <a:rPr lang="fr-FR" baseline="0"/>
                  <a:t> n°</a:t>
                </a:r>
                <a:endParaRPr lang="fr-FR"/>
              </a:p>
            </c:rich>
          </c:tx>
          <c:layout>
            <c:manualLayout>
              <c:xMode val="edge"/>
              <c:yMode val="edge"/>
              <c:x val="0.45637795275590559"/>
              <c:y val="1.3722124458588357E-2"/>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6445360"/>
        <c:crosses val="max"/>
        <c:crossBetween val="midCat"/>
        <c:majorUnit val="1"/>
      </c:valAx>
      <c:valAx>
        <c:axId val="6445360"/>
        <c:scaling>
          <c:orientation val="minMax"/>
          <c:max val="40"/>
          <c:min val="-5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fr-FR"/>
                  <a:t>Cp</a:t>
                </a:r>
                <a:br>
                  <a:rPr lang="fr-FR"/>
                </a:br>
                <a:r>
                  <a:rPr lang="fr-FR"/>
                  <a:t>*1e3</a:t>
                </a:r>
              </a:p>
            </c:rich>
          </c:tx>
          <c:layout>
            <c:manualLayout>
              <c:xMode val="edge"/>
              <c:yMode val="edge"/>
              <c:x val="5.2083333333333495E-3"/>
              <c:y val="0.3705236521164128"/>
            </c:manualLayout>
          </c:layout>
          <c:overlay val="0"/>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40880672"/>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fr-FR"/>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strRef>
          <c:f>'90pc'!$T$2</c:f>
          <c:strCache>
            <c:ptCount val="1"/>
            <c:pt idx="0">
              <c:v>50</c:v>
            </c:pt>
          </c:strCache>
        </c:strRef>
      </c:tx>
      <c:layout>
        <c:manualLayout>
          <c:xMode val="edge"/>
          <c:yMode val="edge"/>
          <c:x val="2.5390419947506571E-2"/>
          <c:y val="4.5740414861961311E-3"/>
        </c:manualLayout>
      </c:layout>
      <c:overlay val="0"/>
    </c:title>
    <c:autoTitleDeleted val="0"/>
    <c:plotArea>
      <c:layout>
        <c:manualLayout>
          <c:layoutTarget val="inner"/>
          <c:xMode val="edge"/>
          <c:yMode val="edge"/>
          <c:x val="0.20164903215223151"/>
          <c:y val="0.16945311031219493"/>
          <c:w val="0.70542117782152225"/>
          <c:h val="0.60527426601040701"/>
        </c:manualLayout>
      </c:layout>
      <c:scatterChart>
        <c:scatterStyle val="lineMarker"/>
        <c:varyColors val="0"/>
        <c:ser>
          <c:idx val="0"/>
          <c:order val="0"/>
          <c:tx>
            <c:strRef>
              <c:f>'90pc'!$B$25</c:f>
              <c:strCache>
                <c:ptCount val="1"/>
                <c:pt idx="0">
                  <c:v>0</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'90pc'!$T$24:$AA$24</c:f>
              <c:numCache>
                <c:formatCode>General</c:formatCode>
                <c:ptCount val="8"/>
                <c:pt idx="0">
                  <c:v>0</c:v>
                </c:pt>
                <c:pt idx="1">
                  <c:v>1</c:v>
                </c:pt>
                <c:pt idx="2">
                  <c:v>2</c:v>
                </c:pt>
                <c:pt idx="3">
                  <c:v>3</c:v>
                </c:pt>
                <c:pt idx="4">
                  <c:v>4</c:v>
                </c:pt>
                <c:pt idx="5">
                  <c:v>5</c:v>
                </c:pt>
                <c:pt idx="6">
                  <c:v>6</c:v>
                </c:pt>
                <c:pt idx="7">
                  <c:v>7</c:v>
                </c:pt>
              </c:numCache>
            </c:numRef>
          </c:xVal>
          <c:yVal>
            <c:numRef>
              <c:f>'90pc'!$T$25:$AA$25</c:f>
              <c:numCache>
                <c:formatCode>0</c:formatCode>
                <c:ptCount val="8"/>
                <c:pt idx="0">
                  <c:v>-0.29248445087366287</c:v>
                </c:pt>
                <c:pt idx="1">
                  <c:v>-37.29739342091019</c:v>
                </c:pt>
                <c:pt idx="2">
                  <c:v>9.0287159162416426</c:v>
                </c:pt>
                <c:pt idx="3">
                  <c:v>13.494864609616204</c:v>
                </c:pt>
                <c:pt idx="4">
                  <c:v>0.66949439921151177</c:v>
                </c:pt>
                <c:pt idx="5">
                  <c:v>16.745206104803248</c:v>
                </c:pt>
                <c:pt idx="6">
                  <c:v>-4.5359316072186715</c:v>
                </c:pt>
                <c:pt idx="7">
                  <c:v>2.1875284491298981</c:v>
                </c:pt>
              </c:numCache>
            </c:numRef>
          </c:yVal>
          <c:smooth val="0"/>
          <c:extLst>
            <c:ext xmlns:c16="http://schemas.microsoft.com/office/drawing/2014/chart" uri="{C3380CC4-5D6E-409C-BE32-E72D297353CC}">
              <c16:uniqueId val="{00000000-312C-4CBA-8C7D-96F6B5D9618E}"/>
            </c:ext>
          </c:extLst>
        </c:ser>
        <c:ser>
          <c:idx val="1"/>
          <c:order val="1"/>
          <c:tx>
            <c:strRef>
              <c:f>'90pc'!$B$26</c:f>
              <c:strCache>
                <c:ptCount val="1"/>
                <c:pt idx="0">
                  <c:v>-90°</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'90pc'!$T$24:$AA$24</c:f>
              <c:numCache>
                <c:formatCode>General</c:formatCode>
                <c:ptCount val="8"/>
                <c:pt idx="0">
                  <c:v>0</c:v>
                </c:pt>
                <c:pt idx="1">
                  <c:v>1</c:v>
                </c:pt>
                <c:pt idx="2">
                  <c:v>2</c:v>
                </c:pt>
                <c:pt idx="3">
                  <c:v>3</c:v>
                </c:pt>
                <c:pt idx="4">
                  <c:v>4</c:v>
                </c:pt>
                <c:pt idx="5">
                  <c:v>5</c:v>
                </c:pt>
                <c:pt idx="6">
                  <c:v>6</c:v>
                </c:pt>
                <c:pt idx="7">
                  <c:v>7</c:v>
                </c:pt>
              </c:numCache>
            </c:numRef>
          </c:xVal>
          <c:yVal>
            <c:numRef>
              <c:f>'90pc'!$T$26:$AA$26</c:f>
              <c:numCache>
                <c:formatCode>0</c:formatCode>
                <c:ptCount val="8"/>
                <c:pt idx="0">
                  <c:v>5.2402802419673291</c:v>
                </c:pt>
                <c:pt idx="1">
                  <c:v>-33.219471449736076</c:v>
                </c:pt>
                <c:pt idx="2">
                  <c:v>11.066376921492251</c:v>
                </c:pt>
                <c:pt idx="3">
                  <c:v>14.310103842365965</c:v>
                </c:pt>
                <c:pt idx="4">
                  <c:v>-2.7001103520951988</c:v>
                </c:pt>
                <c:pt idx="5">
                  <c:v>8.5931221882973734</c:v>
                </c:pt>
                <c:pt idx="6">
                  <c:v>-7.8036563256558296</c:v>
                </c:pt>
                <c:pt idx="7">
                  <c:v>4.5133549333641971</c:v>
                </c:pt>
              </c:numCache>
            </c:numRef>
          </c:yVal>
          <c:smooth val="0"/>
          <c:extLst>
            <c:ext xmlns:c16="http://schemas.microsoft.com/office/drawing/2014/chart" uri="{C3380CC4-5D6E-409C-BE32-E72D297353CC}">
              <c16:uniqueId val="{00000001-312C-4CBA-8C7D-96F6B5D9618E}"/>
            </c:ext>
          </c:extLst>
        </c:ser>
        <c:dLbls>
          <c:showLegendKey val="0"/>
          <c:showVal val="0"/>
          <c:showCatName val="0"/>
          <c:showSerName val="0"/>
          <c:showPercent val="0"/>
          <c:showBubbleSize val="0"/>
        </c:dLbls>
        <c:axId val="129104112"/>
        <c:axId val="127973576"/>
      </c:scatterChart>
      <c:valAx>
        <c:axId val="129104112"/>
        <c:scaling>
          <c:orientation val="minMax"/>
          <c:max val="8"/>
          <c:min val="0"/>
        </c:scaling>
        <c:delete val="0"/>
        <c:axPos val="t"/>
        <c:majorGridlines>
          <c:spPr>
            <a:ln w="9525" cap="flat" cmpd="sng" algn="ctr">
              <a:solidFill>
                <a:schemeClr val="tx1">
                  <a:lumMod val="15000"/>
                  <a:lumOff val="85000"/>
                </a:schemeClr>
              </a:solidFill>
              <a:round/>
            </a:ln>
            <a:effectLst/>
          </c:spPr>
        </c:majorGridlines>
        <c:title>
          <c:tx>
            <c:rich>
              <a:bodyPr/>
              <a:lstStyle/>
              <a:p>
                <a:pPr>
                  <a:defRPr/>
                </a:pPr>
                <a:r>
                  <a:rPr lang="fr-FR"/>
                  <a:t>prise</a:t>
                </a:r>
                <a:r>
                  <a:rPr lang="fr-FR" baseline="0"/>
                  <a:t> n°</a:t>
                </a:r>
                <a:endParaRPr lang="fr-FR"/>
              </a:p>
            </c:rich>
          </c:tx>
          <c:layout>
            <c:manualLayout>
              <c:xMode val="edge"/>
              <c:yMode val="edge"/>
              <c:x val="0.45637795275590559"/>
              <c:y val="1.3722124458588357E-2"/>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27973576"/>
        <c:crosses val="max"/>
        <c:crossBetween val="midCat"/>
        <c:majorUnit val="1"/>
      </c:valAx>
      <c:valAx>
        <c:axId val="127973576"/>
        <c:scaling>
          <c:orientation val="minMax"/>
          <c:max val="40"/>
          <c:min val="-5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fr-FR"/>
                  <a:t>Cp</a:t>
                </a:r>
                <a:br>
                  <a:rPr lang="fr-FR"/>
                </a:br>
                <a:r>
                  <a:rPr lang="fr-FR"/>
                  <a:t>*1e3</a:t>
                </a:r>
              </a:p>
            </c:rich>
          </c:tx>
          <c:layout>
            <c:manualLayout>
              <c:xMode val="edge"/>
              <c:yMode val="edge"/>
              <c:x val="5.2083333333333495E-3"/>
              <c:y val="0.3705236521164128"/>
            </c:manualLayout>
          </c:layout>
          <c:overlay val="0"/>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29104112"/>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fr-FR"/>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strRef>
          <c:f>'90pc'!$AB$2</c:f>
          <c:strCache>
            <c:ptCount val="1"/>
            <c:pt idx="0">
              <c:v>70</c:v>
            </c:pt>
          </c:strCache>
        </c:strRef>
      </c:tx>
      <c:layout>
        <c:manualLayout>
          <c:xMode val="edge"/>
          <c:yMode val="edge"/>
          <c:x val="2.5390419947506571E-2"/>
          <c:y val="4.5740414861961311E-3"/>
        </c:manualLayout>
      </c:layout>
      <c:overlay val="0"/>
    </c:title>
    <c:autoTitleDeleted val="0"/>
    <c:plotArea>
      <c:layout>
        <c:manualLayout>
          <c:layoutTarget val="inner"/>
          <c:xMode val="edge"/>
          <c:yMode val="edge"/>
          <c:x val="0.20164903215223151"/>
          <c:y val="0.16945311031219493"/>
          <c:w val="0.70542117782152225"/>
          <c:h val="0.60527426601040701"/>
        </c:manualLayout>
      </c:layout>
      <c:scatterChart>
        <c:scatterStyle val="lineMarker"/>
        <c:varyColors val="0"/>
        <c:ser>
          <c:idx val="0"/>
          <c:order val="0"/>
          <c:tx>
            <c:strRef>
              <c:f>'90pc'!$B$25</c:f>
              <c:strCache>
                <c:ptCount val="1"/>
                <c:pt idx="0">
                  <c:v>0</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'90pc'!$AB$24:$AI$24</c:f>
              <c:numCache>
                <c:formatCode>General</c:formatCode>
                <c:ptCount val="8"/>
                <c:pt idx="0">
                  <c:v>0</c:v>
                </c:pt>
                <c:pt idx="1">
                  <c:v>1</c:v>
                </c:pt>
                <c:pt idx="2">
                  <c:v>2</c:v>
                </c:pt>
                <c:pt idx="3">
                  <c:v>3</c:v>
                </c:pt>
                <c:pt idx="4">
                  <c:v>4</c:v>
                </c:pt>
                <c:pt idx="5">
                  <c:v>5</c:v>
                </c:pt>
                <c:pt idx="6">
                  <c:v>6</c:v>
                </c:pt>
                <c:pt idx="7">
                  <c:v>7</c:v>
                </c:pt>
              </c:numCache>
            </c:numRef>
          </c:xVal>
          <c:yVal>
            <c:numRef>
              <c:f>'90pc'!$AB$25:$AI$25</c:f>
              <c:numCache>
                <c:formatCode>0</c:formatCode>
                <c:ptCount val="8"/>
                <c:pt idx="0">
                  <c:v>6.0064329595759043</c:v>
                </c:pt>
                <c:pt idx="1">
                  <c:v>-3.3775097463875459</c:v>
                </c:pt>
                <c:pt idx="2">
                  <c:v>-1.7845687546068865</c:v>
                </c:pt>
                <c:pt idx="3">
                  <c:v>19.538656351262137</c:v>
                </c:pt>
                <c:pt idx="4">
                  <c:v>14.05360441915407</c:v>
                </c:pt>
                <c:pt idx="5">
                  <c:v>-29.452447379244834</c:v>
                </c:pt>
                <c:pt idx="6">
                  <c:v>2.4724291830358749</c:v>
                </c:pt>
                <c:pt idx="7">
                  <c:v>-7.4565970327887188</c:v>
                </c:pt>
              </c:numCache>
            </c:numRef>
          </c:yVal>
          <c:smooth val="0"/>
          <c:extLst>
            <c:ext xmlns:c16="http://schemas.microsoft.com/office/drawing/2014/chart" uri="{C3380CC4-5D6E-409C-BE32-E72D297353CC}">
              <c16:uniqueId val="{00000000-03A2-41DD-B283-07388EC06450}"/>
            </c:ext>
          </c:extLst>
        </c:ser>
        <c:ser>
          <c:idx val="1"/>
          <c:order val="1"/>
          <c:tx>
            <c:strRef>
              <c:f>'90pc'!$B$26</c:f>
              <c:strCache>
                <c:ptCount val="1"/>
                <c:pt idx="0">
                  <c:v>-90°</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'90pc'!$AB$24:$AI$24</c:f>
              <c:numCache>
                <c:formatCode>General</c:formatCode>
                <c:ptCount val="8"/>
                <c:pt idx="0">
                  <c:v>0</c:v>
                </c:pt>
                <c:pt idx="1">
                  <c:v>1</c:v>
                </c:pt>
                <c:pt idx="2">
                  <c:v>2</c:v>
                </c:pt>
                <c:pt idx="3">
                  <c:v>3</c:v>
                </c:pt>
                <c:pt idx="4">
                  <c:v>4</c:v>
                </c:pt>
                <c:pt idx="5">
                  <c:v>5</c:v>
                </c:pt>
                <c:pt idx="6">
                  <c:v>6</c:v>
                </c:pt>
                <c:pt idx="7">
                  <c:v>7</c:v>
                </c:pt>
              </c:numCache>
            </c:numRef>
          </c:xVal>
          <c:yVal>
            <c:numRef>
              <c:f>'90pc'!$AB$26:$AI$26</c:f>
              <c:numCache>
                <c:formatCode>0</c:formatCode>
                <c:ptCount val="8"/>
                <c:pt idx="0">
                  <c:v>3.9765165646532195</c:v>
                </c:pt>
                <c:pt idx="1">
                  <c:v>-8.1971639478156373</c:v>
                </c:pt>
                <c:pt idx="2">
                  <c:v>-6.7975831861078619</c:v>
                </c:pt>
                <c:pt idx="3">
                  <c:v>14.963102072725228</c:v>
                </c:pt>
                <c:pt idx="4">
                  <c:v>13.115933299899876</c:v>
                </c:pt>
                <c:pt idx="5">
                  <c:v>-24.789374570856431</c:v>
                </c:pt>
                <c:pt idx="6">
                  <c:v>10.713977730199751</c:v>
                </c:pt>
                <c:pt idx="7">
                  <c:v>-2.9854079626981433</c:v>
                </c:pt>
              </c:numCache>
            </c:numRef>
          </c:yVal>
          <c:smooth val="0"/>
          <c:extLst>
            <c:ext xmlns:c16="http://schemas.microsoft.com/office/drawing/2014/chart" uri="{C3380CC4-5D6E-409C-BE32-E72D297353CC}">
              <c16:uniqueId val="{00000001-03A2-41DD-B283-07388EC06450}"/>
            </c:ext>
          </c:extLst>
        </c:ser>
        <c:dLbls>
          <c:showLegendKey val="0"/>
          <c:showVal val="0"/>
          <c:showCatName val="0"/>
          <c:showSerName val="0"/>
          <c:showPercent val="0"/>
          <c:showBubbleSize val="0"/>
        </c:dLbls>
        <c:axId val="85136848"/>
        <c:axId val="143627000"/>
      </c:scatterChart>
      <c:valAx>
        <c:axId val="85136848"/>
        <c:scaling>
          <c:orientation val="minMax"/>
          <c:max val="8"/>
          <c:min val="0"/>
        </c:scaling>
        <c:delete val="0"/>
        <c:axPos val="t"/>
        <c:majorGridlines>
          <c:spPr>
            <a:ln w="9525" cap="flat" cmpd="sng" algn="ctr">
              <a:solidFill>
                <a:schemeClr val="tx1">
                  <a:lumMod val="15000"/>
                  <a:lumOff val="85000"/>
                </a:schemeClr>
              </a:solidFill>
              <a:round/>
            </a:ln>
            <a:effectLst/>
          </c:spPr>
        </c:majorGridlines>
        <c:title>
          <c:tx>
            <c:rich>
              <a:bodyPr/>
              <a:lstStyle/>
              <a:p>
                <a:pPr>
                  <a:defRPr/>
                </a:pPr>
                <a:r>
                  <a:rPr lang="fr-FR"/>
                  <a:t>prise</a:t>
                </a:r>
                <a:r>
                  <a:rPr lang="fr-FR" baseline="0"/>
                  <a:t> n°</a:t>
                </a:r>
                <a:endParaRPr lang="fr-FR"/>
              </a:p>
            </c:rich>
          </c:tx>
          <c:layout>
            <c:manualLayout>
              <c:xMode val="edge"/>
              <c:yMode val="edge"/>
              <c:x val="0.45637795275590559"/>
              <c:y val="1.3722124458588357E-2"/>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43627000"/>
        <c:crosses val="max"/>
        <c:crossBetween val="midCat"/>
        <c:majorUnit val="1"/>
      </c:valAx>
      <c:valAx>
        <c:axId val="143627000"/>
        <c:scaling>
          <c:orientation val="minMax"/>
          <c:max val="40"/>
          <c:min val="-5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fr-FR"/>
                  <a:t>Cp</a:t>
                </a:r>
                <a:br>
                  <a:rPr lang="fr-FR"/>
                </a:br>
                <a:r>
                  <a:rPr lang="fr-FR"/>
                  <a:t>*1e3</a:t>
                </a:r>
              </a:p>
            </c:rich>
          </c:tx>
          <c:layout>
            <c:manualLayout>
              <c:xMode val="edge"/>
              <c:yMode val="edge"/>
              <c:x val="5.2083333333333495E-3"/>
              <c:y val="0.3705236521164128"/>
            </c:manualLayout>
          </c:layout>
          <c:overlay val="0"/>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85136848"/>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fr-FR"/>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strRef>
          <c:f>'90pc'!$D$2</c:f>
          <c:strCache>
            <c:ptCount val="1"/>
            <c:pt idx="0">
              <c:v>10</c:v>
            </c:pt>
          </c:strCache>
        </c:strRef>
      </c:tx>
      <c:layout>
        <c:manualLayout>
          <c:xMode val="edge"/>
          <c:yMode val="edge"/>
          <c:x val="2.5390419947506571E-2"/>
          <c:y val="4.5740414861961311E-3"/>
        </c:manualLayout>
      </c:layout>
      <c:overlay val="0"/>
    </c:title>
    <c:autoTitleDeleted val="0"/>
    <c:plotArea>
      <c:layout>
        <c:manualLayout>
          <c:layoutTarget val="inner"/>
          <c:xMode val="edge"/>
          <c:yMode val="edge"/>
          <c:x val="0.20164903215223151"/>
          <c:y val="0.16945311031219493"/>
          <c:w val="0.70542117782152225"/>
          <c:h val="0.60527426601040701"/>
        </c:manualLayout>
      </c:layout>
      <c:scatterChart>
        <c:scatterStyle val="lineMarker"/>
        <c:varyColors val="0"/>
        <c:ser>
          <c:idx val="0"/>
          <c:order val="0"/>
          <c:tx>
            <c:strRef>
              <c:f>'90pc'!$B$25</c:f>
              <c:strCache>
                <c:ptCount val="1"/>
                <c:pt idx="0">
                  <c:v>sans scotch</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'90pc'!$D$24:$K$24</c:f>
              <c:numCache>
                <c:formatCode>General</c:formatCode>
                <c:ptCount val="8"/>
                <c:pt idx="0">
                  <c:v>0</c:v>
                </c:pt>
                <c:pt idx="1">
                  <c:v>45</c:v>
                </c:pt>
                <c:pt idx="2">
                  <c:v>90</c:v>
                </c:pt>
                <c:pt idx="3">
                  <c:v>135</c:v>
                </c:pt>
                <c:pt idx="4">
                  <c:v>180</c:v>
                </c:pt>
                <c:pt idx="5">
                  <c:v>225</c:v>
                </c:pt>
                <c:pt idx="6">
                  <c:v>270</c:v>
                </c:pt>
                <c:pt idx="7">
                  <c:v>315</c:v>
                </c:pt>
              </c:numCache>
            </c:numRef>
          </c:xVal>
          <c:yVal>
            <c:numRef>
              <c:f>'90pc'!$D$25:$K$25</c:f>
              <c:numCache>
                <c:formatCode>0</c:formatCode>
                <c:ptCount val="8"/>
                <c:pt idx="0">
                  <c:v>-2.263002206253808</c:v>
                </c:pt>
                <c:pt idx="1">
                  <c:v>0.60468161938995735</c:v>
                </c:pt>
                <c:pt idx="2">
                  <c:v>-0.14957624871576403</c:v>
                </c:pt>
                <c:pt idx="3">
                  <c:v>10.572151656039786</c:v>
                </c:pt>
                <c:pt idx="4">
                  <c:v>3.6244752774249052</c:v>
                </c:pt>
                <c:pt idx="5">
                  <c:v>-7.3039951621792074</c:v>
                </c:pt>
                <c:pt idx="6">
                  <c:v>-2.2232486455147438</c:v>
                </c:pt>
                <c:pt idx="7">
                  <c:v>-2.8614862901914844</c:v>
                </c:pt>
              </c:numCache>
            </c:numRef>
          </c:yVal>
          <c:smooth val="0"/>
          <c:extLst>
            <c:ext xmlns:c16="http://schemas.microsoft.com/office/drawing/2014/chart" uri="{C3380CC4-5D6E-409C-BE32-E72D297353CC}">
              <c16:uniqueId val="{00000000-01B6-487E-BA4C-C9CB91955E47}"/>
            </c:ext>
          </c:extLst>
        </c:ser>
        <c:ser>
          <c:idx val="1"/>
          <c:order val="1"/>
          <c:tx>
            <c:strRef>
              <c:f>'90pc'!$B$26</c:f>
              <c:strCache>
                <c:ptCount val="1"/>
                <c:pt idx="0">
                  <c:v>avec scotch</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'90pc'!$D$24:$K$24</c:f>
              <c:numCache>
                <c:formatCode>General</c:formatCode>
                <c:ptCount val="8"/>
                <c:pt idx="0">
                  <c:v>0</c:v>
                </c:pt>
                <c:pt idx="1">
                  <c:v>45</c:v>
                </c:pt>
                <c:pt idx="2">
                  <c:v>90</c:v>
                </c:pt>
                <c:pt idx="3">
                  <c:v>135</c:v>
                </c:pt>
                <c:pt idx="4">
                  <c:v>180</c:v>
                </c:pt>
                <c:pt idx="5">
                  <c:v>225</c:v>
                </c:pt>
                <c:pt idx="6">
                  <c:v>270</c:v>
                </c:pt>
                <c:pt idx="7">
                  <c:v>315</c:v>
                </c:pt>
              </c:numCache>
            </c:numRef>
          </c:xVal>
          <c:yVal>
            <c:numRef>
              <c:f>'90pc'!$D$26:$K$26</c:f>
              <c:numCache>
                <c:formatCode>0</c:formatCode>
                <c:ptCount val="8"/>
                <c:pt idx="0">
                  <c:v>-9.8002574423262059E-2</c:v>
                </c:pt>
                <c:pt idx="1">
                  <c:v>1.3578336658870798</c:v>
                </c:pt>
                <c:pt idx="2">
                  <c:v>2.799574663930791</c:v>
                </c:pt>
                <c:pt idx="3">
                  <c:v>4.7943806718675761</c:v>
                </c:pt>
                <c:pt idx="4">
                  <c:v>2.8784100080647415</c:v>
                </c:pt>
                <c:pt idx="5">
                  <c:v>-9.7015602524646454</c:v>
                </c:pt>
                <c:pt idx="6">
                  <c:v>-0.57242869707419641</c:v>
                </c:pt>
                <c:pt idx="7">
                  <c:v>-1.4582074857881455</c:v>
                </c:pt>
              </c:numCache>
            </c:numRef>
          </c:yVal>
          <c:smooth val="0"/>
          <c:extLst>
            <c:ext xmlns:c16="http://schemas.microsoft.com/office/drawing/2014/chart" uri="{C3380CC4-5D6E-409C-BE32-E72D297353CC}">
              <c16:uniqueId val="{00000001-01B6-487E-BA4C-C9CB91955E47}"/>
            </c:ext>
          </c:extLst>
        </c:ser>
        <c:dLbls>
          <c:showLegendKey val="0"/>
          <c:showVal val="0"/>
          <c:showCatName val="0"/>
          <c:showSerName val="0"/>
          <c:showPercent val="0"/>
          <c:showBubbleSize val="0"/>
        </c:dLbls>
        <c:axId val="143625432"/>
        <c:axId val="143629744"/>
      </c:scatterChart>
      <c:valAx>
        <c:axId val="143625432"/>
        <c:scaling>
          <c:orientation val="minMax"/>
        </c:scaling>
        <c:delete val="0"/>
        <c:axPos val="t"/>
        <c:majorGridlines>
          <c:spPr>
            <a:ln w="9525" cap="flat" cmpd="sng" algn="ctr">
              <a:solidFill>
                <a:schemeClr val="tx1">
                  <a:lumMod val="15000"/>
                  <a:lumOff val="85000"/>
                </a:schemeClr>
              </a:solidFill>
              <a:round/>
            </a:ln>
            <a:effectLst/>
          </c:spPr>
        </c:majorGridlines>
        <c:title>
          <c:tx>
            <c:rich>
              <a:bodyPr/>
              <a:lstStyle/>
              <a:p>
                <a:pPr>
                  <a:defRPr/>
                </a:pPr>
                <a:r>
                  <a:rPr lang="el-GR"/>
                  <a:t>θ </a:t>
                </a:r>
                <a:r>
                  <a:rPr lang="fr-FR"/>
                  <a:t>[°]</a:t>
                </a:r>
              </a:p>
            </c:rich>
          </c:tx>
          <c:layout>
            <c:manualLayout>
              <c:xMode val="edge"/>
              <c:yMode val="edge"/>
              <c:x val="0.48762795275590581"/>
              <c:y val="0.11435103715490286"/>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43629744"/>
        <c:crosses val="max"/>
        <c:crossBetween val="midCat"/>
        <c:majorUnit val="90"/>
      </c:valAx>
      <c:valAx>
        <c:axId val="143629744"/>
        <c:scaling>
          <c:orientation val="minMax"/>
          <c:max val="40"/>
          <c:min val="-5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fr-FR"/>
                  <a:t>Cp</a:t>
                </a:r>
                <a:br>
                  <a:rPr lang="fr-FR"/>
                </a:br>
                <a:r>
                  <a:rPr lang="fr-FR"/>
                  <a:t>*1e3</a:t>
                </a:r>
              </a:p>
            </c:rich>
          </c:tx>
          <c:layout>
            <c:manualLayout>
              <c:xMode val="edge"/>
              <c:yMode val="edge"/>
              <c:x val="5.2083333333333495E-3"/>
              <c:y val="0.3705236521164128"/>
            </c:manualLayout>
          </c:layout>
          <c:overlay val="0"/>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43625432"/>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fr-FR"/>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strRef>
          <c:f>'90pc'!$L$2</c:f>
          <c:strCache>
            <c:ptCount val="1"/>
            <c:pt idx="0">
              <c:v>20</c:v>
            </c:pt>
          </c:strCache>
        </c:strRef>
      </c:tx>
      <c:layout>
        <c:manualLayout>
          <c:xMode val="edge"/>
          <c:yMode val="edge"/>
          <c:x val="2.5390419947506571E-2"/>
          <c:y val="1.3722124458588397E-2"/>
        </c:manualLayout>
      </c:layout>
      <c:overlay val="1"/>
    </c:title>
    <c:autoTitleDeleted val="0"/>
    <c:plotArea>
      <c:layout>
        <c:manualLayout>
          <c:layoutTarget val="inner"/>
          <c:xMode val="edge"/>
          <c:yMode val="edge"/>
          <c:x val="0.20164903215223165"/>
          <c:y val="0.16945311031219498"/>
          <c:w val="0.70542117782152225"/>
          <c:h val="0.60527426601040724"/>
        </c:manualLayout>
      </c:layout>
      <c:scatterChart>
        <c:scatterStyle val="lineMarker"/>
        <c:varyColors val="0"/>
        <c:ser>
          <c:idx val="0"/>
          <c:order val="0"/>
          <c:tx>
            <c:strRef>
              <c:f>'90pc'!$B$25</c:f>
              <c:strCache>
                <c:ptCount val="1"/>
                <c:pt idx="0">
                  <c:v>sans scotch</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'90pc'!$L$24:$S$24</c:f>
              <c:numCache>
                <c:formatCode>General</c:formatCode>
                <c:ptCount val="8"/>
                <c:pt idx="0">
                  <c:v>0</c:v>
                </c:pt>
                <c:pt idx="1">
                  <c:v>45</c:v>
                </c:pt>
                <c:pt idx="2">
                  <c:v>90</c:v>
                </c:pt>
                <c:pt idx="3">
                  <c:v>135</c:v>
                </c:pt>
                <c:pt idx="4">
                  <c:v>180</c:v>
                </c:pt>
                <c:pt idx="5">
                  <c:v>225</c:v>
                </c:pt>
                <c:pt idx="6">
                  <c:v>270</c:v>
                </c:pt>
                <c:pt idx="7">
                  <c:v>315</c:v>
                </c:pt>
              </c:numCache>
            </c:numRef>
          </c:xVal>
          <c:yVal>
            <c:numRef>
              <c:f>'90pc'!$L$25:$S$25</c:f>
              <c:numCache>
                <c:formatCode>0</c:formatCode>
                <c:ptCount val="8"/>
                <c:pt idx="0">
                  <c:v>-2.2183674147619863</c:v>
                </c:pt>
                <c:pt idx="1">
                  <c:v>-3.3633007252294345</c:v>
                </c:pt>
                <c:pt idx="2">
                  <c:v>5.5729828465974744</c:v>
                </c:pt>
                <c:pt idx="3">
                  <c:v>-7.8131459284919362</c:v>
                </c:pt>
                <c:pt idx="4">
                  <c:v>-2.2921078680324252</c:v>
                </c:pt>
                <c:pt idx="5">
                  <c:v>13.852355050574513</c:v>
                </c:pt>
                <c:pt idx="6">
                  <c:v>-0.10057800459034874</c:v>
                </c:pt>
                <c:pt idx="7">
                  <c:v>-3.6378379560658871</c:v>
                </c:pt>
              </c:numCache>
            </c:numRef>
          </c:yVal>
          <c:smooth val="0"/>
          <c:extLst>
            <c:ext xmlns:c16="http://schemas.microsoft.com/office/drawing/2014/chart" uri="{C3380CC4-5D6E-409C-BE32-E72D297353CC}">
              <c16:uniqueId val="{00000000-C897-44DB-99C7-3FDD0801B316}"/>
            </c:ext>
          </c:extLst>
        </c:ser>
        <c:ser>
          <c:idx val="1"/>
          <c:order val="1"/>
          <c:tx>
            <c:strRef>
              <c:f>'90pc'!$B$26</c:f>
              <c:strCache>
                <c:ptCount val="1"/>
                <c:pt idx="0">
                  <c:v>avec scotch</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'90pc'!$L$24:$S$24</c:f>
              <c:numCache>
                <c:formatCode>General</c:formatCode>
                <c:ptCount val="8"/>
                <c:pt idx="0">
                  <c:v>0</c:v>
                </c:pt>
                <c:pt idx="1">
                  <c:v>45</c:v>
                </c:pt>
                <c:pt idx="2">
                  <c:v>90</c:v>
                </c:pt>
                <c:pt idx="3">
                  <c:v>135</c:v>
                </c:pt>
                <c:pt idx="4">
                  <c:v>180</c:v>
                </c:pt>
                <c:pt idx="5">
                  <c:v>225</c:v>
                </c:pt>
                <c:pt idx="6">
                  <c:v>270</c:v>
                </c:pt>
                <c:pt idx="7">
                  <c:v>315</c:v>
                </c:pt>
              </c:numCache>
            </c:numRef>
          </c:xVal>
          <c:yVal>
            <c:numRef>
              <c:f>'90pc'!$L$26:$S$26</c:f>
              <c:numCache>
                <c:formatCode>0</c:formatCode>
                <c:ptCount val="8"/>
                <c:pt idx="0">
                  <c:v>-3.5046570991448522</c:v>
                </c:pt>
                <c:pt idx="1">
                  <c:v>-3.8286145136475569</c:v>
                </c:pt>
                <c:pt idx="2">
                  <c:v>0.76792408346392504</c:v>
                </c:pt>
                <c:pt idx="3">
                  <c:v>-9.7865713053455607</c:v>
                </c:pt>
                <c:pt idx="4">
                  <c:v>-13.661007769844554</c:v>
                </c:pt>
                <c:pt idx="5">
                  <c:v>24.965666243783208</c:v>
                </c:pt>
                <c:pt idx="6">
                  <c:v>18.699641298278234</c:v>
                </c:pt>
                <c:pt idx="7">
                  <c:v>-13.652380937542906</c:v>
                </c:pt>
              </c:numCache>
            </c:numRef>
          </c:yVal>
          <c:smooth val="0"/>
          <c:extLst>
            <c:ext xmlns:c16="http://schemas.microsoft.com/office/drawing/2014/chart" uri="{C3380CC4-5D6E-409C-BE32-E72D297353CC}">
              <c16:uniqueId val="{00000001-C897-44DB-99C7-3FDD0801B316}"/>
            </c:ext>
          </c:extLst>
        </c:ser>
        <c:dLbls>
          <c:showLegendKey val="0"/>
          <c:showVal val="0"/>
          <c:showCatName val="0"/>
          <c:showSerName val="0"/>
          <c:showPercent val="0"/>
          <c:showBubbleSize val="0"/>
        </c:dLbls>
        <c:axId val="143626608"/>
        <c:axId val="143626216"/>
      </c:scatterChart>
      <c:valAx>
        <c:axId val="143626608"/>
        <c:scaling>
          <c:orientation val="minMax"/>
        </c:scaling>
        <c:delete val="0"/>
        <c:axPos val="t"/>
        <c:majorGridlines>
          <c:spPr>
            <a:ln w="9525" cap="flat" cmpd="sng" algn="ctr">
              <a:solidFill>
                <a:schemeClr val="tx1">
                  <a:lumMod val="15000"/>
                  <a:lumOff val="85000"/>
                </a:schemeClr>
              </a:solidFill>
              <a:round/>
            </a:ln>
            <a:effectLst/>
          </c:spPr>
        </c:majorGridlines>
        <c:title>
          <c:tx>
            <c:rich>
              <a:bodyPr/>
              <a:lstStyle/>
              <a:p>
                <a:pPr>
                  <a:defRPr/>
                </a:pPr>
                <a:r>
                  <a:rPr lang="el-GR"/>
                  <a:t>θ </a:t>
                </a:r>
                <a:r>
                  <a:rPr lang="fr-FR"/>
                  <a:t>[°]</a:t>
                </a:r>
              </a:p>
            </c:rich>
          </c:tx>
          <c:layout>
            <c:manualLayout>
              <c:xMode val="edge"/>
              <c:yMode val="edge"/>
              <c:x val="0.48762795275590581"/>
              <c:y val="0.11435103715490283"/>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43626216"/>
        <c:crosses val="max"/>
        <c:crossBetween val="midCat"/>
        <c:majorUnit val="90"/>
      </c:valAx>
      <c:valAx>
        <c:axId val="143626216"/>
        <c:scaling>
          <c:orientation val="minMax"/>
          <c:max val="40"/>
          <c:min val="-5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fr-FR"/>
                  <a:t>Cp</a:t>
                </a:r>
                <a:br>
                  <a:rPr lang="fr-FR"/>
                </a:br>
                <a:r>
                  <a:rPr lang="fr-FR"/>
                  <a:t>*1e3</a:t>
                </a:r>
              </a:p>
            </c:rich>
          </c:tx>
          <c:layout>
            <c:manualLayout>
              <c:xMode val="edge"/>
              <c:yMode val="edge"/>
              <c:x val="5.2083333333333521E-3"/>
              <c:y val="0.3705236521164128"/>
            </c:manualLayout>
          </c:layout>
          <c:overlay val="0"/>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43626608"/>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fr-FR"/>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strRef>
          <c:f>'90pc'!$T$2</c:f>
          <c:strCache>
            <c:ptCount val="1"/>
            <c:pt idx="0">
              <c:v>60</c:v>
            </c:pt>
          </c:strCache>
        </c:strRef>
      </c:tx>
      <c:layout>
        <c:manualLayout>
          <c:xMode val="edge"/>
          <c:yMode val="edge"/>
          <c:x val="2.5390419947506571E-2"/>
          <c:y val="9.1480829723922397E-3"/>
        </c:manualLayout>
      </c:layout>
      <c:overlay val="1"/>
    </c:title>
    <c:autoTitleDeleted val="0"/>
    <c:plotArea>
      <c:layout>
        <c:manualLayout>
          <c:layoutTarget val="inner"/>
          <c:xMode val="edge"/>
          <c:yMode val="edge"/>
          <c:x val="0.20164903215223165"/>
          <c:y val="0.16945311031219498"/>
          <c:w val="0.70542117782152225"/>
          <c:h val="0.60527426601040724"/>
        </c:manualLayout>
      </c:layout>
      <c:scatterChart>
        <c:scatterStyle val="lineMarker"/>
        <c:varyColors val="0"/>
        <c:ser>
          <c:idx val="0"/>
          <c:order val="0"/>
          <c:tx>
            <c:strRef>
              <c:f>'90pc'!$B$25</c:f>
              <c:strCache>
                <c:ptCount val="1"/>
                <c:pt idx="0">
                  <c:v>sans scotch</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'90pc'!$T$24:$AA$24</c:f>
              <c:numCache>
                <c:formatCode>General</c:formatCode>
                <c:ptCount val="8"/>
                <c:pt idx="0">
                  <c:v>0</c:v>
                </c:pt>
                <c:pt idx="1">
                  <c:v>45</c:v>
                </c:pt>
                <c:pt idx="2">
                  <c:v>90</c:v>
                </c:pt>
                <c:pt idx="3">
                  <c:v>135</c:v>
                </c:pt>
                <c:pt idx="4">
                  <c:v>180</c:v>
                </c:pt>
                <c:pt idx="5">
                  <c:v>225</c:v>
                </c:pt>
                <c:pt idx="6">
                  <c:v>270</c:v>
                </c:pt>
                <c:pt idx="7">
                  <c:v>315</c:v>
                </c:pt>
              </c:numCache>
            </c:numRef>
          </c:xVal>
          <c:yVal>
            <c:numRef>
              <c:f>'90pc'!$T$25:$AA$25</c:f>
              <c:numCache>
                <c:formatCode>0</c:formatCode>
                <c:ptCount val="8"/>
                <c:pt idx="0">
                  <c:v>-9.6177894003351874</c:v>
                </c:pt>
                <c:pt idx="1">
                  <c:v>14.614639532991772</c:v>
                </c:pt>
                <c:pt idx="2">
                  <c:v>23.829337087391373</c:v>
                </c:pt>
                <c:pt idx="3">
                  <c:v>3.4312853083099002</c:v>
                </c:pt>
                <c:pt idx="4">
                  <c:v>-3.6594895618396897</c:v>
                </c:pt>
                <c:pt idx="5">
                  <c:v>-25.427621222332931</c:v>
                </c:pt>
                <c:pt idx="6">
                  <c:v>-9.4971992451040617</c:v>
                </c:pt>
                <c:pt idx="7">
                  <c:v>6.3268375009186393</c:v>
                </c:pt>
              </c:numCache>
            </c:numRef>
          </c:yVal>
          <c:smooth val="0"/>
          <c:extLst>
            <c:ext xmlns:c16="http://schemas.microsoft.com/office/drawing/2014/chart" uri="{C3380CC4-5D6E-409C-BE32-E72D297353CC}">
              <c16:uniqueId val="{00000000-10E3-40D1-BC36-EEB36BBC74C0}"/>
            </c:ext>
          </c:extLst>
        </c:ser>
        <c:ser>
          <c:idx val="1"/>
          <c:order val="1"/>
          <c:tx>
            <c:strRef>
              <c:f>'90pc'!$B$26</c:f>
              <c:strCache>
                <c:ptCount val="1"/>
                <c:pt idx="0">
                  <c:v>avec scotch</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'90pc'!$T$24:$AA$24</c:f>
              <c:numCache>
                <c:formatCode>General</c:formatCode>
                <c:ptCount val="8"/>
                <c:pt idx="0">
                  <c:v>0</c:v>
                </c:pt>
                <c:pt idx="1">
                  <c:v>45</c:v>
                </c:pt>
                <c:pt idx="2">
                  <c:v>90</c:v>
                </c:pt>
                <c:pt idx="3">
                  <c:v>135</c:v>
                </c:pt>
                <c:pt idx="4">
                  <c:v>180</c:v>
                </c:pt>
                <c:pt idx="5">
                  <c:v>225</c:v>
                </c:pt>
                <c:pt idx="6">
                  <c:v>270</c:v>
                </c:pt>
                <c:pt idx="7">
                  <c:v>315</c:v>
                </c:pt>
              </c:numCache>
            </c:numRef>
          </c:xVal>
          <c:yVal>
            <c:numRef>
              <c:f>'90pc'!$T$26:$AA$26</c:f>
              <c:numCache>
                <c:formatCode>0</c:formatCode>
                <c:ptCount val="8"/>
                <c:pt idx="0">
                  <c:v>2.8367776083732559</c:v>
                </c:pt>
                <c:pt idx="1">
                  <c:v>23.251252255169131</c:v>
                </c:pt>
                <c:pt idx="2">
                  <c:v>26.257986123862491</c:v>
                </c:pt>
                <c:pt idx="3">
                  <c:v>-0.50813629023905182</c:v>
                </c:pt>
                <c:pt idx="4">
                  <c:v>0.40398715177250416</c:v>
                </c:pt>
                <c:pt idx="5">
                  <c:v>-30.872677553658789</c:v>
                </c:pt>
                <c:pt idx="6">
                  <c:v>-38.631580578471009</c:v>
                </c:pt>
                <c:pt idx="7">
                  <c:v>17.262391283191342</c:v>
                </c:pt>
              </c:numCache>
            </c:numRef>
          </c:yVal>
          <c:smooth val="0"/>
          <c:extLst>
            <c:ext xmlns:c16="http://schemas.microsoft.com/office/drawing/2014/chart" uri="{C3380CC4-5D6E-409C-BE32-E72D297353CC}">
              <c16:uniqueId val="{00000001-10E3-40D1-BC36-EEB36BBC74C0}"/>
            </c:ext>
          </c:extLst>
        </c:ser>
        <c:dLbls>
          <c:showLegendKey val="0"/>
          <c:showVal val="0"/>
          <c:showCatName val="0"/>
          <c:showSerName val="0"/>
          <c:showPercent val="0"/>
          <c:showBubbleSize val="0"/>
        </c:dLbls>
        <c:axId val="143627392"/>
        <c:axId val="143630528"/>
      </c:scatterChart>
      <c:valAx>
        <c:axId val="143627392"/>
        <c:scaling>
          <c:orientation val="minMax"/>
        </c:scaling>
        <c:delete val="0"/>
        <c:axPos val="t"/>
        <c:majorGridlines>
          <c:spPr>
            <a:ln w="9525" cap="flat" cmpd="sng" algn="ctr">
              <a:solidFill>
                <a:schemeClr val="tx1">
                  <a:lumMod val="15000"/>
                  <a:lumOff val="85000"/>
                </a:schemeClr>
              </a:solidFill>
              <a:round/>
            </a:ln>
            <a:effectLst/>
          </c:spPr>
        </c:majorGridlines>
        <c:title>
          <c:tx>
            <c:rich>
              <a:bodyPr/>
              <a:lstStyle/>
              <a:p>
                <a:pPr>
                  <a:defRPr/>
                </a:pPr>
                <a:r>
                  <a:rPr lang="el-GR"/>
                  <a:t>θ </a:t>
                </a:r>
                <a:r>
                  <a:rPr lang="fr-FR"/>
                  <a:t>[°]</a:t>
                </a:r>
              </a:p>
            </c:rich>
          </c:tx>
          <c:layout>
            <c:manualLayout>
              <c:xMode val="edge"/>
              <c:yMode val="edge"/>
              <c:x val="0.48762795275590581"/>
              <c:y val="0.11435103715490283"/>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43630528"/>
        <c:crosses val="max"/>
        <c:crossBetween val="midCat"/>
        <c:majorUnit val="90"/>
      </c:valAx>
      <c:valAx>
        <c:axId val="143630528"/>
        <c:scaling>
          <c:orientation val="minMax"/>
          <c:max val="40"/>
          <c:min val="-5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fr-FR"/>
                  <a:t>Cp</a:t>
                </a:r>
                <a:br>
                  <a:rPr lang="fr-FR"/>
                </a:br>
                <a:r>
                  <a:rPr lang="fr-FR"/>
                  <a:t>*1e3</a:t>
                </a:r>
              </a:p>
            </c:rich>
          </c:tx>
          <c:layout>
            <c:manualLayout>
              <c:xMode val="edge"/>
              <c:yMode val="edge"/>
              <c:x val="5.2083333333333521E-3"/>
              <c:y val="0.3705236521164128"/>
            </c:manualLayout>
          </c:layout>
          <c:overlay val="0"/>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43627392"/>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fr-FR"/>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strRef>
          <c:f>'90pc'!$AB$2</c:f>
          <c:strCache>
            <c:ptCount val="1"/>
            <c:pt idx="0">
              <c:v>70</c:v>
            </c:pt>
          </c:strCache>
        </c:strRef>
      </c:tx>
      <c:layout>
        <c:manualLayout>
          <c:xMode val="edge"/>
          <c:yMode val="edge"/>
          <c:x val="2.5390419947506571E-2"/>
          <c:y val="9.1480829723922397E-3"/>
        </c:manualLayout>
      </c:layout>
      <c:overlay val="1"/>
    </c:title>
    <c:autoTitleDeleted val="0"/>
    <c:plotArea>
      <c:layout>
        <c:manualLayout>
          <c:layoutTarget val="inner"/>
          <c:xMode val="edge"/>
          <c:yMode val="edge"/>
          <c:x val="0.20164903215223165"/>
          <c:y val="0.16945311031219498"/>
          <c:w val="0.70542117782152225"/>
          <c:h val="0.60527426601040724"/>
        </c:manualLayout>
      </c:layout>
      <c:scatterChart>
        <c:scatterStyle val="lineMarker"/>
        <c:varyColors val="0"/>
        <c:ser>
          <c:idx val="0"/>
          <c:order val="0"/>
          <c:tx>
            <c:strRef>
              <c:f>'90pc'!$B$25</c:f>
              <c:strCache>
                <c:ptCount val="1"/>
                <c:pt idx="0">
                  <c:v>sans scotch</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'90pc'!$AB$24:$AI$24</c:f>
              <c:numCache>
                <c:formatCode>General</c:formatCode>
                <c:ptCount val="8"/>
                <c:pt idx="0">
                  <c:v>0</c:v>
                </c:pt>
                <c:pt idx="1">
                  <c:v>45</c:v>
                </c:pt>
                <c:pt idx="2">
                  <c:v>90</c:v>
                </c:pt>
                <c:pt idx="3">
                  <c:v>135</c:v>
                </c:pt>
                <c:pt idx="4">
                  <c:v>180</c:v>
                </c:pt>
                <c:pt idx="5">
                  <c:v>225</c:v>
                </c:pt>
                <c:pt idx="6">
                  <c:v>270</c:v>
                </c:pt>
                <c:pt idx="7">
                  <c:v>315</c:v>
                </c:pt>
              </c:numCache>
            </c:numRef>
          </c:xVal>
          <c:yVal>
            <c:numRef>
              <c:f>'90pc'!$AB$25:$AI$25</c:f>
              <c:numCache>
                <c:formatCode>0</c:formatCode>
                <c:ptCount val="8"/>
                <c:pt idx="0">
                  <c:v>-35.182755350943111</c:v>
                </c:pt>
                <c:pt idx="1">
                  <c:v>5.5987345387184151</c:v>
                </c:pt>
                <c:pt idx="2">
                  <c:v>9.7259328648694989</c:v>
                </c:pt>
                <c:pt idx="3">
                  <c:v>8.8408493741767948</c:v>
                </c:pt>
                <c:pt idx="4">
                  <c:v>1.5176442750654116</c:v>
                </c:pt>
                <c:pt idx="5">
                  <c:v>-8.1487601714483517</c:v>
                </c:pt>
                <c:pt idx="6">
                  <c:v>21.91069420163501</c:v>
                </c:pt>
                <c:pt idx="7">
                  <c:v>-4.2623397320738476</c:v>
                </c:pt>
              </c:numCache>
            </c:numRef>
          </c:yVal>
          <c:smooth val="0"/>
          <c:extLst>
            <c:ext xmlns:c16="http://schemas.microsoft.com/office/drawing/2014/chart" uri="{C3380CC4-5D6E-409C-BE32-E72D297353CC}">
              <c16:uniqueId val="{00000000-6309-45D3-8BDE-61061049ABC5}"/>
            </c:ext>
          </c:extLst>
        </c:ser>
        <c:ser>
          <c:idx val="1"/>
          <c:order val="1"/>
          <c:tx>
            <c:strRef>
              <c:f>'90pc'!$B$26</c:f>
              <c:strCache>
                <c:ptCount val="1"/>
                <c:pt idx="0">
                  <c:v>avec scotch</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'90pc'!$AB$24:$AI$24</c:f>
              <c:numCache>
                <c:formatCode>General</c:formatCode>
                <c:ptCount val="8"/>
                <c:pt idx="0">
                  <c:v>0</c:v>
                </c:pt>
                <c:pt idx="1">
                  <c:v>45</c:v>
                </c:pt>
                <c:pt idx="2">
                  <c:v>90</c:v>
                </c:pt>
                <c:pt idx="3">
                  <c:v>135</c:v>
                </c:pt>
                <c:pt idx="4">
                  <c:v>180</c:v>
                </c:pt>
                <c:pt idx="5">
                  <c:v>225</c:v>
                </c:pt>
                <c:pt idx="6">
                  <c:v>270</c:v>
                </c:pt>
                <c:pt idx="7">
                  <c:v>315</c:v>
                </c:pt>
              </c:numCache>
            </c:numRef>
          </c:xVal>
          <c:yVal>
            <c:numRef>
              <c:f>'90pc'!$AB$26:$AI$26</c:f>
              <c:numCache>
                <c:formatCode>0</c:formatCode>
                <c:ptCount val="8"/>
                <c:pt idx="0">
                  <c:v>-30.999175822429283</c:v>
                </c:pt>
                <c:pt idx="1">
                  <c:v>9.7273438702155204</c:v>
                </c:pt>
                <c:pt idx="2">
                  <c:v>13.284640622015731</c:v>
                </c:pt>
                <c:pt idx="3">
                  <c:v>14.121667877437503</c:v>
                </c:pt>
                <c:pt idx="4">
                  <c:v>3.7996522341823895</c:v>
                </c:pt>
                <c:pt idx="5">
                  <c:v>-0.96991954835877747</c:v>
                </c:pt>
                <c:pt idx="6">
                  <c:v>13.110303480952904</c:v>
                </c:pt>
                <c:pt idx="7">
                  <c:v>-22.074512714016169</c:v>
                </c:pt>
              </c:numCache>
            </c:numRef>
          </c:yVal>
          <c:smooth val="0"/>
          <c:extLst>
            <c:ext xmlns:c16="http://schemas.microsoft.com/office/drawing/2014/chart" uri="{C3380CC4-5D6E-409C-BE32-E72D297353CC}">
              <c16:uniqueId val="{00000001-6309-45D3-8BDE-61061049ABC5}"/>
            </c:ext>
          </c:extLst>
        </c:ser>
        <c:dLbls>
          <c:showLegendKey val="0"/>
          <c:showVal val="0"/>
          <c:showCatName val="0"/>
          <c:showSerName val="0"/>
          <c:showPercent val="0"/>
          <c:showBubbleSize val="0"/>
        </c:dLbls>
        <c:axId val="143629352"/>
        <c:axId val="143630920"/>
      </c:scatterChart>
      <c:valAx>
        <c:axId val="143629352"/>
        <c:scaling>
          <c:orientation val="minMax"/>
        </c:scaling>
        <c:delete val="0"/>
        <c:axPos val="t"/>
        <c:majorGridlines>
          <c:spPr>
            <a:ln w="9525" cap="flat" cmpd="sng" algn="ctr">
              <a:solidFill>
                <a:schemeClr val="tx1">
                  <a:lumMod val="15000"/>
                  <a:lumOff val="85000"/>
                </a:schemeClr>
              </a:solidFill>
              <a:round/>
            </a:ln>
            <a:effectLst/>
          </c:spPr>
        </c:majorGridlines>
        <c:title>
          <c:tx>
            <c:rich>
              <a:bodyPr/>
              <a:lstStyle/>
              <a:p>
                <a:pPr>
                  <a:defRPr/>
                </a:pPr>
                <a:r>
                  <a:rPr lang="el-GR"/>
                  <a:t>θ </a:t>
                </a:r>
                <a:r>
                  <a:rPr lang="fr-FR"/>
                  <a:t>[°]</a:t>
                </a:r>
              </a:p>
            </c:rich>
          </c:tx>
          <c:layout>
            <c:manualLayout>
              <c:xMode val="edge"/>
              <c:yMode val="edge"/>
              <c:x val="0.48762795275590581"/>
              <c:y val="0.11435103715490283"/>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43630920"/>
        <c:crosses val="max"/>
        <c:crossBetween val="midCat"/>
        <c:majorUnit val="90"/>
      </c:valAx>
      <c:valAx>
        <c:axId val="143630920"/>
        <c:scaling>
          <c:orientation val="minMax"/>
          <c:max val="40"/>
          <c:min val="-5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fr-FR"/>
                  <a:t>Cp</a:t>
                </a:r>
                <a:br>
                  <a:rPr lang="fr-FR"/>
                </a:br>
                <a:r>
                  <a:rPr lang="fr-FR"/>
                  <a:t>*1e3</a:t>
                </a:r>
              </a:p>
            </c:rich>
          </c:tx>
          <c:layout>
            <c:manualLayout>
              <c:xMode val="edge"/>
              <c:yMode val="edge"/>
              <c:x val="5.2083333333333521E-3"/>
              <c:y val="0.3705236521164128"/>
            </c:manualLayout>
          </c:layout>
          <c:overlay val="0"/>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43629352"/>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fr-FR"/>
    </a:p>
  </c:txPr>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0.70703</cdr:x>
      <cdr:y>0.88851</cdr:y>
    </cdr:from>
    <cdr:to>
      <cdr:x>0.96875</cdr:x>
      <cdr:y>0.98285</cdr:y>
    </cdr:to>
    <cdr:sp macro="" textlink="">
      <cdr:nvSpPr>
        <cdr:cNvPr id="2" name="ZoneTexte 1"/>
        <cdr:cNvSpPr txBox="1"/>
      </cdr:nvSpPr>
      <cdr:spPr>
        <a:xfrm xmlns:a="http://schemas.openxmlformats.org/drawingml/2006/main">
          <a:off x="1724025" y="2466975"/>
          <a:ext cx="638175" cy="261937"/>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Calibri"/>
            </a:defRPr>
          </a:lvl1pPr>
          <a:lvl2pPr marL="457200" indent="0">
            <a:defRPr sz="1100">
              <a:latin typeface="Calibri"/>
            </a:defRPr>
          </a:lvl2pPr>
          <a:lvl3pPr marL="914400" indent="0">
            <a:defRPr sz="1100">
              <a:latin typeface="Calibri"/>
            </a:defRPr>
          </a:lvl3pPr>
          <a:lvl4pPr marL="1371600" indent="0">
            <a:defRPr sz="1100">
              <a:latin typeface="Calibri"/>
            </a:defRPr>
          </a:lvl4pPr>
          <a:lvl5pPr marL="1828800" indent="0">
            <a:defRPr sz="1100">
              <a:latin typeface="Calibri"/>
            </a:defRPr>
          </a:lvl5pPr>
          <a:lvl6pPr marL="2286000" indent="0">
            <a:defRPr sz="1100">
              <a:latin typeface="Calibri"/>
            </a:defRPr>
          </a:lvl6pPr>
          <a:lvl7pPr marL="2743200" indent="0">
            <a:defRPr sz="1100">
              <a:latin typeface="Calibri"/>
            </a:defRPr>
          </a:lvl7pPr>
          <a:lvl8pPr marL="3200400" indent="0">
            <a:defRPr sz="1100">
              <a:latin typeface="Calibri"/>
            </a:defRPr>
          </a:lvl8pPr>
          <a:lvl9pPr marL="3657600" indent="0">
            <a:defRPr sz="1100">
              <a:latin typeface="Calibri"/>
            </a:defRPr>
          </a:lvl9pPr>
        </a:lstStyle>
        <a:p xmlns:a="http://schemas.openxmlformats.org/drawingml/2006/main">
          <a:endParaRPr lang="fr-FR" sz="1100"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28BF5C9-3120-4928-B9A1-0E1CBE186DF8}" type="datetimeFigureOut">
              <a:rPr lang="fr-FR" smtClean="0"/>
              <a:pPr/>
              <a:t>05/03/2019</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85441FE-CC17-434D-B037-EE2AA9FF3B6E}" type="slidenum">
              <a:rPr lang="fr-FR" smtClean="0"/>
              <a:pPr/>
              <a:t>‹N°›</a:t>
            </a:fld>
            <a:endParaRPr lang="fr-FR"/>
          </a:p>
        </p:txBody>
      </p:sp>
    </p:spTree>
    <p:extLst>
      <p:ext uri="{BB962C8B-B14F-4D97-AF65-F5344CB8AC3E}">
        <p14:creationId xmlns:p14="http://schemas.microsoft.com/office/powerpoint/2010/main" val="158132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5C6FFB-FB79-47D1-B5D0-05648DC55AD5}" type="datetimeFigureOut">
              <a:rPr lang="fr-FR" smtClean="0"/>
              <a:pPr/>
              <a:t>05/03/2019</a:t>
            </a:fld>
            <a:endParaRPr lang="fr-FR"/>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2BEE165-B28E-43DD-AD9B-C38514D778C8}" type="slidenum">
              <a:rPr lang="fr-FR" smtClean="0"/>
              <a:pPr/>
              <a:t>‹N°›</a:t>
            </a:fld>
            <a:endParaRPr lang="fr-FR"/>
          </a:p>
        </p:txBody>
      </p:sp>
    </p:spTree>
    <p:extLst>
      <p:ext uri="{BB962C8B-B14F-4D97-AF65-F5344CB8AC3E}">
        <p14:creationId xmlns:p14="http://schemas.microsoft.com/office/powerpoint/2010/main" val="326958018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dirty="0"/>
              <a:t>Merci M. le Président</a:t>
            </a:r>
            <a:r>
              <a:rPr lang="fr-FR" baseline="0" dirty="0"/>
              <a:t> du jury. Messieurs les rapporteurs, Madame et Monsieur les examinateurs, chers collègues, chers amis et famille, je vous souhaite la bienvenue à EDF </a:t>
            </a:r>
            <a:r>
              <a:rPr lang="fr-FR" baseline="0" dirty="0" err="1"/>
              <a:t>Lab</a:t>
            </a:r>
            <a:r>
              <a:rPr lang="fr-FR" baseline="0" dirty="0"/>
              <a:t> Paris-Saclay, et suis heureux que vous soyez arrivés jusqu’ici.</a:t>
            </a:r>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1</a:t>
            </a:fld>
            <a:endParaRPr lang="fr-FR" dirty="0"/>
          </a:p>
        </p:txBody>
      </p:sp>
    </p:spTree>
    <p:extLst>
      <p:ext uri="{BB962C8B-B14F-4D97-AF65-F5344CB8AC3E}">
        <p14:creationId xmlns:p14="http://schemas.microsoft.com/office/powerpoint/2010/main" val="29424985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dirty="0"/>
              <a:t>Prise en compte de l’AEA.</a:t>
            </a:r>
          </a:p>
          <a:p>
            <a:r>
              <a:rPr lang="fr-FR" dirty="0"/>
              <a:t>Mise</a:t>
            </a:r>
            <a:r>
              <a:rPr lang="fr-FR" baseline="0" dirty="0"/>
              <a:t> en évidence : maquette échelle 1 d’AC, en eau.</a:t>
            </a:r>
          </a:p>
          <a:p>
            <a:r>
              <a:rPr lang="fr-FR" baseline="0" dirty="0"/>
              <a:t>Excitation en sinus glissant.</a:t>
            </a:r>
          </a:p>
          <a:p>
            <a:r>
              <a:rPr lang="fr-FR" baseline="0" dirty="0"/>
              <a:t>Fonction transfert =&gt; pic de résonance.</a:t>
            </a:r>
          </a:p>
          <a:p>
            <a:r>
              <a:rPr lang="fr-FR" baseline="0" dirty="0"/>
              <a:t>D’autant moins marqué que U grand.</a:t>
            </a:r>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10</a:t>
            </a:fld>
            <a:endParaRPr lang="fr-FR"/>
          </a:p>
        </p:txBody>
      </p:sp>
    </p:spTree>
    <p:extLst>
      <p:ext uri="{BB962C8B-B14F-4D97-AF65-F5344CB8AC3E}">
        <p14:creationId xmlns:p14="http://schemas.microsoft.com/office/powerpoint/2010/main" val="181076293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134</a:t>
            </a:fld>
            <a:endParaRPr lang="fr-FR"/>
          </a:p>
        </p:txBody>
      </p:sp>
    </p:spTree>
    <p:extLst>
      <p:ext uri="{BB962C8B-B14F-4D97-AF65-F5344CB8AC3E}">
        <p14:creationId xmlns:p14="http://schemas.microsoft.com/office/powerpoint/2010/main" val="57241726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Modèle,</a:t>
            </a:r>
            <a:r>
              <a:rPr lang="fr-FR" baseline="0" dirty="0"/>
              <a:t> dans sa version d’origine, dû à trois scientifiques britanniques : </a:t>
            </a:r>
          </a:p>
          <a:p>
            <a:pPr marL="171450" indent="-171450">
              <a:buFontTx/>
              <a:buChar char="-"/>
            </a:pPr>
            <a:r>
              <a:rPr lang="fr-FR" baseline="0" dirty="0"/>
              <a:t>Taylor : article sur la nage des animaux aquatiques élancés.</a:t>
            </a:r>
          </a:p>
          <a:p>
            <a:pPr marL="171450" indent="-171450">
              <a:buFontTx/>
              <a:buChar char="-"/>
            </a:pPr>
            <a:r>
              <a:rPr lang="fr-FR" baseline="0" dirty="0" err="1"/>
              <a:t>Lighthill</a:t>
            </a:r>
            <a:r>
              <a:rPr lang="fr-FR" baseline="0" dirty="0"/>
              <a:t> : exprime la force fluide potentielle, dans le contexte de l’aérodynamique supersonique des objets pointus. On sent bien qu’il ne s’agit pas uniquement de poissons.</a:t>
            </a:r>
          </a:p>
          <a:p>
            <a:pPr marL="171450" indent="-171450">
              <a:buFontTx/>
              <a:buChar char="-"/>
            </a:pPr>
            <a:r>
              <a:rPr lang="fr-FR" baseline="0" dirty="0"/>
              <a:t>Hawthorne : développement d’une barge flexible, somme ces deux termes et établit ainsi la première équation du mouvement d’un cylindre en écoulement axial.</a:t>
            </a:r>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136</a:t>
            </a:fld>
            <a:endParaRPr lang="fr-FR"/>
          </a:p>
        </p:txBody>
      </p:sp>
    </p:spTree>
    <p:extLst>
      <p:ext uri="{BB962C8B-B14F-4D97-AF65-F5344CB8AC3E}">
        <p14:creationId xmlns:p14="http://schemas.microsoft.com/office/powerpoint/2010/main" val="336135629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Taylor</a:t>
            </a:r>
            <a:r>
              <a:rPr lang="fr-FR" baseline="0" dirty="0"/>
              <a:t> part de quasiment rien : tout ce dont il dispose, ce sont des données plus anciennes de force normale et force tangentielle sur un cylindre incliné par pas de 10°. Donc impossible d’en déduire une loi expérimentale pour les forces à faibles angles (2 points…).</a:t>
            </a:r>
          </a:p>
          <a:p>
            <a:r>
              <a:rPr lang="fr-FR" baseline="0" dirty="0"/>
              <a:t>Il va donc chercher à </a:t>
            </a:r>
            <a:r>
              <a:rPr lang="fr-FR" baseline="0" dirty="0" err="1"/>
              <a:t>intuiter</a:t>
            </a:r>
            <a:r>
              <a:rPr lang="fr-FR" baseline="0" dirty="0"/>
              <a:t> une loi de force fluide en se basant sur des arguments raisonnables.</a:t>
            </a:r>
          </a:p>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137</a:t>
            </a:fld>
            <a:endParaRPr lang="fr-FR"/>
          </a:p>
        </p:txBody>
      </p:sp>
    </p:spTree>
    <p:extLst>
      <p:ext uri="{BB962C8B-B14F-4D97-AF65-F5344CB8AC3E}">
        <p14:creationId xmlns:p14="http://schemas.microsoft.com/office/powerpoint/2010/main" val="20013715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Il commence par faire ce qu’on appelle l’hypothèse</a:t>
            </a:r>
            <a:r>
              <a:rPr lang="fr-FR" baseline="0" dirty="0"/>
              <a:t> 2D : la force exercée sur une section de cylindre déformé est la même que si cette section faisait partie d’un cylindre droit, infini, et ayant la même inclinaison que la section.</a:t>
            </a:r>
          </a:p>
          <a:p>
            <a:r>
              <a:rPr lang="fr-FR" baseline="0" dirty="0"/>
              <a:t>Reste à déterminer cette force.</a:t>
            </a:r>
          </a:p>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138</a:t>
            </a:fld>
            <a:endParaRPr lang="fr-FR"/>
          </a:p>
        </p:txBody>
      </p:sp>
    </p:spTree>
    <p:extLst>
      <p:ext uri="{BB962C8B-B14F-4D97-AF65-F5344CB8AC3E}">
        <p14:creationId xmlns:p14="http://schemas.microsoft.com/office/powerpoint/2010/main" val="72242272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Pour cela, Taylor distingue</a:t>
            </a:r>
            <a:r>
              <a:rPr lang="fr-FR" baseline="0" dirty="0"/>
              <a:t> différents cas de rugosité, mais les auteurs ultérieurs n’en retiendront qu’un seul : celui d’une rugosité répartie aléatoirement.</a:t>
            </a:r>
          </a:p>
          <a:p>
            <a:r>
              <a:rPr lang="fr-FR" baseline="0" dirty="0"/>
              <a:t>Pour les faibles angles, au premier ordre selon l’angle, l’expression proposée par Taylor ne comporte que de la traînée, la portance est nulle. De plus, la traînée est supposée être indépendante de l’angle d’incidence.</a:t>
            </a:r>
          </a:p>
          <a:p>
            <a:r>
              <a:rPr lang="fr-FR" baseline="0" dirty="0"/>
              <a:t>Cela donne une force tangentielle constante, et une force normale proportionnelle à l’angle d’incidence alpha.</a:t>
            </a:r>
          </a:p>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139</a:t>
            </a:fld>
            <a:endParaRPr lang="fr-FR"/>
          </a:p>
        </p:txBody>
      </p:sp>
    </p:spTree>
    <p:extLst>
      <p:ext uri="{BB962C8B-B14F-4D97-AF65-F5344CB8AC3E}">
        <p14:creationId xmlns:p14="http://schemas.microsoft.com/office/powerpoint/2010/main" val="228082513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err="1"/>
              <a:t>Lighthill</a:t>
            </a:r>
            <a:r>
              <a:rPr lang="fr-FR" baseline="0" dirty="0"/>
              <a:t>, lui, s’intéresse à l’écoulement </a:t>
            </a:r>
            <a:r>
              <a:rPr lang="fr-FR" baseline="0" dirty="0" err="1"/>
              <a:t>irrotationnel</a:t>
            </a:r>
            <a:r>
              <a:rPr lang="fr-FR" baseline="0" dirty="0"/>
              <a:t> (donc, notamment, sans sillage) le long de structures élancées.</a:t>
            </a:r>
          </a:p>
          <a:p>
            <a:r>
              <a:rPr lang="fr-FR" baseline="0" dirty="0"/>
              <a:t>Il prend aussi une approche 2D, mais formulée différemment : on voit chaque section comme le problème 2D d’un cylindre en écoulement axial.</a:t>
            </a:r>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140</a:t>
            </a:fld>
            <a:endParaRPr lang="fr-FR"/>
          </a:p>
        </p:txBody>
      </p:sp>
    </p:spTree>
    <p:extLst>
      <p:ext uri="{BB962C8B-B14F-4D97-AF65-F5344CB8AC3E}">
        <p14:creationId xmlns:p14="http://schemas.microsoft.com/office/powerpoint/2010/main" val="223526949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Du coup, si on suit mentalement un plan de fluide le long d’un cylindre déformé,</a:t>
            </a:r>
            <a:r>
              <a:rPr lang="fr-FR" baseline="0" dirty="0"/>
              <a:t> on voit qu’on a un disque oscillant dans un fluide au repos.</a:t>
            </a:r>
          </a:p>
          <a:p>
            <a:r>
              <a:rPr lang="fr-FR" baseline="0" dirty="0"/>
              <a:t>Et ça, </a:t>
            </a:r>
            <a:r>
              <a:rPr lang="fr-FR" baseline="0" dirty="0" err="1"/>
              <a:t>Lighthill</a:t>
            </a:r>
            <a:r>
              <a:rPr lang="fr-FR" baseline="0" dirty="0"/>
              <a:t> nous le rappelle, ça donne une force de masse ajoutée.</a:t>
            </a:r>
          </a:p>
          <a:p>
            <a:r>
              <a:rPr lang="fr-FR" baseline="0" dirty="0"/>
              <a:t>Reste juste à exprimer l’accélération du disque dans ce plan.</a:t>
            </a:r>
          </a:p>
          <a:p>
            <a:r>
              <a:rPr lang="fr-FR" baseline="0" dirty="0"/>
              <a:t>On le voit assez bien, ça va être lié à la courbure.</a:t>
            </a:r>
          </a:p>
          <a:p>
            <a:endParaRPr lang="fr-FR" baseline="0" dirty="0"/>
          </a:p>
          <a:p>
            <a:r>
              <a:rPr lang="fr-FR" dirty="0"/>
              <a:t>Alors évidemment, ça suppose que cette opération de suivre le plan de fluide soit légitime.</a:t>
            </a:r>
            <a:r>
              <a:rPr lang="fr-FR" baseline="0" dirty="0"/>
              <a:t> Remarquons que résoudre</a:t>
            </a:r>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141</a:t>
            </a:fld>
            <a:endParaRPr lang="fr-FR"/>
          </a:p>
        </p:txBody>
      </p:sp>
    </p:spTree>
    <p:extLst>
      <p:ext uri="{BB962C8B-B14F-4D97-AF65-F5344CB8AC3E}">
        <p14:creationId xmlns:p14="http://schemas.microsoft.com/office/powerpoint/2010/main" val="335703997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baseline="0" dirty="0"/>
              <a:t>Follow a fluid plane in its movement along the cylinder</a:t>
            </a:r>
          </a:p>
          <a:p>
            <a:r>
              <a:rPr lang="en-GB" dirty="0"/>
              <a:t>2D-case of an oscillating cylinder in an </a:t>
            </a:r>
            <a:r>
              <a:rPr lang="en-GB" dirty="0" err="1"/>
              <a:t>inviscid</a:t>
            </a:r>
            <a:r>
              <a:rPr lang="en-GB" dirty="0"/>
              <a:t> fluid at rest</a:t>
            </a:r>
          </a:p>
          <a:p>
            <a:pPr marL="171450" indent="-171450">
              <a:buFont typeface="Symbol" panose="05050102010706020507" pitchFamily="18" charset="2"/>
              <a:buChar char="Þ"/>
            </a:pPr>
            <a:r>
              <a:rPr lang="en-GB" dirty="0"/>
              <a:t>added mass force</a:t>
            </a:r>
          </a:p>
          <a:p>
            <a:pPr marL="0" indent="0">
              <a:buFont typeface="Symbol" panose="05050102010706020507" pitchFamily="18" charset="2"/>
              <a:buNone/>
            </a:pPr>
            <a:r>
              <a:rPr lang="en-GB" dirty="0"/>
              <a:t>the</a:t>
            </a:r>
            <a:r>
              <a:rPr lang="en-GB" baseline="0" dirty="0"/>
              <a:t> acceleration of the cylinder in that 2D plane is proportional to the curvature of the original slender cylinder</a:t>
            </a:r>
          </a:p>
          <a:p>
            <a:pPr marL="0" indent="0">
              <a:buFont typeface="Symbol" panose="05050102010706020507" pitchFamily="18" charset="2"/>
              <a:buNone/>
            </a:pPr>
            <a:endParaRPr lang="en-GB" dirty="0"/>
          </a:p>
          <a:p>
            <a:r>
              <a:rPr lang="en-GB" dirty="0"/>
              <a:t>(assumption : the plane remains a plane (the deviated particles stay in their plane))</a:t>
            </a:r>
          </a:p>
          <a:p>
            <a:endParaRPr lang="en-GB" dirty="0"/>
          </a:p>
          <a:p>
            <a:r>
              <a:rPr lang="en-GB" dirty="0"/>
              <a:t>coefficient of added mass</a:t>
            </a:r>
            <a:r>
              <a:rPr lang="en-GB" baseline="0" dirty="0"/>
              <a:t> = 1 for unconfined cylinder (chi = “</a:t>
            </a:r>
            <a:r>
              <a:rPr lang="en-GB" baseline="0" dirty="0" err="1"/>
              <a:t>kai</a:t>
            </a:r>
            <a:r>
              <a:rPr lang="en-GB" baseline="0" dirty="0"/>
              <a:t>” en </a:t>
            </a:r>
            <a:r>
              <a:rPr lang="en-GB" baseline="0" dirty="0" err="1"/>
              <a:t>anglais</a:t>
            </a:r>
            <a:r>
              <a:rPr lang="en-GB" baseline="0" dirty="0"/>
              <a:t>)</a:t>
            </a:r>
            <a:endParaRPr lang="en-GB" dirty="0"/>
          </a:p>
          <a:p>
            <a:endParaRPr lang="en-GB" dirty="0"/>
          </a:p>
        </p:txBody>
      </p:sp>
      <p:sp>
        <p:nvSpPr>
          <p:cNvPr id="4" name="Espace réservé du numéro de diapositive 3"/>
          <p:cNvSpPr>
            <a:spLocks noGrp="1"/>
          </p:cNvSpPr>
          <p:nvPr>
            <p:ph type="sldNum" sz="quarter" idx="10"/>
          </p:nvPr>
        </p:nvSpPr>
        <p:spPr/>
        <p:txBody>
          <a:bodyPr/>
          <a:lstStyle/>
          <a:p>
            <a:fld id="{B2BEE165-B28E-43DD-AD9B-C38514D778C8}" type="slidenum">
              <a:rPr lang="en-GB" smtClean="0"/>
              <a:pPr/>
              <a:t>142</a:t>
            </a:fld>
            <a:endParaRPr lang="en-GB" dirty="0"/>
          </a:p>
        </p:txBody>
      </p:sp>
    </p:spTree>
    <p:extLst>
      <p:ext uri="{BB962C8B-B14F-4D97-AF65-F5344CB8AC3E}">
        <p14:creationId xmlns:p14="http://schemas.microsoft.com/office/powerpoint/2010/main" val="146021136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a:t>Si vous me permettez un petit aparté, j’aimerais souligner cette remarque que fait </a:t>
            </a:r>
            <a:r>
              <a:rPr lang="fr-FR" baseline="0" dirty="0" err="1"/>
              <a:t>Lighthill</a:t>
            </a:r>
            <a:r>
              <a:rPr lang="fr-FR" baseline="0" dirty="0"/>
              <a:t> à la fin de sa leçon :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a:t>il nous dit que, pour ce qui est de l’aéronautique, la contribution des mathématiques doit se faire en les mélangeant de manière inextricable avec des arguments physiques et de l’empirisme d’</a:t>
            </a:r>
            <a:r>
              <a:rPr lang="fr-FR" baseline="0" dirty="0" err="1"/>
              <a:t>ingéniérie</a:t>
            </a:r>
            <a:r>
              <a:rPr lang="fr-FR"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a:t>Ici effectivement, il a fallu un peu de créativité pour en venir à cette idée de suivre un plan de fluide dans son mouvement le long du cylindre. Et si l’ingénieur français </a:t>
            </a:r>
            <a:r>
              <a:rPr lang="fr-FR" baseline="0" dirty="0" err="1"/>
              <a:t>ferru</a:t>
            </a:r>
            <a:r>
              <a:rPr lang="fr-FR" baseline="0" dirty="0"/>
              <a:t> de démonstration veut se convaincre que ça marche, il peut chercher à calculer la force potentielle en ne faisant pas l’hypothèse de corps élancé, puis à linéariser l’expression obtenue. C’est ce qu’on fait Lopes et al. Ils retrouvent bien alors la même expression que </a:t>
            </a:r>
            <a:r>
              <a:rPr lang="fr-FR" baseline="0" dirty="0" err="1"/>
              <a:t>Lighthill</a:t>
            </a:r>
            <a:r>
              <a:rPr lang="fr-FR" baseline="0" dirty="0"/>
              <a:t>.</a:t>
            </a:r>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143</a:t>
            </a:fld>
            <a:endParaRPr lang="fr-FR"/>
          </a:p>
        </p:txBody>
      </p:sp>
    </p:spTree>
    <p:extLst>
      <p:ext uri="{BB962C8B-B14F-4D97-AF65-F5344CB8AC3E}">
        <p14:creationId xmlns:p14="http://schemas.microsoft.com/office/powerpoint/2010/main" val="42264744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Petit</a:t>
            </a:r>
            <a:r>
              <a:rPr lang="fr-FR" baseline="0" dirty="0"/>
              <a:t> récapitulatif : Hawthorne fait la somme de la force de Taylor et de la force potentielle de </a:t>
            </a:r>
            <a:r>
              <a:rPr lang="fr-FR" baseline="0" dirty="0" err="1"/>
              <a:t>Lighthill</a:t>
            </a:r>
            <a:r>
              <a:rPr lang="fr-FR" baseline="0" dirty="0"/>
              <a:t>.</a:t>
            </a:r>
            <a:endParaRPr lang="fr-FR" dirty="0"/>
          </a:p>
          <a:p>
            <a:r>
              <a:rPr lang="fr-FR" dirty="0"/>
              <a:t>Alors pourquoi Taylor-</a:t>
            </a:r>
            <a:r>
              <a:rPr lang="fr-FR" dirty="0" err="1"/>
              <a:t>Lighthill</a:t>
            </a:r>
            <a:r>
              <a:rPr lang="fr-FR" baseline="0" dirty="0"/>
              <a:t>-</a:t>
            </a:r>
            <a:r>
              <a:rPr lang="fr-FR" baseline="0" dirty="0" err="1"/>
              <a:t>Païdoussis</a:t>
            </a:r>
            <a:r>
              <a:rPr lang="fr-FR" baseline="0" dirty="0"/>
              <a:t> ?</a:t>
            </a:r>
          </a:p>
          <a:p>
            <a:r>
              <a:rPr lang="fr-FR" baseline="0" dirty="0"/>
              <a:t>Eh bien </a:t>
            </a:r>
            <a:r>
              <a:rPr lang="fr-FR" baseline="0" dirty="0" err="1"/>
              <a:t>Païdoussis</a:t>
            </a:r>
            <a:r>
              <a:rPr lang="fr-FR" baseline="0" dirty="0"/>
              <a:t>, nom sur lequel on est déjà forcément tombé quand on fait de l’IFS, a repris le modèle proposé par Hawthorne, l’a un peu développé, et surtout l’a vérifié expérimentalement. Car jusque là, c’était purement théorique.</a:t>
            </a:r>
          </a:p>
          <a:p>
            <a:r>
              <a:rPr lang="fr-FR" baseline="0" dirty="0"/>
              <a:t>Il prédit des instabilités à partir de certaines vitesses critiques (flambement, flutter), et observe un accord relativement bon sur les seuils d’instabilité.</a:t>
            </a:r>
          </a:p>
          <a:p>
            <a:r>
              <a:rPr lang="fr-FR" baseline="0" dirty="0"/>
              <a:t>Tout au long de sa carrière, il va améliorer son modèle, pour prendre en compte par exemple le couplage avec des cylindres voisins, ou en en développant des versions non-linéaires permettant de prédire les amplitudes de flutter ou de flambement.</a:t>
            </a:r>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144</a:t>
            </a:fld>
            <a:endParaRPr lang="fr-FR"/>
          </a:p>
        </p:txBody>
      </p:sp>
    </p:spTree>
    <p:extLst>
      <p:ext uri="{BB962C8B-B14F-4D97-AF65-F5344CB8AC3E}">
        <p14:creationId xmlns:p14="http://schemas.microsoft.com/office/powerpoint/2010/main" val="3582244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0" indent="0">
              <a:buFontTx/>
              <a:buNone/>
            </a:pPr>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11</a:t>
            </a:fld>
            <a:endParaRPr lang="fr-FR"/>
          </a:p>
        </p:txBody>
      </p:sp>
    </p:spTree>
    <p:extLst>
      <p:ext uri="{BB962C8B-B14F-4D97-AF65-F5344CB8AC3E}">
        <p14:creationId xmlns:p14="http://schemas.microsoft.com/office/powerpoint/2010/main" val="1017955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dirty="0"/>
              <a:t>Numérique</a:t>
            </a:r>
            <a:r>
              <a:rPr lang="fr-FR" baseline="0" dirty="0"/>
              <a:t> : </a:t>
            </a:r>
            <a:r>
              <a:rPr lang="fr-FR" dirty="0"/>
              <a:t>pour pouvoir l’appliquer à des configurations plus difficiles d’accès expérimentalement</a:t>
            </a:r>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12</a:t>
            </a:fld>
            <a:endParaRPr lang="fr-FR"/>
          </a:p>
        </p:txBody>
      </p:sp>
    </p:spTree>
    <p:extLst>
      <p:ext uri="{BB962C8B-B14F-4D97-AF65-F5344CB8AC3E}">
        <p14:creationId xmlns:p14="http://schemas.microsoft.com/office/powerpoint/2010/main" val="231629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13</a:t>
            </a:fld>
            <a:endParaRPr lang="fr-FR"/>
          </a:p>
        </p:txBody>
      </p:sp>
    </p:spTree>
    <p:extLst>
      <p:ext uri="{BB962C8B-B14F-4D97-AF65-F5344CB8AC3E}">
        <p14:creationId xmlns:p14="http://schemas.microsoft.com/office/powerpoint/2010/main" val="1209341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dirty="0"/>
              <a:t>AC =</a:t>
            </a:r>
            <a:r>
              <a:rPr lang="fr-FR" baseline="0" dirty="0"/>
              <a:t> structure élancée en écoulement axial.</a:t>
            </a:r>
          </a:p>
          <a:p>
            <a:r>
              <a:rPr lang="fr-FR" baseline="0" dirty="0"/>
              <a:t>La plus simple : un cylindre !</a:t>
            </a:r>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14</a:t>
            </a:fld>
            <a:endParaRPr lang="fr-FR"/>
          </a:p>
        </p:txBody>
      </p:sp>
    </p:spTree>
    <p:extLst>
      <p:ext uri="{BB962C8B-B14F-4D97-AF65-F5344CB8AC3E}">
        <p14:creationId xmlns:p14="http://schemas.microsoft.com/office/powerpoint/2010/main" val="6375868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dirty="0"/>
              <a:t>Vue de face :</a:t>
            </a:r>
          </a:p>
          <a:p>
            <a:r>
              <a:rPr lang="fr-FR" dirty="0"/>
              <a:t>un</a:t>
            </a:r>
            <a:r>
              <a:rPr lang="fr-FR" baseline="0" dirty="0"/>
              <a:t> assemblage combustible seul</a:t>
            </a:r>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15</a:t>
            </a:fld>
            <a:endParaRPr lang="fr-FR"/>
          </a:p>
        </p:txBody>
      </p:sp>
    </p:spTree>
    <p:extLst>
      <p:ext uri="{BB962C8B-B14F-4D97-AF65-F5344CB8AC3E}">
        <p14:creationId xmlns:p14="http://schemas.microsoft.com/office/powerpoint/2010/main" val="18722038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dirty="0"/>
              <a:t>En cœur : AC confiné dans réseau d’AC.</a:t>
            </a:r>
          </a:p>
          <a:p>
            <a:r>
              <a:rPr lang="fr-FR" dirty="0"/>
              <a:t>Donc étudier cylindre</a:t>
            </a:r>
            <a:r>
              <a:rPr lang="fr-FR" baseline="0" dirty="0"/>
              <a:t> dans un réseau de cylindres.</a:t>
            </a:r>
            <a:endParaRPr lang="fr-FR" dirty="0"/>
          </a:p>
          <a:p>
            <a:r>
              <a:rPr lang="fr-FR" baseline="0" dirty="0"/>
              <a:t>(Ne pas mentionner cette histoire de pas ; assimiler chaque cylindre à un assemblage complet ; ne pas rajouter l’analogie cylindre </a:t>
            </a:r>
            <a:r>
              <a:rPr lang="fr-FR" baseline="0" dirty="0">
                <a:sym typeface="Wingdings" panose="05000000000000000000" pitchFamily="2" charset="2"/>
              </a:rPr>
              <a:t> crayon)</a:t>
            </a:r>
            <a:endParaRPr lang="fr-FR" baseline="0"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16</a:t>
            </a:fld>
            <a:endParaRPr lang="fr-FR"/>
          </a:p>
        </p:txBody>
      </p:sp>
    </p:spTree>
    <p:extLst>
      <p:ext uri="{BB962C8B-B14F-4D97-AF65-F5344CB8AC3E}">
        <p14:creationId xmlns:p14="http://schemas.microsoft.com/office/powerpoint/2010/main" val="16456951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dirty="0"/>
              <a:t>Hypothèse d’influence locale.</a:t>
            </a:r>
          </a:p>
          <a:p>
            <a:r>
              <a:rPr lang="fr-FR" dirty="0"/>
              <a:t>Donc côté cylindres : faisceau</a:t>
            </a:r>
            <a:r>
              <a:rPr lang="fr-FR" baseline="0" dirty="0"/>
              <a:t> de 9 cylindres.</a:t>
            </a:r>
          </a:p>
          <a:p>
            <a:r>
              <a:rPr lang="fr-FR" baseline="0" dirty="0"/>
              <a:t>Forces sur un cylindre lorsqu’il se déforme à l’intérieur de ce faisceau.</a:t>
            </a:r>
          </a:p>
          <a:p>
            <a:r>
              <a:rPr lang="fr-FR" baseline="0" dirty="0"/>
              <a:t>Ma thèse : statique. On traite le sujet pas à pas.</a:t>
            </a:r>
          </a:p>
          <a:p>
            <a:r>
              <a:rPr lang="fr-FR" baseline="0" dirty="0"/>
              <a:t>(Certes, séisme, dynamique. Mais pas à pas, et justifiable.)</a:t>
            </a:r>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17</a:t>
            </a:fld>
            <a:endParaRPr lang="fr-FR"/>
          </a:p>
        </p:txBody>
      </p:sp>
    </p:spTree>
    <p:extLst>
      <p:ext uri="{BB962C8B-B14F-4D97-AF65-F5344CB8AC3E}">
        <p14:creationId xmlns:p14="http://schemas.microsoft.com/office/powerpoint/2010/main" val="934929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baseline="0" dirty="0"/>
              <a:t>Config FICEL = cahier des charges pour manip</a:t>
            </a:r>
          </a:p>
          <a:p>
            <a:r>
              <a:rPr lang="fr-FR" b="1" baseline="0" dirty="0"/>
              <a:t>Transition :</a:t>
            </a:r>
          </a:p>
          <a:p>
            <a:r>
              <a:rPr lang="fr-FR" b="0" baseline="0" dirty="0"/>
              <a:t>Il va falloir construire cette géométrie, assurer des degrés de liberté au cylindre central pour pouvoir le déplacer, pouvoir le déformer, et mesurer les forces fluides.</a:t>
            </a:r>
            <a:endParaRPr lang="fr-FR" b="0"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18</a:t>
            </a:fld>
            <a:endParaRPr lang="fr-FR"/>
          </a:p>
        </p:txBody>
      </p:sp>
    </p:spTree>
    <p:extLst>
      <p:ext uri="{BB962C8B-B14F-4D97-AF65-F5344CB8AC3E}">
        <p14:creationId xmlns:p14="http://schemas.microsoft.com/office/powerpoint/2010/main" val="12197230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dirty="0"/>
              <a:t>On en arrive donc à la mise en œuvre</a:t>
            </a:r>
            <a:r>
              <a:rPr lang="fr-FR" baseline="0" dirty="0"/>
              <a:t> concrète de ce </a:t>
            </a:r>
            <a:r>
              <a:rPr lang="fr-FR" baseline="0"/>
              <a:t>concept d’expérience.</a:t>
            </a:r>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19</a:t>
            </a:fld>
            <a:endParaRPr lang="fr-FR"/>
          </a:p>
        </p:txBody>
      </p:sp>
    </p:spTree>
    <p:extLst>
      <p:ext uri="{BB962C8B-B14F-4D97-AF65-F5344CB8AC3E}">
        <p14:creationId xmlns:p14="http://schemas.microsoft.com/office/powerpoint/2010/main" val="3623196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dirty="0"/>
              <a:t>Nous sommes</a:t>
            </a:r>
            <a:r>
              <a:rPr lang="fr-FR" baseline="0" dirty="0"/>
              <a:t> actuellement au 1</a:t>
            </a:r>
            <a:r>
              <a:rPr lang="fr-FR" baseline="30000" dirty="0"/>
              <a:t>er</a:t>
            </a:r>
            <a:r>
              <a:rPr lang="fr-FR" baseline="0" dirty="0"/>
              <a:t> étage du bâtiment Azur, ici, et en cas d’évacuation, nous suivrons les symboles de sortie de secours, en sortant de la salle à droite, pour aller rejoindre le point de rassemblement à l’entrée du site.</a:t>
            </a:r>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2</a:t>
            </a:fld>
            <a:endParaRPr lang="fr-FR" dirty="0"/>
          </a:p>
        </p:txBody>
      </p:sp>
    </p:spTree>
    <p:extLst>
      <p:ext uri="{BB962C8B-B14F-4D97-AF65-F5344CB8AC3E}">
        <p14:creationId xmlns:p14="http://schemas.microsoft.com/office/powerpoint/2010/main" val="24323451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dirty="0"/>
              <a:t>Dispo : soufflerie à retour, 5m, 40*30cm.</a:t>
            </a:r>
            <a:r>
              <a:rPr lang="fr-FR" baseline="0" dirty="0"/>
              <a:t> </a:t>
            </a:r>
          </a:p>
          <a:p>
            <a:r>
              <a:rPr lang="fr-FR" baseline="0" dirty="0"/>
              <a:t>Avantages de l’air : fuites, instrumentation.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a:t>Vérifier </a:t>
            </a:r>
            <a:r>
              <a:rPr lang="fr-FR" baseline="0" dirty="0" err="1"/>
              <a:t>Re</a:t>
            </a:r>
            <a:r>
              <a:rPr lang="fr-FR" baseline="0" dirty="0"/>
              <a:t> et M (&lt;0.3).</a:t>
            </a:r>
          </a:p>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20</a:t>
            </a:fld>
            <a:endParaRPr lang="fr-FR"/>
          </a:p>
        </p:txBody>
      </p:sp>
    </p:spTree>
    <p:extLst>
      <p:ext uri="{BB962C8B-B14F-4D97-AF65-F5344CB8AC3E}">
        <p14:creationId xmlns:p14="http://schemas.microsoft.com/office/powerpoint/2010/main" val="154631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dirty="0"/>
              <a:t>Risque de confinement</a:t>
            </a:r>
            <a:r>
              <a:rPr lang="fr-FR" baseline="0" dirty="0"/>
              <a:t> artificiel</a:t>
            </a:r>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21</a:t>
            </a:fld>
            <a:endParaRPr lang="fr-FR"/>
          </a:p>
        </p:txBody>
      </p:sp>
    </p:spTree>
    <p:extLst>
      <p:ext uri="{BB962C8B-B14F-4D97-AF65-F5344CB8AC3E}">
        <p14:creationId xmlns:p14="http://schemas.microsoft.com/office/powerpoint/2010/main" val="18756794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baseline="0" dirty="0"/>
              <a:t>Longueur : limite pour flèche sous poids propre.</a:t>
            </a:r>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22</a:t>
            </a:fld>
            <a:endParaRPr lang="fr-FR"/>
          </a:p>
        </p:txBody>
      </p:sp>
    </p:spTree>
    <p:extLst>
      <p:ext uri="{BB962C8B-B14F-4D97-AF65-F5344CB8AC3E}">
        <p14:creationId xmlns:p14="http://schemas.microsoft.com/office/powerpoint/2010/main" val="24868912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b="1" dirty="0"/>
              <a:t>Montrer cylindre alu</a:t>
            </a:r>
            <a:r>
              <a:rPr lang="fr-FR" b="1" baseline="0" dirty="0"/>
              <a:t> !</a:t>
            </a:r>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23</a:t>
            </a:fld>
            <a:endParaRPr lang="fr-FR"/>
          </a:p>
        </p:txBody>
      </p:sp>
    </p:spTree>
    <p:extLst>
      <p:ext uri="{BB962C8B-B14F-4D97-AF65-F5344CB8AC3E}">
        <p14:creationId xmlns:p14="http://schemas.microsoft.com/office/powerpoint/2010/main" val="11714300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FICEL : déplacé ou déformé.</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On choisit 3DDL</a:t>
            </a:r>
            <a:r>
              <a:rPr lang="fr-FR" baseline="0" dirty="0"/>
              <a:t> : rotation, translation, flexion.</a:t>
            </a:r>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24</a:t>
            </a:fld>
            <a:endParaRPr lang="fr-FR"/>
          </a:p>
        </p:txBody>
      </p:sp>
    </p:spTree>
    <p:extLst>
      <p:ext uri="{BB962C8B-B14F-4D97-AF65-F5344CB8AC3E}">
        <p14:creationId xmlns:p14="http://schemas.microsoft.com/office/powerpoint/2010/main" val="33052760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dirty="0"/>
              <a:t>Robuste et précise</a:t>
            </a:r>
            <a:r>
              <a:rPr lang="fr-FR" baseline="0" dirty="0"/>
              <a:t> à la fois.</a:t>
            </a:r>
          </a:p>
          <a:p>
            <a:r>
              <a:rPr lang="fr-FR" baseline="0" dirty="0"/>
              <a:t>Compenser dérive.</a:t>
            </a:r>
          </a:p>
          <a:p>
            <a:r>
              <a:rPr lang="fr-FR" baseline="0" dirty="0"/>
              <a:t>(ex : U=19m/s)</a:t>
            </a:r>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25</a:t>
            </a:fld>
            <a:endParaRPr lang="fr-FR"/>
          </a:p>
        </p:txBody>
      </p:sp>
    </p:spTree>
    <p:extLst>
      <p:ext uri="{BB962C8B-B14F-4D97-AF65-F5344CB8AC3E}">
        <p14:creationId xmlns:p14="http://schemas.microsoft.com/office/powerpoint/2010/main" val="39344645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0" indent="0">
              <a:buNone/>
            </a:pPr>
            <a:r>
              <a:rPr lang="fr-FR" sz="1200" dirty="0" err="1"/>
              <a:t>Echec</a:t>
            </a:r>
            <a:r>
              <a:rPr lang="fr-FR" sz="1200" dirty="0"/>
              <a:t> :</a:t>
            </a:r>
            <a:r>
              <a:rPr lang="fr-FR" sz="1200" baseline="0" dirty="0"/>
              <a:t> biais systématiques</a:t>
            </a:r>
            <a:endParaRPr lang="fr-FR" sz="1200" dirty="0"/>
          </a:p>
          <a:p>
            <a:pPr marL="0" indent="0">
              <a:buNone/>
            </a:pPr>
            <a:r>
              <a:rPr lang="fr-FR" sz="1200" dirty="0"/>
              <a:t>Profils de pression avec un motif dominant, répétable, d’amplitude 10 Pa</a:t>
            </a:r>
          </a:p>
          <a:p>
            <a:pPr marL="0" indent="0">
              <a:buNone/>
            </a:pPr>
            <a:r>
              <a:rPr lang="fr-FR" sz="1200" dirty="0"/>
              <a:t>Variations autour du motif d’environ 2 Pa</a:t>
            </a:r>
          </a:p>
          <a:p>
            <a:r>
              <a:rPr lang="fr-FR" sz="1200" dirty="0">
                <a:solidFill>
                  <a:schemeClr val="tx1"/>
                </a:solidFill>
              </a:rPr>
              <a:t>(U = 27 m/s, </a:t>
            </a:r>
            <a:r>
              <a:rPr lang="fr-FR" sz="1200" dirty="0" err="1">
                <a:solidFill>
                  <a:schemeClr val="tx1"/>
                </a:solidFill>
              </a:rPr>
              <a:t>Re</a:t>
            </a:r>
            <a:r>
              <a:rPr lang="fr-FR" sz="1200" dirty="0">
                <a:solidFill>
                  <a:schemeClr val="tx1"/>
                </a:solidFill>
              </a:rPr>
              <a:t> = 80-90 000</a:t>
            </a:r>
          </a:p>
          <a:p>
            <a:r>
              <a:rPr lang="fr-FR" sz="1200" dirty="0">
                <a:solidFill>
                  <a:schemeClr val="tx1"/>
                </a:solidFill>
              </a:rPr>
              <a:t>moyenne sur 30s</a:t>
            </a:r>
          </a:p>
          <a:p>
            <a:r>
              <a:rPr lang="fr-FR" sz="1200" dirty="0">
                <a:solidFill>
                  <a:schemeClr val="tx1"/>
                </a:solidFill>
              </a:rPr>
              <a:t>première couronne)</a:t>
            </a:r>
          </a:p>
          <a:p>
            <a:pPr marL="0" indent="0">
              <a:buNone/>
            </a:pPr>
            <a:endParaRPr lang="fr-FR" sz="1200"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26</a:t>
            </a:fld>
            <a:endParaRPr lang="fr-FR"/>
          </a:p>
        </p:txBody>
      </p:sp>
    </p:spTree>
    <p:extLst>
      <p:ext uri="{BB962C8B-B14F-4D97-AF65-F5344CB8AC3E}">
        <p14:creationId xmlns:p14="http://schemas.microsoft.com/office/powerpoint/2010/main" val="34653600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dirty="0"/>
              <a:t>Tube métallique</a:t>
            </a:r>
            <a:r>
              <a:rPr lang="fr-FR" baseline="0" dirty="0"/>
              <a:t> </a:t>
            </a:r>
            <a:r>
              <a:rPr lang="fr-FR" dirty="0"/>
              <a:t>de 1.6mm de diamètre</a:t>
            </a:r>
          </a:p>
          <a:p>
            <a:r>
              <a:rPr lang="fr-FR" dirty="0"/>
              <a:t>Support</a:t>
            </a:r>
            <a:r>
              <a:rPr lang="fr-FR" baseline="0" dirty="0"/>
              <a:t> en carbone 4mm de diamètre</a:t>
            </a:r>
          </a:p>
          <a:p>
            <a:r>
              <a:rPr lang="fr-FR" baseline="0" dirty="0"/>
              <a:t>Prise : 2.2mm hauteur, 0.9mm largeur </a:t>
            </a:r>
            <a:endParaRPr lang="fr-FR" dirty="0"/>
          </a:p>
          <a:p>
            <a:r>
              <a:rPr lang="fr-FR" dirty="0"/>
              <a:t>(ne pas rentrer dans les détails sur les</a:t>
            </a:r>
            <a:r>
              <a:rPr lang="fr-FR" baseline="0" dirty="0"/>
              <a:t> pressions statiques)</a:t>
            </a:r>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27</a:t>
            </a:fld>
            <a:endParaRPr lang="fr-FR"/>
          </a:p>
        </p:txBody>
      </p:sp>
    </p:spTree>
    <p:extLst>
      <p:ext uri="{BB962C8B-B14F-4D97-AF65-F5344CB8AC3E}">
        <p14:creationId xmlns:p14="http://schemas.microsoft.com/office/powerpoint/2010/main" val="7515967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dirty="0"/>
              <a:t>(passer vite)</a:t>
            </a:r>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28</a:t>
            </a:fld>
            <a:endParaRPr lang="fr-FR" dirty="0"/>
          </a:p>
        </p:txBody>
      </p:sp>
    </p:spTree>
    <p:extLst>
      <p:ext uri="{BB962C8B-B14F-4D97-AF65-F5344CB8AC3E}">
        <p14:creationId xmlns:p14="http://schemas.microsoft.com/office/powerpoint/2010/main" val="19612812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err="1"/>
              <a:t>Re</a:t>
            </a:r>
            <a:r>
              <a:rPr lang="fr-FR" baseline="0" dirty="0"/>
              <a:t> OK (en cœur, 500 000), M=0.1 OK.</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a:t>Supports cylindres adjacents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a:t>Mise en service officielle : avril 2017, 1 an et demi après début thèse.</a:t>
            </a:r>
          </a:p>
          <a:p>
            <a:endParaRPr lang="fr-FR" baseline="0"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29</a:t>
            </a:fld>
            <a:endParaRPr lang="fr-FR" dirty="0"/>
          </a:p>
        </p:txBody>
      </p:sp>
    </p:spTree>
    <p:extLst>
      <p:ext uri="{BB962C8B-B14F-4D97-AF65-F5344CB8AC3E}">
        <p14:creationId xmlns:p14="http://schemas.microsoft.com/office/powerpoint/2010/main" val="3525677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dirty="0"/>
              <a:t>Ma thèse s’intitule</a:t>
            </a:r>
            <a:r>
              <a:rPr lang="fr-FR" baseline="0" dirty="0"/>
              <a:t> …</a:t>
            </a:r>
          </a:p>
          <a:p>
            <a:r>
              <a:rPr lang="fr-FR" baseline="0" dirty="0"/>
              <a:t>Il s’agit d’une thèse expérimentale réalisée au sein de l’IMSIA.</a:t>
            </a:r>
          </a:p>
          <a:p>
            <a:r>
              <a:rPr lang="fr-FR" baseline="0" dirty="0"/>
              <a:t>La maquette a été conçue à EDF, les essais ont été conduits à l’ENSTA. Des simulations numériques ont aussi été réalisées en collaboration avec le CNRS.</a:t>
            </a:r>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3</a:t>
            </a:fld>
            <a:endParaRPr lang="fr-FR"/>
          </a:p>
        </p:txBody>
      </p:sp>
    </p:spTree>
    <p:extLst>
      <p:ext uri="{BB962C8B-B14F-4D97-AF65-F5344CB8AC3E}">
        <p14:creationId xmlns:p14="http://schemas.microsoft.com/office/powerpoint/2010/main" val="41108134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dirty="0"/>
              <a:t>Modèle de turbulence</a:t>
            </a:r>
            <a:r>
              <a:rPr lang="fr-FR" baseline="0" dirty="0"/>
              <a:t> déjà utilisé dans des études précédentes</a:t>
            </a:r>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30</a:t>
            </a:fld>
            <a:endParaRPr lang="fr-FR"/>
          </a:p>
        </p:txBody>
      </p:sp>
    </p:spTree>
    <p:extLst>
      <p:ext uri="{BB962C8B-B14F-4D97-AF65-F5344CB8AC3E}">
        <p14:creationId xmlns:p14="http://schemas.microsoft.com/office/powerpoint/2010/main" val="10724785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dirty="0"/>
              <a:t>Maillage</a:t>
            </a:r>
            <a:r>
              <a:rPr lang="fr-FR" baseline="0" dirty="0"/>
              <a:t> fait selon les bonnes pratiques conseillées par les ingénieurs du département qui développe </a:t>
            </a:r>
            <a:r>
              <a:rPr lang="fr-FR" baseline="0" dirty="0" err="1"/>
              <a:t>Code_Saturne</a:t>
            </a:r>
            <a:r>
              <a:rPr lang="fr-FR" baseline="0" dirty="0"/>
              <a:t>.</a:t>
            </a:r>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31</a:t>
            </a:fld>
            <a:endParaRPr lang="fr-FR" dirty="0"/>
          </a:p>
        </p:txBody>
      </p:sp>
    </p:spTree>
    <p:extLst>
      <p:ext uri="{BB962C8B-B14F-4D97-AF65-F5344CB8AC3E}">
        <p14:creationId xmlns:p14="http://schemas.microsoft.com/office/powerpoint/2010/main" val="8993021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32</a:t>
            </a:fld>
            <a:endParaRPr lang="fr-FR" dirty="0"/>
          </a:p>
        </p:txBody>
      </p:sp>
    </p:spTree>
    <p:extLst>
      <p:ext uri="{BB962C8B-B14F-4D97-AF65-F5344CB8AC3E}">
        <p14:creationId xmlns:p14="http://schemas.microsoft.com/office/powerpoint/2010/main" val="37244711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dirty="0"/>
              <a:t>Résultats préliminaires</a:t>
            </a:r>
            <a:endParaRPr lang="fr-FR" baseline="0" dirty="0"/>
          </a:p>
          <a:p>
            <a:r>
              <a:rPr lang="fr-FR" baseline="0" dirty="0"/>
              <a:t>(Courbes </a:t>
            </a:r>
            <a:r>
              <a:rPr lang="fr-FR" baseline="0" dirty="0" err="1"/>
              <a:t>expé</a:t>
            </a:r>
            <a:r>
              <a:rPr lang="fr-FR" baseline="0" dirty="0"/>
              <a:t>, </a:t>
            </a:r>
            <a:r>
              <a:rPr lang="fr-FR" baseline="0" dirty="0" err="1"/>
              <a:t>Re</a:t>
            </a:r>
            <a:r>
              <a:rPr lang="fr-FR" baseline="0" dirty="0"/>
              <a:t> = 54 000.)</a:t>
            </a:r>
          </a:p>
          <a:p>
            <a:r>
              <a:rPr lang="fr-FR" baseline="0" dirty="0"/>
              <a:t>Stabilisation : 25 </a:t>
            </a:r>
            <a:r>
              <a:rPr lang="fr-FR" baseline="0" dirty="0" err="1"/>
              <a:t>Dh</a:t>
            </a:r>
            <a:r>
              <a:rPr lang="fr-FR" baseline="0" dirty="0"/>
              <a:t>.</a:t>
            </a:r>
          </a:p>
          <a:p>
            <a:r>
              <a:rPr lang="fr-FR" baseline="0" dirty="0"/>
              <a:t>Pour bien comprendre : champs de vitesse CFD.</a:t>
            </a:r>
          </a:p>
          <a:p>
            <a:r>
              <a:rPr lang="fr-FR" baseline="0" dirty="0" err="1"/>
              <a:t>Ecoulement</a:t>
            </a:r>
            <a:r>
              <a:rPr lang="fr-FR" baseline="0" dirty="0"/>
              <a:t> dominé par les effets locaux de perte de charge.</a:t>
            </a:r>
          </a:p>
          <a:p>
            <a:r>
              <a:rPr lang="fr-FR" baseline="0" dirty="0"/>
              <a:t>Pour paraphraser mon directeur de thèse, « on baigne dans l’</a:t>
            </a:r>
            <a:r>
              <a:rPr lang="fr-FR" baseline="0" dirty="0" err="1"/>
              <a:t>irrotationnel</a:t>
            </a:r>
            <a:r>
              <a:rPr lang="fr-FR" baseline="0" dirty="0"/>
              <a:t> »</a:t>
            </a:r>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33</a:t>
            </a:fld>
            <a:endParaRPr lang="fr-FR"/>
          </a:p>
        </p:txBody>
      </p:sp>
    </p:spTree>
    <p:extLst>
      <p:ext uri="{BB962C8B-B14F-4D97-AF65-F5344CB8AC3E}">
        <p14:creationId xmlns:p14="http://schemas.microsoft.com/office/powerpoint/2010/main" val="42245900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34</a:t>
            </a:fld>
            <a:endParaRPr lang="fr-FR"/>
          </a:p>
        </p:txBody>
      </p:sp>
    </p:spTree>
    <p:extLst>
      <p:ext uri="{BB962C8B-B14F-4D97-AF65-F5344CB8AC3E}">
        <p14:creationId xmlns:p14="http://schemas.microsoft.com/office/powerpoint/2010/main" val="33560907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dirty="0"/>
              <a:t>Force</a:t>
            </a:r>
            <a:r>
              <a:rPr lang="fr-FR" baseline="0" dirty="0"/>
              <a:t>s adaptées par </a:t>
            </a:r>
            <a:r>
              <a:rPr lang="fr-FR" baseline="0" dirty="0" err="1"/>
              <a:t>Païdoussis</a:t>
            </a:r>
            <a:r>
              <a:rPr lang="fr-FR" baseline="0" dirty="0"/>
              <a:t> pour le cas confiné</a:t>
            </a:r>
          </a:p>
          <a:p>
            <a:r>
              <a:rPr lang="fr-FR" baseline="0" dirty="0"/>
              <a:t>Modèle linéaire, mais il existe des version non-linéaires.</a:t>
            </a:r>
          </a:p>
          <a:p>
            <a:r>
              <a:rPr lang="fr-FR" baseline="0" dirty="0"/>
              <a:t>(ne pas lire les noms des auteurs)</a:t>
            </a:r>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35</a:t>
            </a:fld>
            <a:endParaRPr lang="fr-FR"/>
          </a:p>
        </p:txBody>
      </p:sp>
    </p:spTree>
    <p:extLst>
      <p:ext uri="{BB962C8B-B14F-4D97-AF65-F5344CB8AC3E}">
        <p14:creationId xmlns:p14="http://schemas.microsoft.com/office/powerpoint/2010/main" val="40055201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dirty="0"/>
              <a:t>On suit mentalement un plan de fluide le long d’un cylindre déformé,</a:t>
            </a:r>
            <a:r>
              <a:rPr lang="fr-FR" baseline="0" dirty="0"/>
              <a:t> on voit qu’on a un disque oscillant dans un fluide au repos.</a:t>
            </a:r>
          </a:p>
          <a:p>
            <a:r>
              <a:rPr lang="fr-FR" baseline="0" dirty="0"/>
              <a:t>Et ça, </a:t>
            </a:r>
            <a:r>
              <a:rPr lang="fr-FR" baseline="0" dirty="0" err="1"/>
              <a:t>Lighthill</a:t>
            </a:r>
            <a:r>
              <a:rPr lang="fr-FR" baseline="0" dirty="0"/>
              <a:t> nous le rappelle, ça donne une force de masse ajoutée.</a:t>
            </a:r>
          </a:p>
          <a:p>
            <a:r>
              <a:rPr lang="fr-FR" baseline="0" dirty="0"/>
              <a:t>Reste juste à exprimer l’accélération du disque dans ce plan.</a:t>
            </a:r>
          </a:p>
          <a:p>
            <a:r>
              <a:rPr lang="fr-FR" baseline="0" dirty="0"/>
              <a:t>On le voit assez bien, ça va être lié à la courbure.</a:t>
            </a:r>
          </a:p>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37</a:t>
            </a:fld>
            <a:endParaRPr lang="fr-FR"/>
          </a:p>
        </p:txBody>
      </p:sp>
    </p:spTree>
    <p:extLst>
      <p:ext uri="{BB962C8B-B14F-4D97-AF65-F5344CB8AC3E}">
        <p14:creationId xmlns:p14="http://schemas.microsoft.com/office/powerpoint/2010/main" val="17592773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dirty="0"/>
              <a:t>Modèle à trois </a:t>
            </a:r>
            <a:r>
              <a:rPr lang="fr-FR" dirty="0" err="1"/>
              <a:t>coeficients</a:t>
            </a:r>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39</a:t>
            </a:fld>
            <a:endParaRPr lang="fr-FR"/>
          </a:p>
        </p:txBody>
      </p:sp>
    </p:spTree>
    <p:extLst>
      <p:ext uri="{BB962C8B-B14F-4D97-AF65-F5344CB8AC3E}">
        <p14:creationId xmlns:p14="http://schemas.microsoft.com/office/powerpoint/2010/main" val="38381444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40</a:t>
            </a:fld>
            <a:endParaRPr lang="fr-FR"/>
          </a:p>
        </p:txBody>
      </p:sp>
    </p:spTree>
    <p:extLst>
      <p:ext uri="{BB962C8B-B14F-4D97-AF65-F5344CB8AC3E}">
        <p14:creationId xmlns:p14="http://schemas.microsoft.com/office/powerpoint/2010/main" val="23090877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41</a:t>
            </a:fld>
            <a:endParaRPr lang="fr-FR"/>
          </a:p>
        </p:txBody>
      </p:sp>
    </p:spTree>
    <p:extLst>
      <p:ext uri="{BB962C8B-B14F-4D97-AF65-F5344CB8AC3E}">
        <p14:creationId xmlns:p14="http://schemas.microsoft.com/office/powerpoint/2010/main" val="2422907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dirty="0"/>
              <a:t>Plan : je</a:t>
            </a:r>
            <a:r>
              <a:rPr lang="fr-FR" baseline="0" dirty="0"/>
              <a:t> vais partir de la problématique industrielle pour arriver progressivement à la description du banc d’essai.</a:t>
            </a:r>
          </a:p>
          <a:p>
            <a:r>
              <a:rPr lang="fr-FR" baseline="0" dirty="0"/>
              <a:t>Viendra alors seulement l’état de l’art scientifique, qui sera adapté à la configuration choisie pour le banc d’essai.</a:t>
            </a:r>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4</a:t>
            </a:fld>
            <a:endParaRPr lang="fr-FR"/>
          </a:p>
        </p:txBody>
      </p:sp>
    </p:spTree>
    <p:extLst>
      <p:ext uri="{BB962C8B-B14F-4D97-AF65-F5344CB8AC3E}">
        <p14:creationId xmlns:p14="http://schemas.microsoft.com/office/powerpoint/2010/main" val="17424207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dirty="0"/>
              <a:t>Résultats : mélange</a:t>
            </a:r>
            <a:r>
              <a:rPr lang="fr-FR" baseline="0" dirty="0"/>
              <a:t> numérique et </a:t>
            </a:r>
            <a:r>
              <a:rPr lang="fr-FR" baseline="0" dirty="0" err="1"/>
              <a:t>expé</a:t>
            </a:r>
            <a:r>
              <a:rPr lang="fr-FR" baseline="0" dirty="0"/>
              <a:t>.</a:t>
            </a:r>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42</a:t>
            </a:fld>
            <a:endParaRPr lang="fr-FR"/>
          </a:p>
        </p:txBody>
      </p:sp>
    </p:spTree>
    <p:extLst>
      <p:ext uri="{BB962C8B-B14F-4D97-AF65-F5344CB8AC3E}">
        <p14:creationId xmlns:p14="http://schemas.microsoft.com/office/powerpoint/2010/main" val="5646029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44</a:t>
            </a:fld>
            <a:endParaRPr lang="fr-FR"/>
          </a:p>
        </p:txBody>
      </p:sp>
    </p:spTree>
    <p:extLst>
      <p:ext uri="{BB962C8B-B14F-4D97-AF65-F5344CB8AC3E}">
        <p14:creationId xmlns:p14="http://schemas.microsoft.com/office/powerpoint/2010/main" val="41767985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dirty="0"/>
              <a:t>Une bonne</a:t>
            </a:r>
            <a:r>
              <a:rPr lang="fr-FR" baseline="0" dirty="0"/>
              <a:t> fois pour toutes : pas d’effet de </a:t>
            </a:r>
            <a:r>
              <a:rPr lang="fr-FR" baseline="0" dirty="0" err="1"/>
              <a:t>Re</a:t>
            </a:r>
            <a:endParaRPr lang="fr-FR" dirty="0"/>
          </a:p>
          <a:p>
            <a:r>
              <a:rPr lang="fr-FR" dirty="0"/>
              <a:t>Cohérent avec </a:t>
            </a:r>
            <a:r>
              <a:rPr lang="fr-FR" dirty="0" err="1"/>
              <a:t>Divaret</a:t>
            </a:r>
            <a:r>
              <a:rPr lang="fr-FR" dirty="0"/>
              <a:t> : un résultat en soi !</a:t>
            </a:r>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45</a:t>
            </a:fld>
            <a:endParaRPr lang="fr-FR"/>
          </a:p>
        </p:txBody>
      </p:sp>
    </p:spTree>
    <p:extLst>
      <p:ext uri="{BB962C8B-B14F-4D97-AF65-F5344CB8AC3E}">
        <p14:creationId xmlns:p14="http://schemas.microsoft.com/office/powerpoint/2010/main" val="9796809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46</a:t>
            </a:fld>
            <a:endParaRPr lang="fr-FR"/>
          </a:p>
        </p:txBody>
      </p:sp>
    </p:spTree>
    <p:extLst>
      <p:ext uri="{BB962C8B-B14F-4D97-AF65-F5344CB8AC3E}">
        <p14:creationId xmlns:p14="http://schemas.microsoft.com/office/powerpoint/2010/main" val="38048446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48</a:t>
            </a:fld>
            <a:endParaRPr lang="fr-FR"/>
          </a:p>
        </p:txBody>
      </p:sp>
    </p:spTree>
    <p:extLst>
      <p:ext uri="{BB962C8B-B14F-4D97-AF65-F5344CB8AC3E}">
        <p14:creationId xmlns:p14="http://schemas.microsoft.com/office/powerpoint/2010/main" val="11417305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49</a:t>
            </a:fld>
            <a:endParaRPr lang="fr-FR"/>
          </a:p>
        </p:txBody>
      </p:sp>
    </p:spTree>
    <p:extLst>
      <p:ext uri="{BB962C8B-B14F-4D97-AF65-F5344CB8AC3E}">
        <p14:creationId xmlns:p14="http://schemas.microsoft.com/office/powerpoint/2010/main" val="16049611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50</a:t>
            </a:fld>
            <a:endParaRPr lang="fr-FR"/>
          </a:p>
        </p:txBody>
      </p:sp>
    </p:spTree>
    <p:extLst>
      <p:ext uri="{BB962C8B-B14F-4D97-AF65-F5344CB8AC3E}">
        <p14:creationId xmlns:p14="http://schemas.microsoft.com/office/powerpoint/2010/main" val="20709902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51</a:t>
            </a:fld>
            <a:endParaRPr lang="fr-FR"/>
          </a:p>
        </p:txBody>
      </p:sp>
    </p:spTree>
    <p:extLst>
      <p:ext uri="{BB962C8B-B14F-4D97-AF65-F5344CB8AC3E}">
        <p14:creationId xmlns:p14="http://schemas.microsoft.com/office/powerpoint/2010/main" val="13523850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dirty="0"/>
              <a:t>(Portance</a:t>
            </a:r>
            <a:r>
              <a:rPr lang="fr-FR" baseline="0" dirty="0"/>
              <a:t> pointe amont (p. 6.125) : 0,012</a:t>
            </a:r>
          </a:p>
          <a:p>
            <a:r>
              <a:rPr lang="fr-FR" baseline="0" dirty="0"/>
              <a:t>pointe aval 0,005)</a:t>
            </a:r>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52</a:t>
            </a:fld>
            <a:endParaRPr lang="fr-FR"/>
          </a:p>
        </p:txBody>
      </p:sp>
    </p:spTree>
    <p:extLst>
      <p:ext uri="{BB962C8B-B14F-4D97-AF65-F5344CB8AC3E}">
        <p14:creationId xmlns:p14="http://schemas.microsoft.com/office/powerpoint/2010/main" val="10487764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54</a:t>
            </a:fld>
            <a:endParaRPr lang="fr-FR"/>
          </a:p>
        </p:txBody>
      </p:sp>
    </p:spTree>
    <p:extLst>
      <p:ext uri="{BB962C8B-B14F-4D97-AF65-F5344CB8AC3E}">
        <p14:creationId xmlns:p14="http://schemas.microsoft.com/office/powerpoint/2010/main" val="996239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dirty="0"/>
              <a:t>Commençons donc par remettre</a:t>
            </a:r>
            <a:r>
              <a:rPr lang="fr-FR" baseline="0" dirty="0"/>
              <a:t> le sujet dans son contexte industriel, à savoir celui de la sûreté nucléaire.</a:t>
            </a:r>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5</a:t>
            </a:fld>
            <a:endParaRPr lang="fr-FR"/>
          </a:p>
        </p:txBody>
      </p:sp>
    </p:spTree>
    <p:extLst>
      <p:ext uri="{BB962C8B-B14F-4D97-AF65-F5344CB8AC3E}">
        <p14:creationId xmlns:p14="http://schemas.microsoft.com/office/powerpoint/2010/main" val="2183154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dirty="0"/>
              <a:t>Cylindre rapproché</a:t>
            </a:r>
            <a:r>
              <a:rPr lang="fr-FR" baseline="0" dirty="0"/>
              <a:t> de son voisin =&gt; force opposée</a:t>
            </a:r>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55</a:t>
            </a:fld>
            <a:endParaRPr lang="fr-FR"/>
          </a:p>
        </p:txBody>
      </p:sp>
    </p:spTree>
    <p:extLst>
      <p:ext uri="{BB962C8B-B14F-4D97-AF65-F5344CB8AC3E}">
        <p14:creationId xmlns:p14="http://schemas.microsoft.com/office/powerpoint/2010/main" val="17206221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56</a:t>
            </a:fld>
            <a:endParaRPr lang="fr-FR"/>
          </a:p>
        </p:txBody>
      </p:sp>
    </p:spTree>
    <p:extLst>
      <p:ext uri="{BB962C8B-B14F-4D97-AF65-F5344CB8AC3E}">
        <p14:creationId xmlns:p14="http://schemas.microsoft.com/office/powerpoint/2010/main" val="29281810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57</a:t>
            </a:fld>
            <a:endParaRPr lang="fr-FR"/>
          </a:p>
        </p:txBody>
      </p:sp>
    </p:spTree>
    <p:extLst>
      <p:ext uri="{BB962C8B-B14F-4D97-AF65-F5344CB8AC3E}">
        <p14:creationId xmlns:p14="http://schemas.microsoft.com/office/powerpoint/2010/main" val="17216401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dirty="0"/>
              <a:t>Allons voir ça</a:t>
            </a:r>
            <a:r>
              <a:rPr lang="fr-FR" baseline="0" dirty="0"/>
              <a:t> de plus près avec les forces locales !</a:t>
            </a:r>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58</a:t>
            </a:fld>
            <a:endParaRPr lang="fr-FR"/>
          </a:p>
        </p:txBody>
      </p:sp>
    </p:spTree>
    <p:extLst>
      <p:ext uri="{BB962C8B-B14F-4D97-AF65-F5344CB8AC3E}">
        <p14:creationId xmlns:p14="http://schemas.microsoft.com/office/powerpoint/2010/main" val="28240391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dirty="0" err="1"/>
              <a:t>todo</a:t>
            </a:r>
            <a:r>
              <a:rPr lang="fr-FR" dirty="0"/>
              <a:t> : refaire légende</a:t>
            </a:r>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59</a:t>
            </a:fld>
            <a:endParaRPr lang="fr-FR"/>
          </a:p>
        </p:txBody>
      </p:sp>
    </p:spTree>
    <p:extLst>
      <p:ext uri="{BB962C8B-B14F-4D97-AF65-F5344CB8AC3E}">
        <p14:creationId xmlns:p14="http://schemas.microsoft.com/office/powerpoint/2010/main" val="37046164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dirty="0"/>
              <a:t>Résultats numériques</a:t>
            </a:r>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60</a:t>
            </a:fld>
            <a:endParaRPr lang="fr-FR"/>
          </a:p>
        </p:txBody>
      </p:sp>
    </p:spTree>
    <p:extLst>
      <p:ext uri="{BB962C8B-B14F-4D97-AF65-F5344CB8AC3E}">
        <p14:creationId xmlns:p14="http://schemas.microsoft.com/office/powerpoint/2010/main" val="20019947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dirty="0"/>
              <a:t>Écoulement</a:t>
            </a:r>
            <a:r>
              <a:rPr lang="fr-FR" baseline="0" dirty="0"/>
              <a:t> dominé par les pertes de charge</a:t>
            </a:r>
          </a:p>
          <a:p>
            <a:r>
              <a:rPr lang="fr-FR" baseline="0" dirty="0"/>
              <a:t>Inhomogénéités de vitesse axiale, pression uniforme</a:t>
            </a:r>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61</a:t>
            </a:fld>
            <a:endParaRPr lang="fr-FR"/>
          </a:p>
        </p:txBody>
      </p:sp>
    </p:spTree>
    <p:extLst>
      <p:ext uri="{BB962C8B-B14F-4D97-AF65-F5344CB8AC3E}">
        <p14:creationId xmlns:p14="http://schemas.microsoft.com/office/powerpoint/2010/main" val="4902086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dirty="0"/>
              <a:t>Pas de lien immédiat entre vitesse axiale et</a:t>
            </a:r>
            <a:r>
              <a:rPr lang="fr-FR" baseline="0" dirty="0"/>
              <a:t> pression dans une section.</a:t>
            </a:r>
          </a:p>
          <a:p>
            <a:r>
              <a:rPr lang="fr-FR" baseline="0" dirty="0"/>
              <a:t>Oui, écoulement cisaillé.</a:t>
            </a:r>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62</a:t>
            </a:fld>
            <a:endParaRPr lang="fr-FR"/>
          </a:p>
        </p:txBody>
      </p:sp>
    </p:spTree>
    <p:extLst>
      <p:ext uri="{BB962C8B-B14F-4D97-AF65-F5344CB8AC3E}">
        <p14:creationId xmlns:p14="http://schemas.microsoft.com/office/powerpoint/2010/main" val="19412967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dirty="0"/>
              <a:t>Rappel</a:t>
            </a:r>
            <a:r>
              <a:rPr lang="fr-FR" baseline="0" dirty="0"/>
              <a:t> : accès aux forces et moments résultants au centre du cylindre.</a:t>
            </a:r>
          </a:p>
          <a:p>
            <a:r>
              <a:rPr lang="fr-FR" baseline="0" dirty="0"/>
              <a:t>Distinction </a:t>
            </a:r>
            <a:r>
              <a:rPr lang="fr-FR" baseline="0" dirty="0" err="1"/>
              <a:t>Lighthill</a:t>
            </a:r>
            <a:r>
              <a:rPr lang="fr-FR" baseline="0" dirty="0"/>
              <a:t>/</a:t>
            </a:r>
            <a:r>
              <a:rPr lang="fr-FR" baseline="0" dirty="0" err="1"/>
              <a:t>Divaret</a:t>
            </a:r>
            <a:r>
              <a:rPr lang="fr-FR" baseline="0" dirty="0"/>
              <a:t> grâce à portance et moment.</a:t>
            </a:r>
          </a:p>
          <a:p>
            <a:endParaRPr lang="fr-FR" baseline="0" dirty="0"/>
          </a:p>
          <a:p>
            <a:r>
              <a:rPr lang="fr-FR" baseline="0" dirty="0"/>
              <a:t>Valeurs TLP : chi Moretti &amp; </a:t>
            </a:r>
            <a:r>
              <a:rPr lang="fr-FR" baseline="0" dirty="0" err="1"/>
              <a:t>Lowery</a:t>
            </a:r>
            <a:r>
              <a:rPr lang="fr-FR" baseline="0" dirty="0"/>
              <a:t> (1,38), </a:t>
            </a:r>
            <a:r>
              <a:rPr lang="fr-FR" baseline="0" dirty="0" err="1"/>
              <a:t>c_L</a:t>
            </a:r>
            <a:r>
              <a:rPr lang="fr-FR" baseline="0" dirty="0"/>
              <a:t> </a:t>
            </a:r>
            <a:r>
              <a:rPr lang="fr-FR" baseline="0" dirty="0" err="1"/>
              <a:t>Divaret</a:t>
            </a:r>
            <a:r>
              <a:rPr lang="fr-FR" baseline="0" dirty="0"/>
              <a:t> (0,10)</a:t>
            </a:r>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64</a:t>
            </a:fld>
            <a:endParaRPr lang="fr-FR"/>
          </a:p>
        </p:txBody>
      </p:sp>
    </p:spTree>
    <p:extLst>
      <p:ext uri="{BB962C8B-B14F-4D97-AF65-F5344CB8AC3E}">
        <p14:creationId xmlns:p14="http://schemas.microsoft.com/office/powerpoint/2010/main" val="20750034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dirty="0"/>
              <a:t>Force centrifuge</a:t>
            </a:r>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65</a:t>
            </a:fld>
            <a:endParaRPr lang="fr-FR"/>
          </a:p>
        </p:txBody>
      </p:sp>
    </p:spTree>
    <p:extLst>
      <p:ext uri="{BB962C8B-B14F-4D97-AF65-F5344CB8AC3E}">
        <p14:creationId xmlns:p14="http://schemas.microsoft.com/office/powerpoint/2010/main" val="1356867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dirty="0"/>
              <a:t>Centrale thermique : vapeur,</a:t>
            </a:r>
            <a:r>
              <a:rPr lang="fr-FR" baseline="0" dirty="0"/>
              <a:t> turbine, alternateur.</a:t>
            </a:r>
          </a:p>
          <a:p>
            <a:r>
              <a:rPr lang="fr-FR" baseline="0" dirty="0"/>
              <a:t>Source de chaleur : réaction nucléaire, cuve, cœur.</a:t>
            </a:r>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6</a:t>
            </a:fld>
            <a:endParaRPr lang="fr-FR"/>
          </a:p>
        </p:txBody>
      </p:sp>
    </p:spTree>
    <p:extLst>
      <p:ext uri="{BB962C8B-B14F-4D97-AF65-F5344CB8AC3E}">
        <p14:creationId xmlns:p14="http://schemas.microsoft.com/office/powerpoint/2010/main" val="42039815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dirty="0"/>
              <a:t>(Autres essais non représentés : très bruités,</a:t>
            </a:r>
            <a:r>
              <a:rPr lang="fr-FR" baseline="0" dirty="0"/>
              <a:t> car sensibilité balance réduite.)</a:t>
            </a:r>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66</a:t>
            </a:fld>
            <a:endParaRPr lang="fr-FR"/>
          </a:p>
        </p:txBody>
      </p:sp>
    </p:spTree>
    <p:extLst>
      <p:ext uri="{BB962C8B-B14F-4D97-AF65-F5344CB8AC3E}">
        <p14:creationId xmlns:p14="http://schemas.microsoft.com/office/powerpoint/2010/main" val="22704957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67</a:t>
            </a:fld>
            <a:endParaRPr lang="fr-FR"/>
          </a:p>
        </p:txBody>
      </p:sp>
    </p:spTree>
    <p:extLst>
      <p:ext uri="{BB962C8B-B14F-4D97-AF65-F5344CB8AC3E}">
        <p14:creationId xmlns:p14="http://schemas.microsoft.com/office/powerpoint/2010/main" val="40634716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68</a:t>
            </a:fld>
            <a:endParaRPr lang="fr-FR"/>
          </a:p>
        </p:txBody>
      </p:sp>
    </p:spTree>
    <p:extLst>
      <p:ext uri="{BB962C8B-B14F-4D97-AF65-F5344CB8AC3E}">
        <p14:creationId xmlns:p14="http://schemas.microsoft.com/office/powerpoint/2010/main" val="9928414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69</a:t>
            </a:fld>
            <a:endParaRPr lang="fr-FR"/>
          </a:p>
        </p:txBody>
      </p:sp>
    </p:spTree>
    <p:extLst>
      <p:ext uri="{BB962C8B-B14F-4D97-AF65-F5344CB8AC3E}">
        <p14:creationId xmlns:p14="http://schemas.microsoft.com/office/powerpoint/2010/main" val="13049696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70</a:t>
            </a:fld>
            <a:endParaRPr lang="fr-FR"/>
          </a:p>
        </p:txBody>
      </p:sp>
    </p:spTree>
    <p:extLst>
      <p:ext uri="{BB962C8B-B14F-4D97-AF65-F5344CB8AC3E}">
        <p14:creationId xmlns:p14="http://schemas.microsoft.com/office/powerpoint/2010/main" val="29056835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71</a:t>
            </a:fld>
            <a:endParaRPr lang="fr-FR"/>
          </a:p>
        </p:txBody>
      </p:sp>
    </p:spTree>
    <p:extLst>
      <p:ext uri="{BB962C8B-B14F-4D97-AF65-F5344CB8AC3E}">
        <p14:creationId xmlns:p14="http://schemas.microsoft.com/office/powerpoint/2010/main" val="28224908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72</a:t>
            </a:fld>
            <a:endParaRPr lang="fr-FR"/>
          </a:p>
        </p:txBody>
      </p:sp>
    </p:spTree>
    <p:extLst>
      <p:ext uri="{BB962C8B-B14F-4D97-AF65-F5344CB8AC3E}">
        <p14:creationId xmlns:p14="http://schemas.microsoft.com/office/powerpoint/2010/main" val="27252168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dirty="0"/>
              <a:t>Choix des </a:t>
            </a:r>
            <a:r>
              <a:rPr lang="fr-FR" dirty="0" err="1"/>
              <a:t>coeffs</a:t>
            </a:r>
            <a:r>
              <a:rPr lang="fr-FR" dirty="0"/>
              <a:t> : littérature</a:t>
            </a:r>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73</a:t>
            </a:fld>
            <a:endParaRPr lang="fr-FR"/>
          </a:p>
        </p:txBody>
      </p:sp>
    </p:spTree>
    <p:extLst>
      <p:ext uri="{BB962C8B-B14F-4D97-AF65-F5344CB8AC3E}">
        <p14:creationId xmlns:p14="http://schemas.microsoft.com/office/powerpoint/2010/main" val="29646760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74</a:t>
            </a:fld>
            <a:endParaRPr lang="fr-FR"/>
          </a:p>
        </p:txBody>
      </p:sp>
    </p:spTree>
    <p:extLst>
      <p:ext uri="{BB962C8B-B14F-4D97-AF65-F5344CB8AC3E}">
        <p14:creationId xmlns:p14="http://schemas.microsoft.com/office/powerpoint/2010/main" val="350823139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75</a:t>
            </a:fld>
            <a:endParaRPr lang="fr-FR"/>
          </a:p>
        </p:txBody>
      </p:sp>
    </p:spTree>
    <p:extLst>
      <p:ext uri="{BB962C8B-B14F-4D97-AF65-F5344CB8AC3E}">
        <p14:creationId xmlns:p14="http://schemas.microsoft.com/office/powerpoint/2010/main" val="3280964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baseline="0" dirty="0"/>
              <a:t>Plus précisément, réaction au niveau des AC.</a:t>
            </a:r>
          </a:p>
          <a:p>
            <a:r>
              <a:rPr lang="fr-FR" baseline="0" dirty="0"/>
              <a:t>AC : 4m, 20cm.</a:t>
            </a:r>
          </a:p>
          <a:p>
            <a:r>
              <a:rPr lang="fr-FR" baseline="0" dirty="0"/>
              <a:t>200 AC par cœur.</a:t>
            </a:r>
          </a:p>
          <a:p>
            <a:r>
              <a:rPr lang="fr-FR" baseline="0" dirty="0"/>
              <a:t>Faisceau de crayons, maintenus par les </a:t>
            </a:r>
            <a:r>
              <a:rPr lang="fr-FR" b="1" baseline="0" dirty="0"/>
              <a:t>grilles</a:t>
            </a:r>
            <a:r>
              <a:rPr lang="fr-FR" baseline="0" dirty="0"/>
              <a:t>. Important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a:t>Récupération chaleur : écoulement 5m/s.</a:t>
            </a:r>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7</a:t>
            </a:fld>
            <a:endParaRPr lang="fr-FR"/>
          </a:p>
        </p:txBody>
      </p:sp>
    </p:spTree>
    <p:extLst>
      <p:ext uri="{BB962C8B-B14F-4D97-AF65-F5344CB8AC3E}">
        <p14:creationId xmlns:p14="http://schemas.microsoft.com/office/powerpoint/2010/main" val="399275050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78</a:t>
            </a:fld>
            <a:endParaRPr lang="fr-FR"/>
          </a:p>
        </p:txBody>
      </p:sp>
    </p:spTree>
    <p:extLst>
      <p:ext uri="{BB962C8B-B14F-4D97-AF65-F5344CB8AC3E}">
        <p14:creationId xmlns:p14="http://schemas.microsoft.com/office/powerpoint/2010/main" val="30676613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dirty="0"/>
              <a:t>Maquette échelle 1</a:t>
            </a:r>
          </a:p>
          <a:p>
            <a:r>
              <a:rPr lang="fr-FR" dirty="0"/>
              <a:t>Force obtenue indirectement à partir de mesures de déformation</a:t>
            </a:r>
            <a:r>
              <a:rPr lang="fr-FR" baseline="0" dirty="0"/>
              <a:t> sous écoulement.</a:t>
            </a:r>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79</a:t>
            </a:fld>
            <a:endParaRPr lang="fr-FR"/>
          </a:p>
        </p:txBody>
      </p:sp>
    </p:spTree>
    <p:extLst>
      <p:ext uri="{BB962C8B-B14F-4D97-AF65-F5344CB8AC3E}">
        <p14:creationId xmlns:p14="http://schemas.microsoft.com/office/powerpoint/2010/main" val="302709318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dirty="0"/>
              <a:t>cL</a:t>
            </a:r>
            <a:r>
              <a:rPr lang="fr-FR" baseline="0" dirty="0"/>
              <a:t> = 0,3 stat/dyn : super ! </a:t>
            </a:r>
            <a:r>
              <a:rPr lang="fr-FR" baseline="0" dirty="0" err="1"/>
              <a:t>coeff</a:t>
            </a:r>
            <a:r>
              <a:rPr lang="fr-FR" baseline="0" dirty="0"/>
              <a:t> qui détermine l’amortissement sous écoulement axial</a:t>
            </a:r>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80</a:t>
            </a:fld>
            <a:endParaRPr lang="fr-FR"/>
          </a:p>
        </p:txBody>
      </p:sp>
    </p:spTree>
    <p:extLst>
      <p:ext uri="{BB962C8B-B14F-4D97-AF65-F5344CB8AC3E}">
        <p14:creationId xmlns:p14="http://schemas.microsoft.com/office/powerpoint/2010/main" val="122559652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dirty="0"/>
              <a:t>Résultats : mélange</a:t>
            </a:r>
            <a:r>
              <a:rPr lang="fr-FR" baseline="0" dirty="0"/>
              <a:t> numérique et </a:t>
            </a:r>
            <a:r>
              <a:rPr lang="fr-FR" baseline="0" dirty="0" err="1"/>
              <a:t>expé</a:t>
            </a:r>
            <a:r>
              <a:rPr lang="fr-FR" baseline="0" dirty="0"/>
              <a:t>.</a:t>
            </a:r>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81</a:t>
            </a:fld>
            <a:endParaRPr lang="fr-FR"/>
          </a:p>
        </p:txBody>
      </p:sp>
    </p:spTree>
    <p:extLst>
      <p:ext uri="{BB962C8B-B14F-4D97-AF65-F5344CB8AC3E}">
        <p14:creationId xmlns:p14="http://schemas.microsoft.com/office/powerpoint/2010/main" val="299841693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k-</a:t>
            </a:r>
            <a:r>
              <a:rPr lang="el-GR" dirty="0"/>
              <a:t>ω</a:t>
            </a:r>
            <a:r>
              <a:rPr lang="fr-FR" dirty="0"/>
              <a:t> SST adapté à l’estimation des forces fluides stationnaires sur une structure élancée en écoulement axial</a:t>
            </a:r>
          </a:p>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82</a:t>
            </a:fld>
            <a:endParaRPr lang="fr-FR"/>
          </a:p>
        </p:txBody>
      </p:sp>
    </p:spTree>
    <p:extLst>
      <p:ext uri="{BB962C8B-B14F-4D97-AF65-F5344CB8AC3E}">
        <p14:creationId xmlns:p14="http://schemas.microsoft.com/office/powerpoint/2010/main" val="237087536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Préparation d’un article de journal en cours</a:t>
            </a:r>
          </a:p>
          <a:p>
            <a:r>
              <a:rPr lang="fr-FR" dirty="0"/>
              <a:t>Participation à deux conférences du domaine:</a:t>
            </a:r>
          </a:p>
          <a:p>
            <a:pPr lvl="1"/>
            <a:r>
              <a:rPr lang="fr-FR" dirty="0"/>
              <a:t>Flow-</a:t>
            </a:r>
            <a:r>
              <a:rPr lang="fr-FR" dirty="0" err="1"/>
              <a:t>induced</a:t>
            </a:r>
            <a:r>
              <a:rPr lang="fr-FR" dirty="0"/>
              <a:t> vibrations (Toronto 2018)</a:t>
            </a:r>
          </a:p>
          <a:p>
            <a:pPr lvl="1"/>
            <a:r>
              <a:rPr lang="fr-FR" dirty="0"/>
              <a:t>IUTAM Symposium on … (Santorin 2018)</a:t>
            </a:r>
          </a:p>
          <a:p>
            <a:endParaRPr lang="fr-FR" dirty="0"/>
          </a:p>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84</a:t>
            </a:fld>
            <a:endParaRPr lang="fr-FR"/>
          </a:p>
        </p:txBody>
      </p:sp>
    </p:spTree>
    <p:extLst>
      <p:ext uri="{BB962C8B-B14F-4D97-AF65-F5344CB8AC3E}">
        <p14:creationId xmlns:p14="http://schemas.microsoft.com/office/powerpoint/2010/main" val="274339067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dirty="0"/>
              <a:t>Participation à la finale MT180</a:t>
            </a:r>
          </a:p>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85</a:t>
            </a:fld>
            <a:endParaRPr lang="fr-FR"/>
          </a:p>
        </p:txBody>
      </p:sp>
    </p:spTree>
    <p:extLst>
      <p:ext uri="{BB962C8B-B14F-4D97-AF65-F5344CB8AC3E}">
        <p14:creationId xmlns:p14="http://schemas.microsoft.com/office/powerpoint/2010/main" val="96891916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dirty="0"/>
              <a:t>Je terminerai par saluer le travail des différents contributeurs de cette</a:t>
            </a:r>
            <a:r>
              <a:rPr lang="fr-FR" baseline="0" dirty="0"/>
              <a:t> thèse, qui s’est faite du début à la fin en collaboration étroite avec mes collègues ingénieurs, techniciens, chercheurs, stagiaires et collègues doctorants.</a:t>
            </a:r>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86</a:t>
            </a:fld>
            <a:endParaRPr lang="fr-FR" dirty="0"/>
          </a:p>
        </p:txBody>
      </p:sp>
    </p:spTree>
    <p:extLst>
      <p:ext uri="{BB962C8B-B14F-4D97-AF65-F5344CB8AC3E}">
        <p14:creationId xmlns:p14="http://schemas.microsoft.com/office/powerpoint/2010/main" val="67100629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87</a:t>
            </a:fld>
            <a:endParaRPr lang="fr-FR" dirty="0"/>
          </a:p>
        </p:txBody>
      </p:sp>
    </p:spTree>
    <p:extLst>
      <p:ext uri="{BB962C8B-B14F-4D97-AF65-F5344CB8AC3E}">
        <p14:creationId xmlns:p14="http://schemas.microsoft.com/office/powerpoint/2010/main" val="40028116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a:t>Pour la pression, à partir d’un profil de coefficient de pression sur un cylindre isolé, on trouve une gamme de pression de 2 Pa. Je n’entre pas dans les détails.</a:t>
            </a:r>
          </a:p>
          <a:p>
            <a:r>
              <a:rPr lang="fr-FR" baseline="0"/>
              <a:t>Ca risque d’être difficile à mesurer!</a:t>
            </a:r>
          </a:p>
          <a:p>
            <a:endParaRPr lang="fr-FR" baseline="0"/>
          </a:p>
          <a:p>
            <a:r>
              <a:rPr lang="fr-FR" baseline="0">
                <a:solidFill>
                  <a:schemeClr val="bg1">
                    <a:lumMod val="65000"/>
                  </a:schemeClr>
                </a:solidFill>
              </a:rPr>
              <a:t>(On récupère un profil de pression typique pour un cylindre en écoulement quasi-axial, on le ramène à notre cas en lui appliquant la même loi de dépendance par rapport à l’angle d’incidence.)</a:t>
            </a:r>
          </a:p>
        </p:txBody>
      </p:sp>
      <p:sp>
        <p:nvSpPr>
          <p:cNvPr id="4" name="Espace réservé du numéro de diapositive 3"/>
          <p:cNvSpPr>
            <a:spLocks noGrp="1"/>
          </p:cNvSpPr>
          <p:nvPr>
            <p:ph type="sldNum" sz="quarter" idx="10"/>
          </p:nvPr>
        </p:nvSpPr>
        <p:spPr/>
        <p:txBody>
          <a:bodyPr/>
          <a:lstStyle/>
          <a:p>
            <a:pPr>
              <a:defRPr/>
            </a:pPr>
            <a:fld id="{7BB42357-19A9-4F95-A60D-064AA3E066C2}" type="slidenum">
              <a:rPr lang="fr-FR">
                <a:solidFill>
                  <a:prstClr val="black"/>
                </a:solidFill>
              </a:rPr>
              <a:pPr>
                <a:defRPr/>
              </a:pPr>
              <a:t>89</a:t>
            </a:fld>
            <a:endParaRPr lang="fr-FR">
              <a:solidFill>
                <a:prstClr val="black"/>
              </a:solidFill>
            </a:endParaRPr>
          </a:p>
        </p:txBody>
      </p:sp>
    </p:spTree>
    <p:extLst>
      <p:ext uri="{BB962C8B-B14F-4D97-AF65-F5344CB8AC3E}">
        <p14:creationId xmlns:p14="http://schemas.microsoft.com/office/powerpoint/2010/main" val="4266867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dirty="0"/>
              <a:t>Séisme : arrêter réaction en chaîne. In</a:t>
            </a:r>
            <a:r>
              <a:rPr lang="fr-FR" baseline="0" dirty="0"/>
              <a:t>sertion des b</a:t>
            </a:r>
            <a:r>
              <a:rPr lang="fr-FR" dirty="0"/>
              <a:t>arres de contrôle.</a:t>
            </a:r>
          </a:p>
          <a:p>
            <a:r>
              <a:rPr lang="fr-FR" baseline="0" dirty="0"/>
              <a:t>(</a:t>
            </a:r>
            <a:r>
              <a:rPr lang="fr-FR" baseline="0" dirty="0" err="1"/>
              <a:t>next</a:t>
            </a:r>
            <a:r>
              <a:rPr lang="fr-FR" baseline="0" dirty="0"/>
              <a:t>)</a:t>
            </a:r>
          </a:p>
          <a:p>
            <a:r>
              <a:rPr lang="fr-FR" baseline="0" dirty="0"/>
              <a:t>Séisme : chocs, déformations, ralentir insertion barres contrôle.</a:t>
            </a:r>
          </a:p>
          <a:p>
            <a:r>
              <a:rPr lang="fr-FR" baseline="0" dirty="0"/>
              <a:t>Critère de dimensionnement : forces de choc entre les grilles.</a:t>
            </a:r>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8</a:t>
            </a:fld>
            <a:endParaRPr lang="fr-FR"/>
          </a:p>
        </p:txBody>
      </p:sp>
    </p:spTree>
    <p:extLst>
      <p:ext uri="{BB962C8B-B14F-4D97-AF65-F5344CB8AC3E}">
        <p14:creationId xmlns:p14="http://schemas.microsoft.com/office/powerpoint/2010/main" val="230964218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a:t>Misserfolg</a:t>
            </a:r>
            <a:r>
              <a:rPr lang="fr-FR" dirty="0"/>
              <a:t>.</a:t>
            </a:r>
            <a:r>
              <a:rPr lang="fr-FR" baseline="0" dirty="0"/>
              <a:t> 4 </a:t>
            </a:r>
            <a:r>
              <a:rPr lang="fr-FR" baseline="0" dirty="0" err="1"/>
              <a:t>Monate</a:t>
            </a:r>
            <a:r>
              <a:rPr lang="fr-FR" baseline="0" dirty="0"/>
              <a:t> </a:t>
            </a:r>
            <a:r>
              <a:rPr lang="fr-FR" baseline="0" dirty="0" err="1"/>
              <a:t>lang</a:t>
            </a:r>
            <a:r>
              <a:rPr lang="fr-FR" baseline="0" dirty="0"/>
              <a:t> </a:t>
            </a:r>
            <a:r>
              <a:rPr lang="fr-FR" baseline="0" dirty="0" err="1"/>
              <a:t>hat</a:t>
            </a:r>
            <a:r>
              <a:rPr lang="fr-FR" baseline="0" dirty="0"/>
              <a:t> man es </a:t>
            </a:r>
            <a:r>
              <a:rPr lang="fr-FR" baseline="0" dirty="0" err="1"/>
              <a:t>versurcht</a:t>
            </a:r>
            <a:r>
              <a:rPr lang="fr-FR" baseline="0" dirty="0"/>
              <a:t>, </a:t>
            </a:r>
            <a:r>
              <a:rPr lang="fr-FR" baseline="0" dirty="0" err="1"/>
              <a:t>diese</a:t>
            </a:r>
            <a:r>
              <a:rPr lang="fr-FR" baseline="0" dirty="0"/>
              <a:t> </a:t>
            </a:r>
            <a:r>
              <a:rPr lang="fr-FR" baseline="0" dirty="0" err="1"/>
              <a:t>Störungen</a:t>
            </a:r>
            <a:r>
              <a:rPr lang="fr-FR" baseline="0" dirty="0"/>
              <a:t> </a:t>
            </a:r>
            <a:r>
              <a:rPr lang="fr-FR" baseline="0" dirty="0" err="1"/>
              <a:t>zu</a:t>
            </a:r>
            <a:r>
              <a:rPr lang="fr-FR" baseline="0" dirty="0"/>
              <a:t> </a:t>
            </a:r>
            <a:r>
              <a:rPr lang="fr-FR" baseline="0" dirty="0" err="1"/>
              <a:t>beseitigen</a:t>
            </a:r>
            <a:r>
              <a:rPr lang="fr-FR" baseline="0" dirty="0"/>
              <a:t>. </a:t>
            </a:r>
            <a:r>
              <a:rPr lang="fr-FR" baseline="0" dirty="0" err="1"/>
              <a:t>Ohne</a:t>
            </a:r>
            <a:r>
              <a:rPr lang="fr-FR" baseline="0" dirty="0"/>
              <a:t> </a:t>
            </a:r>
            <a:r>
              <a:rPr lang="fr-FR" baseline="0" dirty="0" err="1"/>
              <a:t>Erfolg</a:t>
            </a:r>
            <a:r>
              <a:rPr lang="fr-FR" baseline="0" dirty="0"/>
              <a:t>. </a:t>
            </a:r>
            <a:r>
              <a:rPr lang="fr-FR" baseline="0" dirty="0" err="1"/>
              <a:t>Muss</a:t>
            </a:r>
            <a:r>
              <a:rPr lang="fr-FR" baseline="0" dirty="0"/>
              <a:t> </a:t>
            </a:r>
            <a:r>
              <a:rPr lang="fr-FR" baseline="0" dirty="0" err="1"/>
              <a:t>neu</a:t>
            </a:r>
            <a:r>
              <a:rPr lang="fr-FR" baseline="0" dirty="0"/>
              <a:t> </a:t>
            </a:r>
            <a:r>
              <a:rPr lang="fr-FR" baseline="0" dirty="0" err="1"/>
              <a:t>gebaut</a:t>
            </a:r>
            <a:r>
              <a:rPr lang="fr-FR" baseline="0" dirty="0"/>
              <a:t> </a:t>
            </a:r>
            <a:r>
              <a:rPr lang="fr-FR" baseline="0" dirty="0" err="1"/>
              <a:t>werden</a:t>
            </a:r>
            <a:r>
              <a:rPr lang="fr-FR" baseline="0" dirty="0"/>
              <a:t>.</a:t>
            </a:r>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91</a:t>
            </a:fld>
            <a:endParaRPr lang="fr-FR" dirty="0"/>
          </a:p>
        </p:txBody>
      </p:sp>
    </p:spTree>
    <p:extLst>
      <p:ext uri="{BB962C8B-B14F-4D97-AF65-F5344CB8AC3E}">
        <p14:creationId xmlns:p14="http://schemas.microsoft.com/office/powerpoint/2010/main" val="296238054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a:p>
        </p:txBody>
      </p:sp>
      <p:sp>
        <p:nvSpPr>
          <p:cNvPr id="4" name="Espace réservé du numéro de diapositive 3"/>
          <p:cNvSpPr>
            <a:spLocks noGrp="1"/>
          </p:cNvSpPr>
          <p:nvPr>
            <p:ph type="sldNum" sz="quarter" idx="10"/>
          </p:nvPr>
        </p:nvSpPr>
        <p:spPr/>
        <p:txBody>
          <a:bodyPr/>
          <a:lstStyle/>
          <a:p>
            <a:pPr>
              <a:defRPr/>
            </a:pPr>
            <a:fld id="{7BB42357-19A9-4F95-A60D-064AA3E066C2}" type="slidenum">
              <a:rPr lang="fr-FR">
                <a:solidFill>
                  <a:prstClr val="black"/>
                </a:solidFill>
              </a:rPr>
              <a:pPr>
                <a:defRPr/>
              </a:pPr>
              <a:t>92</a:t>
            </a:fld>
            <a:endParaRPr lang="fr-FR">
              <a:solidFill>
                <a:prstClr val="black"/>
              </a:solidFill>
            </a:endParaRPr>
          </a:p>
        </p:txBody>
      </p:sp>
    </p:spTree>
    <p:extLst>
      <p:ext uri="{BB962C8B-B14F-4D97-AF65-F5344CB8AC3E}">
        <p14:creationId xmlns:p14="http://schemas.microsoft.com/office/powerpoint/2010/main" val="356192562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a:p>
        </p:txBody>
      </p:sp>
      <p:sp>
        <p:nvSpPr>
          <p:cNvPr id="4" name="Espace réservé du numéro de diapositive 3"/>
          <p:cNvSpPr>
            <a:spLocks noGrp="1"/>
          </p:cNvSpPr>
          <p:nvPr>
            <p:ph type="sldNum" sz="quarter" idx="10"/>
          </p:nvPr>
        </p:nvSpPr>
        <p:spPr/>
        <p:txBody>
          <a:bodyPr/>
          <a:lstStyle/>
          <a:p>
            <a:pPr>
              <a:defRPr/>
            </a:pPr>
            <a:fld id="{7BB42357-19A9-4F95-A60D-064AA3E066C2}" type="slidenum">
              <a:rPr lang="fr-FR">
                <a:solidFill>
                  <a:prstClr val="black"/>
                </a:solidFill>
              </a:rPr>
              <a:pPr>
                <a:defRPr/>
              </a:pPr>
              <a:t>93</a:t>
            </a:fld>
            <a:endParaRPr lang="fr-FR">
              <a:solidFill>
                <a:prstClr val="black"/>
              </a:solidFill>
            </a:endParaRPr>
          </a:p>
        </p:txBody>
      </p:sp>
    </p:spTree>
    <p:extLst>
      <p:ext uri="{BB962C8B-B14F-4D97-AF65-F5344CB8AC3E}">
        <p14:creationId xmlns:p14="http://schemas.microsoft.com/office/powerpoint/2010/main" val="138904732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a:p>
        </p:txBody>
      </p:sp>
      <p:sp>
        <p:nvSpPr>
          <p:cNvPr id="4" name="Espace réservé du numéro de diapositive 3"/>
          <p:cNvSpPr>
            <a:spLocks noGrp="1"/>
          </p:cNvSpPr>
          <p:nvPr>
            <p:ph type="sldNum" sz="quarter" idx="10"/>
          </p:nvPr>
        </p:nvSpPr>
        <p:spPr/>
        <p:txBody>
          <a:bodyPr/>
          <a:lstStyle/>
          <a:p>
            <a:pPr>
              <a:defRPr/>
            </a:pPr>
            <a:fld id="{7BB42357-19A9-4F95-A60D-064AA3E066C2}" type="slidenum">
              <a:rPr lang="fr-FR">
                <a:solidFill>
                  <a:prstClr val="black"/>
                </a:solidFill>
              </a:rPr>
              <a:pPr>
                <a:defRPr/>
              </a:pPr>
              <a:t>94</a:t>
            </a:fld>
            <a:endParaRPr lang="fr-FR">
              <a:solidFill>
                <a:prstClr val="black"/>
              </a:solidFill>
            </a:endParaRPr>
          </a:p>
        </p:txBody>
      </p:sp>
    </p:spTree>
    <p:extLst>
      <p:ext uri="{BB962C8B-B14F-4D97-AF65-F5344CB8AC3E}">
        <p14:creationId xmlns:p14="http://schemas.microsoft.com/office/powerpoint/2010/main" val="320173922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None/>
            </a:pPr>
            <a:r>
              <a:rPr lang="fr-FR"/>
              <a:t>Couronne E70.</a:t>
            </a:r>
          </a:p>
          <a:p>
            <a:pPr marL="0" indent="0">
              <a:buNone/>
            </a:pPr>
            <a:r>
              <a:rPr lang="fr-FR"/>
              <a:t>Position neutre (</a:t>
            </a:r>
            <a:r>
              <a:rPr lang="el-GR"/>
              <a:t>α</a:t>
            </a:r>
            <a:r>
              <a:rPr lang="fr-FR"/>
              <a:t>=0, z=0).</a:t>
            </a:r>
          </a:p>
          <a:p>
            <a:pPr marL="0" indent="0">
              <a:buNone/>
            </a:pPr>
            <a:r>
              <a:rPr lang="fr-FR"/>
              <a:t>Régime de soufflerie 90%, vitesse débitante d’environ 28 m/s.</a:t>
            </a:r>
          </a:p>
          <a:p>
            <a:endParaRPr lang="fr-FR" baseline="0"/>
          </a:p>
        </p:txBody>
      </p:sp>
      <p:sp>
        <p:nvSpPr>
          <p:cNvPr id="4" name="Espace réservé du numéro de diapositive 3"/>
          <p:cNvSpPr>
            <a:spLocks noGrp="1"/>
          </p:cNvSpPr>
          <p:nvPr>
            <p:ph type="sldNum" sz="quarter" idx="10"/>
          </p:nvPr>
        </p:nvSpPr>
        <p:spPr/>
        <p:txBody>
          <a:bodyPr/>
          <a:lstStyle/>
          <a:p>
            <a:pPr>
              <a:defRPr/>
            </a:pPr>
            <a:fld id="{7BB42357-19A9-4F95-A60D-064AA3E066C2}" type="slidenum">
              <a:rPr lang="fr-FR">
                <a:solidFill>
                  <a:prstClr val="black"/>
                </a:solidFill>
              </a:rPr>
              <a:pPr>
                <a:defRPr/>
              </a:pPr>
              <a:t>95</a:t>
            </a:fld>
            <a:endParaRPr lang="fr-FR">
              <a:solidFill>
                <a:prstClr val="black"/>
              </a:solidFill>
            </a:endParaRPr>
          </a:p>
        </p:txBody>
      </p:sp>
    </p:spTree>
    <p:extLst>
      <p:ext uri="{BB962C8B-B14F-4D97-AF65-F5344CB8AC3E}">
        <p14:creationId xmlns:p14="http://schemas.microsoft.com/office/powerpoint/2010/main" val="351638564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a:t>cylindre A</a:t>
            </a:r>
          </a:p>
        </p:txBody>
      </p:sp>
      <p:sp>
        <p:nvSpPr>
          <p:cNvPr id="4" name="Espace réservé du numéro de diapositive 3"/>
          <p:cNvSpPr>
            <a:spLocks noGrp="1"/>
          </p:cNvSpPr>
          <p:nvPr>
            <p:ph type="sldNum" sz="quarter" idx="10"/>
          </p:nvPr>
        </p:nvSpPr>
        <p:spPr/>
        <p:txBody>
          <a:bodyPr/>
          <a:lstStyle/>
          <a:p>
            <a:pPr>
              <a:defRPr/>
            </a:pPr>
            <a:fld id="{7BB42357-19A9-4F95-A60D-064AA3E066C2}" type="slidenum">
              <a:rPr lang="fr-FR">
                <a:solidFill>
                  <a:prstClr val="black"/>
                </a:solidFill>
              </a:rPr>
              <a:pPr>
                <a:defRPr/>
              </a:pPr>
              <a:t>96</a:t>
            </a:fld>
            <a:endParaRPr lang="fr-FR">
              <a:solidFill>
                <a:prstClr val="black"/>
              </a:solidFill>
            </a:endParaRPr>
          </a:p>
        </p:txBody>
      </p:sp>
    </p:spTree>
    <p:extLst>
      <p:ext uri="{BB962C8B-B14F-4D97-AF65-F5344CB8AC3E}">
        <p14:creationId xmlns:p14="http://schemas.microsoft.com/office/powerpoint/2010/main" val="12694055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a:t>A la limite, ce sont ceux-là, les résultats les plus troublants : modification brutale de la géométrie du trou, profils somme toute relativement peu perturbés.</a:t>
            </a:r>
          </a:p>
          <a:p>
            <a:r>
              <a:rPr lang="fr-FR" baseline="0" dirty="0"/>
              <a:t>Autre idée (A. </a:t>
            </a:r>
            <a:r>
              <a:rPr lang="fr-FR" baseline="0" dirty="0" err="1"/>
              <a:t>Mohany</a:t>
            </a:r>
            <a:r>
              <a:rPr lang="fr-FR" baseline="0" dirty="0"/>
              <a:t>) : décollements instationnaires de couche limite le long d’une plaque / cylindre en </a:t>
            </a:r>
            <a:r>
              <a:rPr lang="fr-FR" baseline="0" dirty="0" err="1"/>
              <a:t>éclt</a:t>
            </a:r>
            <a:r>
              <a:rPr lang="fr-FR" baseline="0" dirty="0"/>
              <a:t> axial. Rendrait la mesure de pression impossible en statique ? Donc</a:t>
            </a:r>
            <a:r>
              <a:rPr lang="fr-FR" baseline="0"/>
              <a:t>, faire </a:t>
            </a:r>
            <a:r>
              <a:rPr lang="fr-FR" baseline="0" dirty="0"/>
              <a:t>des essais dynamiques !</a:t>
            </a:r>
          </a:p>
        </p:txBody>
      </p:sp>
      <p:sp>
        <p:nvSpPr>
          <p:cNvPr id="4" name="Espace réservé du numéro de diapositive 3"/>
          <p:cNvSpPr>
            <a:spLocks noGrp="1"/>
          </p:cNvSpPr>
          <p:nvPr>
            <p:ph type="sldNum" sz="quarter" idx="10"/>
          </p:nvPr>
        </p:nvSpPr>
        <p:spPr/>
        <p:txBody>
          <a:bodyPr/>
          <a:lstStyle/>
          <a:p>
            <a:pPr>
              <a:defRPr/>
            </a:pPr>
            <a:fld id="{7BB42357-19A9-4F95-A60D-064AA3E066C2}" type="slidenum">
              <a:rPr lang="fr-FR">
                <a:solidFill>
                  <a:prstClr val="black"/>
                </a:solidFill>
              </a:rPr>
              <a:pPr>
                <a:defRPr/>
              </a:pPr>
              <a:t>97</a:t>
            </a:fld>
            <a:endParaRPr lang="fr-FR">
              <a:solidFill>
                <a:prstClr val="black"/>
              </a:solidFill>
            </a:endParaRPr>
          </a:p>
        </p:txBody>
      </p:sp>
    </p:spTree>
    <p:extLst>
      <p:ext uri="{BB962C8B-B14F-4D97-AF65-F5344CB8AC3E}">
        <p14:creationId xmlns:p14="http://schemas.microsoft.com/office/powerpoint/2010/main" val="334940964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a:t>E pivoté de 180° sur son axe; ici en suivant les prises</a:t>
            </a:r>
          </a:p>
        </p:txBody>
      </p:sp>
      <p:sp>
        <p:nvSpPr>
          <p:cNvPr id="4" name="Espace réservé du numéro de diapositive 3"/>
          <p:cNvSpPr>
            <a:spLocks noGrp="1"/>
          </p:cNvSpPr>
          <p:nvPr>
            <p:ph type="sldNum" sz="quarter" idx="10"/>
          </p:nvPr>
        </p:nvSpPr>
        <p:spPr/>
        <p:txBody>
          <a:bodyPr/>
          <a:lstStyle/>
          <a:p>
            <a:pPr>
              <a:defRPr/>
            </a:pPr>
            <a:fld id="{7BB42357-19A9-4F95-A60D-064AA3E066C2}" type="slidenum">
              <a:rPr lang="fr-FR">
                <a:solidFill>
                  <a:prstClr val="black"/>
                </a:solidFill>
              </a:rPr>
              <a:pPr>
                <a:defRPr/>
              </a:pPr>
              <a:t>98</a:t>
            </a:fld>
            <a:endParaRPr lang="fr-FR">
              <a:solidFill>
                <a:prstClr val="black"/>
              </a:solidFill>
            </a:endParaRPr>
          </a:p>
        </p:txBody>
      </p:sp>
    </p:spTree>
    <p:extLst>
      <p:ext uri="{BB962C8B-B14F-4D97-AF65-F5344CB8AC3E}">
        <p14:creationId xmlns:p14="http://schemas.microsoft.com/office/powerpoint/2010/main" val="329000274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a:t>E pivoté de 180° sur son axe; ici en restituant les positions dans l’espace</a:t>
            </a:r>
          </a:p>
        </p:txBody>
      </p:sp>
      <p:sp>
        <p:nvSpPr>
          <p:cNvPr id="4" name="Espace réservé du numéro de diapositive 3"/>
          <p:cNvSpPr>
            <a:spLocks noGrp="1"/>
          </p:cNvSpPr>
          <p:nvPr>
            <p:ph type="sldNum" sz="quarter" idx="10"/>
          </p:nvPr>
        </p:nvSpPr>
        <p:spPr/>
        <p:txBody>
          <a:bodyPr/>
          <a:lstStyle/>
          <a:p>
            <a:pPr>
              <a:defRPr/>
            </a:pPr>
            <a:fld id="{7BB42357-19A9-4F95-A60D-064AA3E066C2}" type="slidenum">
              <a:rPr lang="fr-FR">
                <a:solidFill>
                  <a:prstClr val="black"/>
                </a:solidFill>
              </a:rPr>
              <a:pPr>
                <a:defRPr/>
              </a:pPr>
              <a:t>99</a:t>
            </a:fld>
            <a:endParaRPr lang="fr-FR">
              <a:solidFill>
                <a:prstClr val="black"/>
              </a:solidFill>
            </a:endParaRPr>
          </a:p>
        </p:txBody>
      </p:sp>
    </p:spTree>
    <p:extLst>
      <p:ext uri="{BB962C8B-B14F-4D97-AF65-F5344CB8AC3E}">
        <p14:creationId xmlns:p14="http://schemas.microsoft.com/office/powerpoint/2010/main" val="356665774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a:t>E pivoté de 180° sur son axe; ici en suivant les positions</a:t>
            </a:r>
          </a:p>
        </p:txBody>
      </p:sp>
      <p:sp>
        <p:nvSpPr>
          <p:cNvPr id="4" name="Espace réservé du numéro de diapositive 3"/>
          <p:cNvSpPr>
            <a:spLocks noGrp="1"/>
          </p:cNvSpPr>
          <p:nvPr>
            <p:ph type="sldNum" sz="quarter" idx="10"/>
          </p:nvPr>
        </p:nvSpPr>
        <p:spPr/>
        <p:txBody>
          <a:bodyPr/>
          <a:lstStyle/>
          <a:p>
            <a:pPr>
              <a:defRPr/>
            </a:pPr>
            <a:fld id="{7BB42357-19A9-4F95-A60D-064AA3E066C2}" type="slidenum">
              <a:rPr lang="fr-FR">
                <a:solidFill>
                  <a:prstClr val="black"/>
                </a:solidFill>
              </a:rPr>
              <a:pPr>
                <a:defRPr/>
              </a:pPr>
              <a:t>100</a:t>
            </a:fld>
            <a:endParaRPr lang="fr-FR">
              <a:solidFill>
                <a:prstClr val="black"/>
              </a:solidFill>
            </a:endParaRPr>
          </a:p>
        </p:txBody>
      </p:sp>
    </p:spTree>
    <p:extLst>
      <p:ext uri="{BB962C8B-B14F-4D97-AF65-F5344CB8AC3E}">
        <p14:creationId xmlns:p14="http://schemas.microsoft.com/office/powerpoint/2010/main" val="632191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dirty="0"/>
              <a:t>Estimation de ces forces de choc</a:t>
            </a:r>
            <a:r>
              <a:rPr lang="fr-FR" baseline="0" dirty="0"/>
              <a:t> : simulation.</a:t>
            </a:r>
          </a:p>
          <a:p>
            <a:r>
              <a:rPr lang="fr-FR" baseline="0" dirty="0"/>
              <a:t>Ingrédients du calcul de tenue au séisme.</a:t>
            </a:r>
          </a:p>
          <a:p>
            <a:r>
              <a:rPr lang="fr-FR" baseline="0" dirty="0"/>
              <a:t>Enjeu de sûreté nucléaire : affiner les modèles, quantifier marges de dimensionnement, prioriser actions.</a:t>
            </a:r>
          </a:p>
          <a:p>
            <a:r>
              <a:rPr lang="fr-FR" baseline="0" dirty="0"/>
              <a:t>(</a:t>
            </a:r>
            <a:r>
              <a:rPr lang="fr-FR" baseline="0" dirty="0" err="1"/>
              <a:t>next</a:t>
            </a:r>
            <a:r>
              <a:rPr lang="fr-FR" baseline="0" dirty="0"/>
              <a:t>) </a:t>
            </a:r>
          </a:p>
          <a:p>
            <a:r>
              <a:rPr lang="fr-FR" baseline="0" dirty="0"/>
              <a:t>Ma thèse : IFS.</a:t>
            </a:r>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9</a:t>
            </a:fld>
            <a:endParaRPr lang="fr-FR"/>
          </a:p>
        </p:txBody>
      </p:sp>
    </p:spTree>
    <p:extLst>
      <p:ext uri="{BB962C8B-B14F-4D97-AF65-F5344CB8AC3E}">
        <p14:creationId xmlns:p14="http://schemas.microsoft.com/office/powerpoint/2010/main" val="177922223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a:defRPr/>
            </a:pPr>
            <a:fld id="{7BB42357-19A9-4F95-A60D-064AA3E066C2}" type="slidenum">
              <a:rPr lang="fr-FR">
                <a:solidFill>
                  <a:prstClr val="black"/>
                </a:solidFill>
              </a:rPr>
              <a:pPr>
                <a:defRPr/>
              </a:pPr>
              <a:t>101</a:t>
            </a:fld>
            <a:endParaRPr lang="fr-FR">
              <a:solidFill>
                <a:prstClr val="black"/>
              </a:solidFill>
            </a:endParaRPr>
          </a:p>
        </p:txBody>
      </p:sp>
    </p:spTree>
    <p:extLst>
      <p:ext uri="{BB962C8B-B14F-4D97-AF65-F5344CB8AC3E}">
        <p14:creationId xmlns:p14="http://schemas.microsoft.com/office/powerpoint/2010/main" val="56110875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a:defRPr/>
            </a:pPr>
            <a:fld id="{7BB42357-19A9-4F95-A60D-064AA3E066C2}" type="slidenum">
              <a:rPr lang="fr-FR">
                <a:solidFill>
                  <a:prstClr val="black"/>
                </a:solidFill>
              </a:rPr>
              <a:pPr>
                <a:defRPr/>
              </a:pPr>
              <a:t>102</a:t>
            </a:fld>
            <a:endParaRPr lang="fr-FR">
              <a:solidFill>
                <a:prstClr val="black"/>
              </a:solidFill>
            </a:endParaRPr>
          </a:p>
        </p:txBody>
      </p:sp>
    </p:spTree>
    <p:extLst>
      <p:ext uri="{BB962C8B-B14F-4D97-AF65-F5344CB8AC3E}">
        <p14:creationId xmlns:p14="http://schemas.microsoft.com/office/powerpoint/2010/main" val="336536083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103</a:t>
            </a:fld>
            <a:endParaRPr lang="fr-FR" dirty="0"/>
          </a:p>
        </p:txBody>
      </p:sp>
    </p:spTree>
    <p:extLst>
      <p:ext uri="{BB962C8B-B14F-4D97-AF65-F5344CB8AC3E}">
        <p14:creationId xmlns:p14="http://schemas.microsoft.com/office/powerpoint/2010/main" val="121082229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104</a:t>
            </a:fld>
            <a:endParaRPr lang="fr-FR" dirty="0"/>
          </a:p>
        </p:txBody>
      </p:sp>
    </p:spTree>
    <p:extLst>
      <p:ext uri="{BB962C8B-B14F-4D97-AF65-F5344CB8AC3E}">
        <p14:creationId xmlns:p14="http://schemas.microsoft.com/office/powerpoint/2010/main" val="240492823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107</a:t>
            </a:fld>
            <a:endParaRPr lang="fr-FR"/>
          </a:p>
        </p:txBody>
      </p:sp>
    </p:spTree>
    <p:extLst>
      <p:ext uri="{BB962C8B-B14F-4D97-AF65-F5344CB8AC3E}">
        <p14:creationId xmlns:p14="http://schemas.microsoft.com/office/powerpoint/2010/main" val="326994169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228600" indent="-228600">
              <a:buAutoNum type="arabicPeriod"/>
            </a:pPr>
            <a:r>
              <a:rPr lang="fr-FR" dirty="0"/>
              <a:t>Courbe</a:t>
            </a:r>
            <a:r>
              <a:rPr lang="fr-FR" baseline="0" dirty="0"/>
              <a:t> grise : longueur d’entrée</a:t>
            </a:r>
          </a:p>
          <a:p>
            <a:pPr marL="228600" indent="-228600">
              <a:buAutoNum type="arabicPeriod"/>
            </a:pPr>
            <a:r>
              <a:rPr lang="fr-FR" baseline="0" dirty="0"/>
              <a:t>Quand on rapproche le cylindre, ça réduit dans cette zone</a:t>
            </a:r>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112</a:t>
            </a:fld>
            <a:endParaRPr lang="fr-FR" dirty="0"/>
          </a:p>
        </p:txBody>
      </p:sp>
    </p:spTree>
    <p:extLst>
      <p:ext uri="{BB962C8B-B14F-4D97-AF65-F5344CB8AC3E}">
        <p14:creationId xmlns:p14="http://schemas.microsoft.com/office/powerpoint/2010/main" val="138651453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p. 6.39</a:t>
            </a:r>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115</a:t>
            </a:fld>
            <a:endParaRPr lang="fr-FR"/>
          </a:p>
        </p:txBody>
      </p:sp>
    </p:spTree>
    <p:extLst>
      <p:ext uri="{BB962C8B-B14F-4D97-AF65-F5344CB8AC3E}">
        <p14:creationId xmlns:p14="http://schemas.microsoft.com/office/powerpoint/2010/main" val="403746609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Valeur en 0 : correspond au</a:t>
            </a:r>
            <a:r>
              <a:rPr lang="fr-FR" baseline="0" dirty="0"/>
              <a:t> carré de la moyenne du signal temporel. Mais attention, ici c’est </a:t>
            </a:r>
            <a:r>
              <a:rPr lang="fr-FR" baseline="0" dirty="0" err="1"/>
              <a:t>Cy</a:t>
            </a:r>
            <a:r>
              <a:rPr lang="fr-FR" baseline="0" dirty="0"/>
              <a:t> et non </a:t>
            </a:r>
            <a:r>
              <a:rPr lang="el-GR" baseline="0" dirty="0">
                <a:latin typeface="Calibri" panose="020F0502020204030204" pitchFamily="34" charset="0"/>
              </a:rPr>
              <a:t>Δ</a:t>
            </a:r>
            <a:r>
              <a:rPr lang="fr-FR" baseline="0" dirty="0" err="1">
                <a:latin typeface="Calibri" panose="020F0502020204030204" pitchFamily="34" charset="0"/>
              </a:rPr>
              <a:t>Cy</a:t>
            </a:r>
            <a:r>
              <a:rPr lang="fr-FR" baseline="0" dirty="0">
                <a:latin typeface="Calibri" panose="020F0502020204030204" pitchFamily="34" charset="0"/>
              </a:rPr>
              <a:t>, donc je ne peux pas comparer directement avec les courbes du manuscrit.</a:t>
            </a:r>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118</a:t>
            </a:fld>
            <a:endParaRPr lang="fr-FR"/>
          </a:p>
        </p:txBody>
      </p:sp>
    </p:spTree>
    <p:extLst>
      <p:ext uri="{BB962C8B-B14F-4D97-AF65-F5344CB8AC3E}">
        <p14:creationId xmlns:p14="http://schemas.microsoft.com/office/powerpoint/2010/main" val="108167201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119</a:t>
            </a:fld>
            <a:endParaRPr lang="fr-FR"/>
          </a:p>
        </p:txBody>
      </p:sp>
    </p:spTree>
    <p:extLst>
      <p:ext uri="{BB962C8B-B14F-4D97-AF65-F5344CB8AC3E}">
        <p14:creationId xmlns:p14="http://schemas.microsoft.com/office/powerpoint/2010/main" val="85728323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120</a:t>
            </a:fld>
            <a:endParaRPr lang="fr-FR"/>
          </a:p>
        </p:txBody>
      </p:sp>
    </p:spTree>
    <p:extLst>
      <p:ext uri="{BB962C8B-B14F-4D97-AF65-F5344CB8AC3E}">
        <p14:creationId xmlns:p14="http://schemas.microsoft.com/office/powerpoint/2010/main" val="33388507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verture_V2_1">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57"/>
            <a:ext cx="9144000" cy="5142986"/>
          </a:xfrm>
          <a:prstGeom prst="rect">
            <a:avLst/>
          </a:prstGeom>
        </p:spPr>
      </p:pic>
      <p:sp>
        <p:nvSpPr>
          <p:cNvPr id="8" name="Rectangle 7"/>
          <p:cNvSpPr/>
          <p:nvPr userDrawn="1"/>
        </p:nvSpPr>
        <p:spPr>
          <a:xfrm>
            <a:off x="0" y="2571718"/>
            <a:ext cx="9143709" cy="2571717"/>
          </a:xfrm>
          <a:prstGeom prst="rect">
            <a:avLst/>
          </a:prstGeom>
          <a:solidFill>
            <a:srgbClr val="1050A3">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42" dirty="0"/>
          </a:p>
        </p:txBody>
      </p:sp>
      <p:pic>
        <p:nvPicPr>
          <p:cNvPr id="9" name="Imag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42857" y="340927"/>
            <a:ext cx="928567" cy="397748"/>
          </a:xfrm>
          <a:prstGeom prst="rect">
            <a:avLst/>
          </a:prstGeom>
        </p:spPr>
      </p:pic>
      <p:sp>
        <p:nvSpPr>
          <p:cNvPr id="21" name="Espace réservé du texte 20"/>
          <p:cNvSpPr>
            <a:spLocks noGrp="1"/>
          </p:cNvSpPr>
          <p:nvPr>
            <p:ph type="body" sz="quarter" idx="13" hasCustomPrompt="1"/>
          </p:nvPr>
        </p:nvSpPr>
        <p:spPr>
          <a:xfrm>
            <a:off x="421146" y="3058590"/>
            <a:ext cx="6995357" cy="565932"/>
          </a:xfrm>
          <a:prstGeom prst="rect">
            <a:avLst/>
          </a:prstGeom>
          <a:ln>
            <a:noFill/>
          </a:ln>
        </p:spPr>
        <p:txBody>
          <a:bodyPr/>
          <a:lstStyle>
            <a:lvl1pPr marL="0" indent="0">
              <a:buNone/>
              <a:defRPr sz="3579" b="1" baseline="0">
                <a:solidFill>
                  <a:schemeClr val="bg1"/>
                </a:solidFill>
                <a:latin typeface="Arial" panose="020B0604020202020204" pitchFamily="34" charset="0"/>
                <a:cs typeface="Arial" panose="020B0604020202020204" pitchFamily="34" charset="0"/>
              </a:defRPr>
            </a:lvl1pPr>
          </a:lstStyle>
          <a:p>
            <a:pPr lvl="0"/>
            <a:r>
              <a:rPr lang="fr-FR" dirty="0"/>
              <a:t>TITRE DE LA PRÉSENTATION</a:t>
            </a:r>
          </a:p>
        </p:txBody>
      </p:sp>
      <p:sp>
        <p:nvSpPr>
          <p:cNvPr id="22" name="Espace réservé du texte 20"/>
          <p:cNvSpPr>
            <a:spLocks noGrp="1"/>
          </p:cNvSpPr>
          <p:nvPr>
            <p:ph type="body" sz="quarter" idx="14" hasCustomPrompt="1"/>
          </p:nvPr>
        </p:nvSpPr>
        <p:spPr>
          <a:xfrm>
            <a:off x="421146" y="3656783"/>
            <a:ext cx="6995357" cy="479659"/>
          </a:xfrm>
          <a:prstGeom prst="rect">
            <a:avLst/>
          </a:prstGeom>
          <a:ln>
            <a:noFill/>
          </a:ln>
        </p:spPr>
        <p:txBody>
          <a:bodyPr/>
          <a:lstStyle>
            <a:lvl1pPr marL="0" indent="0">
              <a:buNone/>
              <a:defRPr sz="1678" b="1">
                <a:solidFill>
                  <a:schemeClr val="bg1"/>
                </a:solidFill>
                <a:latin typeface="Arial" panose="020B0604020202020204" pitchFamily="34" charset="0"/>
                <a:cs typeface="Arial" panose="020B0604020202020204" pitchFamily="34" charset="0"/>
              </a:defRPr>
            </a:lvl1pPr>
          </a:lstStyle>
          <a:p>
            <a:pPr lvl="0"/>
            <a:r>
              <a:rPr lang="fr-FR" dirty="0"/>
              <a:t>Sous-titre de la présentation</a:t>
            </a:r>
          </a:p>
        </p:txBody>
      </p:sp>
      <p:sp>
        <p:nvSpPr>
          <p:cNvPr id="23" name="Espace réservé du texte 20"/>
          <p:cNvSpPr>
            <a:spLocks noGrp="1"/>
          </p:cNvSpPr>
          <p:nvPr>
            <p:ph type="body" sz="quarter" idx="15" hasCustomPrompt="1"/>
          </p:nvPr>
        </p:nvSpPr>
        <p:spPr>
          <a:xfrm>
            <a:off x="421146" y="4168701"/>
            <a:ext cx="3775295" cy="479659"/>
          </a:xfrm>
          <a:prstGeom prst="rect">
            <a:avLst/>
          </a:prstGeom>
          <a:ln>
            <a:noFill/>
          </a:ln>
        </p:spPr>
        <p:txBody>
          <a:bodyPr/>
          <a:lstStyle>
            <a:lvl1pPr marL="0" indent="0">
              <a:buNone/>
              <a:defRPr sz="1119" b="1">
                <a:solidFill>
                  <a:schemeClr val="bg1"/>
                </a:solidFill>
                <a:latin typeface="Arial" panose="020B0604020202020204" pitchFamily="34" charset="0"/>
                <a:cs typeface="Arial" panose="020B0604020202020204" pitchFamily="34" charset="0"/>
              </a:defRPr>
            </a:lvl1pPr>
          </a:lstStyle>
          <a:p>
            <a:pPr lvl="0"/>
            <a:r>
              <a:rPr lang="fr-FR" dirty="0"/>
              <a:t>XX/XX/201X</a:t>
            </a:r>
          </a:p>
        </p:txBody>
      </p:sp>
    </p:spTree>
    <p:custDataLst>
      <p:tags r:id="rId1"/>
    </p:custDataLst>
    <p:extLst>
      <p:ext uri="{BB962C8B-B14F-4D97-AF65-F5344CB8AC3E}">
        <p14:creationId xmlns:p14="http://schemas.microsoft.com/office/powerpoint/2010/main" val="2960241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a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pied de page 2"/>
          <p:cNvSpPr>
            <a:spLocks noGrp="1"/>
          </p:cNvSpPr>
          <p:nvPr>
            <p:ph type="ftr" sz="quarter" idx="10"/>
          </p:nvPr>
        </p:nvSpPr>
        <p:spPr/>
        <p:txBody>
          <a:bodyPr/>
          <a:lstStyle/>
          <a:p>
            <a:r>
              <a:rPr lang="fr-FR"/>
              <a:t>Thèse A. Joly – Cylindre déformé en écoulement axial</a:t>
            </a:r>
          </a:p>
        </p:txBody>
      </p:sp>
      <p:sp>
        <p:nvSpPr>
          <p:cNvPr id="7" name="Espace réservé du tableau 6"/>
          <p:cNvSpPr>
            <a:spLocks noGrp="1"/>
          </p:cNvSpPr>
          <p:nvPr>
            <p:ph type="tbl" sz="quarter" idx="11"/>
          </p:nvPr>
        </p:nvSpPr>
        <p:spPr>
          <a:xfrm>
            <a:off x="971551" y="1168004"/>
            <a:ext cx="7200900" cy="3239690"/>
          </a:xfrm>
        </p:spPr>
        <p:txBody>
          <a:bodyPr/>
          <a:lstStyle>
            <a:lvl1pPr>
              <a:defRPr>
                <a:solidFill>
                  <a:schemeClr val="tx2"/>
                </a:solidFill>
              </a:defRPr>
            </a:lvl1pPr>
          </a:lstStyle>
          <a:p>
            <a:r>
              <a:rPr lang="fr-FR"/>
              <a:t>Cliquez sur l'icône pour ajouter un tableau</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pied de page 2"/>
          <p:cNvSpPr>
            <a:spLocks noGrp="1"/>
          </p:cNvSpPr>
          <p:nvPr>
            <p:ph type="ftr" sz="quarter" idx="10"/>
          </p:nvPr>
        </p:nvSpPr>
        <p:spPr/>
        <p:txBody>
          <a:bodyPr/>
          <a:lstStyle/>
          <a:p>
            <a:r>
              <a:rPr lang="fr-FR"/>
              <a:t>Thèse A. Joly – Cylindre déformé en écoulement axial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Merci_1">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3709" cy="5682676"/>
          </a:xfrm>
          <a:prstGeom prst="rect">
            <a:avLst/>
          </a:prstGeom>
        </p:spPr>
      </p:pic>
      <p:sp>
        <p:nvSpPr>
          <p:cNvPr id="21" name="Espace réservé du texte 20"/>
          <p:cNvSpPr>
            <a:spLocks noGrp="1"/>
          </p:cNvSpPr>
          <p:nvPr>
            <p:ph type="body" sz="quarter" idx="13" hasCustomPrompt="1"/>
          </p:nvPr>
        </p:nvSpPr>
        <p:spPr>
          <a:xfrm>
            <a:off x="4150357" y="969749"/>
            <a:ext cx="4860745" cy="1363708"/>
          </a:xfrm>
          <a:prstGeom prst="rect">
            <a:avLst/>
          </a:prstGeom>
          <a:ln>
            <a:noFill/>
          </a:ln>
        </p:spPr>
        <p:txBody>
          <a:bodyPr/>
          <a:lstStyle>
            <a:lvl1pPr marL="0" indent="0" algn="ctr">
              <a:buNone/>
              <a:defRPr sz="5816" b="1" baseline="0">
                <a:solidFill>
                  <a:schemeClr val="bg1"/>
                </a:solidFill>
                <a:latin typeface="Arial" panose="020B0604020202020204" pitchFamily="34" charset="0"/>
                <a:cs typeface="Arial" panose="020B0604020202020204" pitchFamily="34" charset="0"/>
              </a:defRPr>
            </a:lvl1pPr>
          </a:lstStyle>
          <a:p>
            <a:pPr lvl="0"/>
            <a:r>
              <a:rPr lang="fr-FR" dirty="0"/>
              <a:t>Merci</a:t>
            </a:r>
          </a:p>
        </p:txBody>
      </p:sp>
    </p:spTree>
    <p:custDataLst>
      <p:tags r:id="rId1"/>
    </p:custDataLst>
    <p:extLst>
      <p:ext uri="{BB962C8B-B14F-4D97-AF65-F5344CB8AC3E}">
        <p14:creationId xmlns:p14="http://schemas.microsoft.com/office/powerpoint/2010/main" val="41917924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lôture">
    <p:spTree>
      <p:nvGrpSpPr>
        <p:cNvPr id="1" name=""/>
        <p:cNvGrpSpPr/>
        <p:nvPr/>
      </p:nvGrpSpPr>
      <p:grpSpPr>
        <a:xfrm>
          <a:off x="0" y="0"/>
          <a:ext cx="0" cy="0"/>
          <a:chOff x="0" y="0"/>
          <a:chExt cx="0" cy="0"/>
        </a:xfrm>
      </p:grpSpPr>
      <p:sp>
        <p:nvSpPr>
          <p:cNvPr id="8" name="Espace réservé du texte 7"/>
          <p:cNvSpPr>
            <a:spLocks noGrp="1"/>
          </p:cNvSpPr>
          <p:nvPr>
            <p:ph type="body" sz="quarter" idx="10" hasCustomPrompt="1"/>
          </p:nvPr>
        </p:nvSpPr>
        <p:spPr>
          <a:xfrm>
            <a:off x="971551" y="1545639"/>
            <a:ext cx="7200900" cy="2429805"/>
          </a:xfrm>
        </p:spPr>
        <p:txBody>
          <a:bodyPr anchor="t" anchorCtr="0">
            <a:noAutofit/>
          </a:bodyPr>
          <a:lstStyle>
            <a:lvl1pPr marL="0" indent="0" algn="ctr">
              <a:spcBef>
                <a:spcPts val="0"/>
              </a:spcBef>
              <a:buFontTx/>
              <a:buNone/>
              <a:defRPr sz="9000" b="1">
                <a:solidFill>
                  <a:schemeClr val="accent5"/>
                </a:solidFill>
                <a:latin typeface="+mj-lt"/>
              </a:defRPr>
            </a:lvl1pPr>
            <a:lvl2pPr marL="0" indent="0">
              <a:spcBef>
                <a:spcPts val="0"/>
              </a:spcBef>
              <a:buFontTx/>
              <a:buNone/>
              <a:defRPr/>
            </a:lvl2pPr>
            <a:lvl3pPr marL="0" indent="0">
              <a:spcBef>
                <a:spcPts val="0"/>
              </a:spcBef>
              <a:buFontTx/>
              <a:buNone/>
              <a:defRPr/>
            </a:lvl3pPr>
            <a:lvl4pPr marL="0" indent="0">
              <a:spcBef>
                <a:spcPts val="0"/>
              </a:spcBef>
              <a:buFontTx/>
              <a:buNone/>
              <a:defRPr/>
            </a:lvl4pPr>
            <a:lvl5pPr marL="0" indent="0">
              <a:spcBef>
                <a:spcPts val="0"/>
              </a:spcBef>
              <a:buFontTx/>
              <a:buNone/>
              <a:defRPr/>
            </a:lvl5pPr>
          </a:lstStyle>
          <a:p>
            <a:pPr lvl="0"/>
            <a:r>
              <a:rPr lang="fr-FR" dirty="0"/>
              <a:t>Texte de clôture</a:t>
            </a:r>
          </a:p>
        </p:txBody>
      </p:sp>
      <p:pic>
        <p:nvPicPr>
          <p:cNvPr id="3" name="Picture 2" descr="C:\Users\J78957\Desktop\Logo EDF\logoEDF_png\EDF_Logo_4C_v_F.png"/>
          <p:cNvPicPr>
            <a:picLocks noChangeAspect="1" noChangeArrowheads="1"/>
          </p:cNvPicPr>
          <p:nvPr userDrawn="1"/>
        </p:nvPicPr>
        <p:blipFill>
          <a:blip r:embed="rId2" cstate="print"/>
          <a:srcRect/>
          <a:stretch>
            <a:fillRect/>
          </a:stretch>
        </p:blipFill>
        <p:spPr bwMode="auto">
          <a:xfrm>
            <a:off x="-828600" y="4622147"/>
            <a:ext cx="720000" cy="307059"/>
          </a:xfrm>
          <a:prstGeom prst="rect">
            <a:avLst/>
          </a:prstGeom>
          <a:noFill/>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a:xfrm>
            <a:off x="628651" y="4767263"/>
            <a:ext cx="2057400" cy="273844"/>
          </a:xfrm>
          <a:prstGeom prst="rect">
            <a:avLst/>
          </a:prstGeom>
        </p:spPr>
        <p:txBody>
          <a:bodyPr/>
          <a:lstStyle/>
          <a:p>
            <a:endParaRPr lang="fr-FR"/>
          </a:p>
        </p:txBody>
      </p:sp>
      <p:sp>
        <p:nvSpPr>
          <p:cNvPr id="3" name="Espace réservé du pied de page 2"/>
          <p:cNvSpPr>
            <a:spLocks noGrp="1"/>
          </p:cNvSpPr>
          <p:nvPr>
            <p:ph type="ftr" sz="quarter" idx="11"/>
          </p:nvPr>
        </p:nvSpPr>
        <p:spPr/>
        <p:txBody>
          <a:bodyPr/>
          <a:lstStyle/>
          <a:p>
            <a:r>
              <a:rPr lang="fr-FR"/>
              <a:t>Thèse A. Joly – Cylindre déformé en écoulement axial</a:t>
            </a:r>
          </a:p>
        </p:txBody>
      </p:sp>
      <p:sp>
        <p:nvSpPr>
          <p:cNvPr id="4" name="Espace réservé du numéro de diapositive 3"/>
          <p:cNvSpPr>
            <a:spLocks noGrp="1"/>
          </p:cNvSpPr>
          <p:nvPr>
            <p:ph type="sldNum" sz="quarter" idx="12"/>
          </p:nvPr>
        </p:nvSpPr>
        <p:spPr>
          <a:xfrm>
            <a:off x="6457951" y="4767263"/>
            <a:ext cx="2057400" cy="273844"/>
          </a:xfrm>
          <a:prstGeom prst="rect">
            <a:avLst/>
          </a:prstGeom>
        </p:spPr>
        <p:txBody>
          <a:bodyPr/>
          <a:lstStyle/>
          <a:p>
            <a:fld id="{4AAA6449-99AD-446E-BC14-E3C24CC17E9E}" type="slidenum">
              <a:rPr lang="fr-FR" smtClean="0"/>
              <a:t>‹N°›</a:t>
            </a:fld>
            <a:endParaRPr lang="fr-FR"/>
          </a:p>
        </p:txBody>
      </p:sp>
    </p:spTree>
    <p:extLst>
      <p:ext uri="{BB962C8B-B14F-4D97-AF65-F5344CB8AC3E}">
        <p14:creationId xmlns:p14="http://schemas.microsoft.com/office/powerpoint/2010/main" val="39086283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 colonne + 1 image">
    <p:spTree>
      <p:nvGrpSpPr>
        <p:cNvPr id="1" name=""/>
        <p:cNvGrpSpPr/>
        <p:nvPr/>
      </p:nvGrpSpPr>
      <p:grpSpPr>
        <a:xfrm>
          <a:off x="0" y="0"/>
          <a:ext cx="0" cy="0"/>
          <a:chOff x="0" y="0"/>
          <a:chExt cx="0" cy="0"/>
        </a:xfrm>
      </p:grpSpPr>
      <p:sp>
        <p:nvSpPr>
          <p:cNvPr id="2" name="Titre 1"/>
          <p:cNvSpPr>
            <a:spLocks noGrp="1"/>
          </p:cNvSpPr>
          <p:nvPr>
            <p:ph type="title"/>
          </p:nvPr>
        </p:nvSpPr>
        <p:spPr>
          <a:xfrm>
            <a:off x="425450" y="134541"/>
            <a:ext cx="8261350" cy="857250"/>
          </a:xfrm>
          <a:prstGeom prst="rect">
            <a:avLst/>
          </a:prstGeom>
        </p:spPr>
        <p:txBody>
          <a:bodyPr/>
          <a:lstStyle/>
          <a:p>
            <a:r>
              <a:rPr lang="fr-FR"/>
              <a:t>Cliquez pour modifier le style du titre</a:t>
            </a:r>
          </a:p>
        </p:txBody>
      </p:sp>
      <p:sp>
        <p:nvSpPr>
          <p:cNvPr id="3" name="Espace réservé du pied de page 2"/>
          <p:cNvSpPr>
            <a:spLocks noGrp="1"/>
          </p:cNvSpPr>
          <p:nvPr>
            <p:ph type="ftr" sz="quarter" idx="10"/>
          </p:nvPr>
        </p:nvSpPr>
        <p:spPr>
          <a:xfrm>
            <a:off x="7589838" y="4781550"/>
            <a:ext cx="1111250" cy="114300"/>
          </a:xfrm>
          <a:prstGeom prst="rect">
            <a:avLst/>
          </a:prstGeom>
        </p:spPr>
        <p:txBody>
          <a:bodyPr/>
          <a:lstStyle/>
          <a:p>
            <a:pPr fontAlgn="base">
              <a:spcBef>
                <a:spcPct val="0"/>
              </a:spcBef>
              <a:spcAft>
                <a:spcPct val="0"/>
              </a:spcAft>
            </a:pPr>
            <a:r>
              <a:rPr lang="fr-FR" sz="750">
                <a:solidFill>
                  <a:srgbClr val="808080"/>
                </a:solidFill>
              </a:rPr>
              <a:t>3  I  EDF  I  lorem ipsum  I  juin 2012</a:t>
            </a:r>
          </a:p>
        </p:txBody>
      </p:sp>
      <p:sp>
        <p:nvSpPr>
          <p:cNvPr id="5" name="Espace réservé du contenu 4"/>
          <p:cNvSpPr>
            <a:spLocks noGrp="1"/>
          </p:cNvSpPr>
          <p:nvPr>
            <p:ph sz="quarter" idx="11"/>
          </p:nvPr>
        </p:nvSpPr>
        <p:spPr>
          <a:xfrm>
            <a:off x="424800" y="1463400"/>
            <a:ext cx="3880800" cy="2716200"/>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p:txBody>
      </p:sp>
      <p:sp>
        <p:nvSpPr>
          <p:cNvPr id="7" name="Espace réservé pour une image  6"/>
          <p:cNvSpPr>
            <a:spLocks noGrp="1"/>
          </p:cNvSpPr>
          <p:nvPr>
            <p:ph type="pic" sz="quarter" idx="12"/>
          </p:nvPr>
        </p:nvSpPr>
        <p:spPr>
          <a:xfrm>
            <a:off x="4809140" y="1463279"/>
            <a:ext cx="3880800" cy="2716200"/>
          </a:xfrm>
          <a:prstGeom prst="rect">
            <a:avLst/>
          </a:prstGeom>
        </p:spPr>
        <p:txBody>
          <a:bodyPr/>
          <a:lstStyle/>
          <a:p>
            <a:endParaRPr lang="fr-FR"/>
          </a:p>
        </p:txBody>
      </p:sp>
    </p:spTree>
    <p:extLst>
      <p:ext uri="{BB962C8B-B14F-4D97-AF65-F5344CB8AC3E}">
        <p14:creationId xmlns:p14="http://schemas.microsoft.com/office/powerpoint/2010/main" val="1049163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Ouverture 1">
    <p:bg bwMode="auto">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a:xfrm>
            <a:off x="827088" y="1704234"/>
            <a:ext cx="7129288" cy="1731612"/>
          </a:xfrm>
        </p:spPr>
        <p:txBody>
          <a:bodyPr lIns="36000" tIns="0" rIns="36000" bIns="0" anchor="t" anchorCtr="0">
            <a:noAutofit/>
          </a:bodyPr>
          <a:lstStyle>
            <a:lvl1pPr algn="l">
              <a:spcBef>
                <a:spcPts val="0"/>
              </a:spcBef>
              <a:defRPr sz="3400" cap="none" baseline="0">
                <a:solidFill>
                  <a:schemeClr val="bg1"/>
                </a:solidFill>
              </a:defRPr>
            </a:lvl1pPr>
          </a:lstStyle>
          <a:p>
            <a:r>
              <a:rPr lang="de-DE" noProof="0" dirty="0" err="1"/>
              <a:t>Cliquez</a:t>
            </a:r>
            <a:r>
              <a:rPr lang="de-DE" noProof="0" dirty="0"/>
              <a:t> </a:t>
            </a:r>
            <a:r>
              <a:rPr lang="de-DE" noProof="0" dirty="0" err="1"/>
              <a:t>pour</a:t>
            </a:r>
            <a:r>
              <a:rPr lang="de-DE" noProof="0" dirty="0"/>
              <a:t> </a:t>
            </a:r>
            <a:r>
              <a:rPr lang="de-DE" noProof="0" dirty="0" err="1"/>
              <a:t>modifier</a:t>
            </a:r>
            <a:r>
              <a:rPr lang="de-DE" noProof="0" dirty="0"/>
              <a:t> le style du </a:t>
            </a:r>
            <a:r>
              <a:rPr lang="de-DE" noProof="0" dirty="0" err="1"/>
              <a:t>titre</a:t>
            </a:r>
            <a:endParaRPr lang="de-DE" noProof="0" dirty="0"/>
          </a:p>
        </p:txBody>
      </p:sp>
      <p:sp>
        <p:nvSpPr>
          <p:cNvPr id="3" name="Sous-titre 2"/>
          <p:cNvSpPr>
            <a:spLocks noGrp="1"/>
          </p:cNvSpPr>
          <p:nvPr>
            <p:ph type="subTitle" idx="1"/>
          </p:nvPr>
        </p:nvSpPr>
        <p:spPr>
          <a:xfrm>
            <a:off x="827089" y="3522158"/>
            <a:ext cx="3769964" cy="489752"/>
          </a:xfrm>
        </p:spPr>
        <p:txBody>
          <a:bodyPr lIns="36000" tIns="0" rIns="36000" bIns="0">
            <a:noAutofit/>
          </a:bodyPr>
          <a:lstStyle>
            <a:lvl1pPr marL="0" indent="0" algn="l">
              <a:spcBef>
                <a:spcPts val="0"/>
              </a:spcBef>
              <a:buNone/>
              <a:defRPr sz="1600" b="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Cliquez pour modifier le style des sous-titres du masque</a:t>
            </a:r>
          </a:p>
        </p:txBody>
      </p:sp>
      <p:sp>
        <p:nvSpPr>
          <p:cNvPr id="9" name="Espace réservé du texte 8"/>
          <p:cNvSpPr>
            <a:spLocks noGrp="1"/>
          </p:cNvSpPr>
          <p:nvPr>
            <p:ph type="body" sz="quarter" idx="13" hasCustomPrompt="1"/>
          </p:nvPr>
        </p:nvSpPr>
        <p:spPr>
          <a:xfrm>
            <a:off x="827089" y="4030720"/>
            <a:ext cx="3769964" cy="216005"/>
          </a:xfrm>
        </p:spPr>
        <p:txBody>
          <a:bodyPr wrap="none" lIns="36000" tIns="0" rIns="36000" bIns="0">
            <a:noAutofit/>
          </a:bodyPr>
          <a:lstStyle>
            <a:lvl1pPr marL="0" indent="0">
              <a:spcBef>
                <a:spcPts val="0"/>
              </a:spcBef>
              <a:buFontTx/>
              <a:buNone/>
              <a:defRPr sz="1200" b="0">
                <a:solidFill>
                  <a:schemeClr val="bg1"/>
                </a:solidFill>
                <a:latin typeface="Arial" pitchFamily="34" charset="0"/>
                <a:cs typeface="Arial" pitchFamily="34" charset="0"/>
              </a:defRPr>
            </a:lvl1pPr>
            <a:lvl2pPr marL="0" indent="0">
              <a:spcBef>
                <a:spcPts val="0"/>
              </a:spcBef>
              <a:buFontTx/>
              <a:buNone/>
              <a:defRPr sz="1200">
                <a:solidFill>
                  <a:schemeClr val="bg1"/>
                </a:solidFill>
                <a:latin typeface="Arial" pitchFamily="34" charset="0"/>
                <a:cs typeface="Arial" pitchFamily="34" charset="0"/>
              </a:defRPr>
            </a:lvl2pPr>
            <a:lvl3pPr marL="0" indent="0">
              <a:spcBef>
                <a:spcPts val="0"/>
              </a:spcBef>
              <a:buFontTx/>
              <a:buNone/>
              <a:defRPr sz="1200">
                <a:solidFill>
                  <a:schemeClr val="bg1"/>
                </a:solidFill>
                <a:latin typeface="Arial" pitchFamily="34" charset="0"/>
                <a:cs typeface="Arial" pitchFamily="34" charset="0"/>
              </a:defRPr>
            </a:lvl3pPr>
            <a:lvl4pPr marL="0" indent="0">
              <a:spcBef>
                <a:spcPts val="0"/>
              </a:spcBef>
              <a:buFontTx/>
              <a:buNone/>
              <a:defRPr sz="1200">
                <a:solidFill>
                  <a:schemeClr val="bg1"/>
                </a:solidFill>
                <a:latin typeface="Arial" pitchFamily="34" charset="0"/>
                <a:cs typeface="Arial" pitchFamily="34" charset="0"/>
              </a:defRPr>
            </a:lvl4pPr>
            <a:lvl5pPr marL="0" indent="0">
              <a:spcBef>
                <a:spcPts val="0"/>
              </a:spcBef>
              <a:buFontTx/>
              <a:buNone/>
              <a:defRPr sz="1200">
                <a:solidFill>
                  <a:schemeClr val="bg1"/>
                </a:solidFill>
                <a:latin typeface="Arial" pitchFamily="34" charset="0"/>
                <a:cs typeface="Arial" pitchFamily="34" charset="0"/>
              </a:defRPr>
            </a:lvl5pPr>
          </a:lstStyle>
          <a:p>
            <a:pPr lvl="0"/>
            <a:r>
              <a:rPr lang="fr-FR"/>
              <a:t>Date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Ouverture 2">
    <p:bg bwMode="auto">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a:xfrm>
            <a:off x="827088" y="1707654"/>
            <a:ext cx="3528888" cy="1440160"/>
          </a:xfrm>
        </p:spPr>
        <p:txBody>
          <a:bodyPr lIns="36000" tIns="0" rIns="36000" bIns="0" anchor="t" anchorCtr="0">
            <a:noAutofit/>
          </a:bodyPr>
          <a:lstStyle>
            <a:lvl1pPr algn="l">
              <a:spcBef>
                <a:spcPts val="0"/>
              </a:spcBef>
              <a:defRPr sz="3100" cap="none" baseline="0">
                <a:solidFill>
                  <a:schemeClr val="bg1"/>
                </a:solidFill>
              </a:defRPr>
            </a:lvl1pPr>
          </a:lstStyle>
          <a:p>
            <a:r>
              <a:rPr lang="de-DE" noProof="0" dirty="0" err="1"/>
              <a:t>Cliquez</a:t>
            </a:r>
            <a:r>
              <a:rPr lang="de-DE" noProof="0" dirty="0"/>
              <a:t> </a:t>
            </a:r>
            <a:r>
              <a:rPr lang="de-DE" noProof="0" dirty="0" err="1"/>
              <a:t>pour</a:t>
            </a:r>
            <a:r>
              <a:rPr lang="de-DE" noProof="0" dirty="0"/>
              <a:t> </a:t>
            </a:r>
            <a:r>
              <a:rPr lang="de-DE" noProof="0" dirty="0" err="1"/>
              <a:t>modifier</a:t>
            </a:r>
            <a:r>
              <a:rPr lang="de-DE" noProof="0" dirty="0"/>
              <a:t> le style du </a:t>
            </a:r>
            <a:r>
              <a:rPr lang="de-DE" noProof="0" dirty="0" err="1"/>
              <a:t>titre</a:t>
            </a:r>
            <a:endParaRPr lang="de-DE" noProof="0" dirty="0"/>
          </a:p>
        </p:txBody>
      </p:sp>
      <p:sp>
        <p:nvSpPr>
          <p:cNvPr id="3" name="Sous-titre 2"/>
          <p:cNvSpPr>
            <a:spLocks noGrp="1"/>
          </p:cNvSpPr>
          <p:nvPr>
            <p:ph type="subTitle" idx="1"/>
          </p:nvPr>
        </p:nvSpPr>
        <p:spPr>
          <a:xfrm>
            <a:off x="819326" y="3429340"/>
            <a:ext cx="3777727" cy="489600"/>
          </a:xfrm>
        </p:spPr>
        <p:txBody>
          <a:bodyPr lIns="36000" tIns="0" rIns="36000" bIns="0">
            <a:noAutofit/>
          </a:bodyPr>
          <a:lstStyle>
            <a:lvl1pPr marL="0" indent="0" algn="l">
              <a:spcBef>
                <a:spcPts val="0"/>
              </a:spcBef>
              <a:buNone/>
              <a:defRPr sz="1600" b="0">
                <a:solidFill>
                  <a:schemeClr val="tx1">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Cliquez pour modifier le style des sous-titres du masque</a:t>
            </a:r>
          </a:p>
        </p:txBody>
      </p:sp>
      <p:sp>
        <p:nvSpPr>
          <p:cNvPr id="9" name="Espace réservé du texte 8"/>
          <p:cNvSpPr>
            <a:spLocks noGrp="1"/>
          </p:cNvSpPr>
          <p:nvPr>
            <p:ph type="body" sz="quarter" idx="13" hasCustomPrompt="1"/>
          </p:nvPr>
        </p:nvSpPr>
        <p:spPr>
          <a:xfrm>
            <a:off x="819326" y="3939923"/>
            <a:ext cx="3777727" cy="216005"/>
          </a:xfrm>
        </p:spPr>
        <p:txBody>
          <a:bodyPr wrap="none" lIns="36000" tIns="0" rIns="36000" bIns="0">
            <a:noAutofit/>
          </a:bodyPr>
          <a:lstStyle>
            <a:lvl1pPr marL="0" indent="0">
              <a:spcBef>
                <a:spcPts val="0"/>
              </a:spcBef>
              <a:buFontTx/>
              <a:buNone/>
              <a:defRPr sz="1200" b="0">
                <a:solidFill>
                  <a:schemeClr val="accent5"/>
                </a:solidFill>
                <a:latin typeface="Arial" pitchFamily="34" charset="0"/>
                <a:cs typeface="Arial" pitchFamily="34" charset="0"/>
              </a:defRPr>
            </a:lvl1pPr>
            <a:lvl2pPr marL="0" indent="0">
              <a:spcBef>
                <a:spcPts val="0"/>
              </a:spcBef>
              <a:buFontTx/>
              <a:buNone/>
              <a:defRPr sz="1200">
                <a:solidFill>
                  <a:schemeClr val="bg1"/>
                </a:solidFill>
                <a:latin typeface="Arial" pitchFamily="34" charset="0"/>
                <a:cs typeface="Arial" pitchFamily="34" charset="0"/>
              </a:defRPr>
            </a:lvl2pPr>
            <a:lvl3pPr marL="0" indent="0">
              <a:spcBef>
                <a:spcPts val="0"/>
              </a:spcBef>
              <a:buFontTx/>
              <a:buNone/>
              <a:defRPr sz="1200">
                <a:solidFill>
                  <a:schemeClr val="bg1"/>
                </a:solidFill>
                <a:latin typeface="Arial" pitchFamily="34" charset="0"/>
                <a:cs typeface="Arial" pitchFamily="34" charset="0"/>
              </a:defRPr>
            </a:lvl3pPr>
            <a:lvl4pPr marL="0" indent="0">
              <a:spcBef>
                <a:spcPts val="0"/>
              </a:spcBef>
              <a:buFontTx/>
              <a:buNone/>
              <a:defRPr sz="1200">
                <a:solidFill>
                  <a:schemeClr val="bg1"/>
                </a:solidFill>
                <a:latin typeface="Arial" pitchFamily="34" charset="0"/>
                <a:cs typeface="Arial" pitchFamily="34" charset="0"/>
              </a:defRPr>
            </a:lvl4pPr>
            <a:lvl5pPr marL="0" indent="0">
              <a:spcBef>
                <a:spcPts val="0"/>
              </a:spcBef>
              <a:buFontTx/>
              <a:buNone/>
              <a:defRPr sz="1200">
                <a:solidFill>
                  <a:schemeClr val="bg1"/>
                </a:solidFill>
                <a:latin typeface="Arial" pitchFamily="34" charset="0"/>
                <a:cs typeface="Arial" pitchFamily="34" charset="0"/>
              </a:defRPr>
            </a:lvl5pPr>
          </a:lstStyle>
          <a:p>
            <a:pPr lvl="0"/>
            <a:r>
              <a:rPr lang="fr-FR"/>
              <a:t>Date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2" name="Titre 1"/>
          <p:cNvSpPr>
            <a:spLocks noGrp="1"/>
          </p:cNvSpPr>
          <p:nvPr>
            <p:ph type="title"/>
          </p:nvPr>
        </p:nvSpPr>
        <p:spPr>
          <a:xfrm>
            <a:off x="382762" y="195486"/>
            <a:ext cx="8353425" cy="1134126"/>
          </a:xfrm>
        </p:spPr>
        <p:txBody>
          <a:bodyPr anchor="b" anchorCtr="0"/>
          <a:lstStyle>
            <a:lvl1pPr>
              <a:defRPr sz="3800"/>
            </a:lvl1pPr>
          </a:lstStyle>
          <a:p>
            <a:r>
              <a:rPr lang="fr-FR" dirty="0"/>
              <a:t>Cliquez pour modifier le style du titre</a:t>
            </a:r>
          </a:p>
        </p:txBody>
      </p:sp>
      <p:sp>
        <p:nvSpPr>
          <p:cNvPr id="3" name="Espace réservé du pied de page 2"/>
          <p:cNvSpPr>
            <a:spLocks noGrp="1"/>
          </p:cNvSpPr>
          <p:nvPr>
            <p:ph type="ftr" sz="quarter" idx="10"/>
          </p:nvPr>
        </p:nvSpPr>
        <p:spPr/>
        <p:txBody>
          <a:bodyPr/>
          <a:lstStyle/>
          <a:p>
            <a:r>
              <a:rPr lang="en-US" dirty="0" err="1"/>
              <a:t>Thèse</a:t>
            </a:r>
            <a:r>
              <a:rPr lang="en-US" dirty="0"/>
              <a:t> A. </a:t>
            </a:r>
            <a:r>
              <a:rPr lang="en-US" dirty="0" err="1"/>
              <a:t>Joly</a:t>
            </a:r>
            <a:r>
              <a:rPr lang="en-US" dirty="0"/>
              <a:t> – </a:t>
            </a:r>
            <a:r>
              <a:rPr lang="en-US" dirty="0" err="1"/>
              <a:t>Cylindre</a:t>
            </a:r>
            <a:r>
              <a:rPr lang="en-US" dirty="0"/>
              <a:t> </a:t>
            </a:r>
            <a:r>
              <a:rPr lang="en-US" dirty="0" err="1"/>
              <a:t>déformé</a:t>
            </a:r>
            <a:r>
              <a:rPr lang="en-US" dirty="0"/>
              <a:t> en </a:t>
            </a:r>
            <a:r>
              <a:rPr lang="en-US" dirty="0" err="1"/>
              <a:t>écoulement</a:t>
            </a:r>
            <a:r>
              <a:rPr lang="en-US" dirty="0"/>
              <a:t> axial</a:t>
            </a:r>
            <a:endParaRPr lang="fr-FR" dirty="0"/>
          </a:p>
        </p:txBody>
      </p:sp>
      <p:sp>
        <p:nvSpPr>
          <p:cNvPr id="5" name="Espace réservé du texte 4"/>
          <p:cNvSpPr>
            <a:spLocks noGrp="1"/>
          </p:cNvSpPr>
          <p:nvPr>
            <p:ph type="body" sz="quarter" idx="11"/>
          </p:nvPr>
        </p:nvSpPr>
        <p:spPr>
          <a:xfrm>
            <a:off x="357160" y="1571618"/>
            <a:ext cx="8353425" cy="3024188"/>
          </a:xfrm>
        </p:spPr>
        <p:txBody>
          <a:bodyPr/>
          <a:lstStyle>
            <a:lvl1pPr marL="358775" indent="-358775">
              <a:buSzPct val="125000"/>
              <a:buFont typeface="+mj-lt"/>
              <a:buAutoNum type="arabicPeriod"/>
              <a:defRPr sz="1600" cap="all" baseline="0">
                <a:solidFill>
                  <a:schemeClr val="tx2"/>
                </a:solidFill>
              </a:defRPr>
            </a:lvl1pPr>
            <a:lvl2pPr marL="360000" indent="0">
              <a:spcBef>
                <a:spcPts val="0"/>
              </a:spcBef>
              <a:buClr>
                <a:schemeClr val="bg1"/>
              </a:buClr>
              <a:buSzPct val="25000"/>
              <a:buFontTx/>
              <a:buNone/>
              <a:defRPr sz="1600" cap="all" baseline="0">
                <a:solidFill>
                  <a:schemeClr val="tx2"/>
                </a:solidFill>
              </a:defRPr>
            </a:lvl2pPr>
            <a:lvl3pPr marL="360000" indent="0">
              <a:spcBef>
                <a:spcPts val="0"/>
              </a:spcBef>
              <a:buFontTx/>
              <a:buNone/>
              <a:defRPr sz="1300" cap="all" baseline="0"/>
            </a:lvl3pPr>
            <a:lvl4pPr marL="360000" indent="0">
              <a:spcBef>
                <a:spcPts val="0"/>
              </a:spcBef>
              <a:buFontTx/>
              <a:buNone/>
              <a:defRPr sz="1300" cap="all" baseline="0"/>
            </a:lvl4pPr>
            <a:lvl5pPr marL="360000" indent="0">
              <a:spcBef>
                <a:spcPts val="0"/>
              </a:spcBef>
              <a:buFontTx/>
              <a:buNone/>
              <a:defRPr sz="1300" cap="all" baseline="0"/>
            </a:lvl5pPr>
          </a:lstStyle>
          <a:p>
            <a:pPr lvl="0"/>
            <a:r>
              <a:rPr lang="fr-FR" dirty="0"/>
              <a:t>Cliquez pour modifier les styles du texte du masque</a:t>
            </a:r>
          </a:p>
          <a:p>
            <a:pPr lvl="1"/>
            <a:r>
              <a:rPr lang="fr-FR" dirty="0"/>
              <a:t>Deuxième niveau</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fr-FR" dirty="0"/>
          </a:p>
        </p:txBody>
      </p:sp>
      <p:sp>
        <p:nvSpPr>
          <p:cNvPr id="3" name="Espace réservé du contenu 2"/>
          <p:cNvSpPr>
            <a:spLocks noGrp="1"/>
          </p:cNvSpPr>
          <p:nvPr>
            <p:ph idx="1"/>
          </p:nvPr>
        </p:nvSpPr>
        <p:spPr>
          <a:xfrm>
            <a:off x="395288" y="1168003"/>
            <a:ext cx="8353424" cy="3426620"/>
          </a:xfrm>
        </p:spPr>
        <p:txBody>
          <a:bodyPr/>
          <a:lstStyle>
            <a:lvl1pPr marL="0" indent="0">
              <a:buClr>
                <a:schemeClr val="bg1"/>
              </a:buClr>
              <a:buSzPct val="25000"/>
              <a:buFontTx/>
              <a:buNone/>
              <a:defRPr sz="2200">
                <a:solidFill>
                  <a:schemeClr val="tx2"/>
                </a:solidFill>
              </a:defRPr>
            </a:lvl1pPr>
          </a:lstStyle>
          <a:p>
            <a:pPr lvl="0"/>
            <a:r>
              <a:rPr lang="fr-FR" dirty="0"/>
              <a:t>Cliquez pour modifier les styles du texte du masque</a:t>
            </a:r>
          </a:p>
        </p:txBody>
      </p:sp>
      <p:sp>
        <p:nvSpPr>
          <p:cNvPr id="5" name="Espace réservé du pied de page 4"/>
          <p:cNvSpPr>
            <a:spLocks noGrp="1"/>
          </p:cNvSpPr>
          <p:nvPr>
            <p:ph type="ftr" sz="quarter" idx="11"/>
          </p:nvPr>
        </p:nvSpPr>
        <p:spPr/>
        <p:txBody>
          <a:bodyPr/>
          <a:lstStyle/>
          <a:p>
            <a:r>
              <a:rPr lang="en-US" dirty="0" err="1"/>
              <a:t>Thèse</a:t>
            </a:r>
            <a:r>
              <a:rPr lang="en-US" dirty="0"/>
              <a:t> A. </a:t>
            </a:r>
            <a:r>
              <a:rPr lang="en-US" dirty="0" err="1"/>
              <a:t>Joly</a:t>
            </a:r>
            <a:r>
              <a:rPr lang="en-US" dirty="0"/>
              <a:t> – </a:t>
            </a:r>
            <a:r>
              <a:rPr lang="en-US" dirty="0" err="1"/>
              <a:t>Cylindre</a:t>
            </a:r>
            <a:r>
              <a:rPr lang="en-US" dirty="0"/>
              <a:t> </a:t>
            </a:r>
            <a:r>
              <a:rPr lang="en-US" dirty="0" err="1"/>
              <a:t>déformé</a:t>
            </a:r>
            <a:r>
              <a:rPr lang="en-US" dirty="0"/>
              <a:t> en </a:t>
            </a:r>
            <a:r>
              <a:rPr lang="en-US" dirty="0" err="1"/>
              <a:t>écoulement</a:t>
            </a:r>
            <a:r>
              <a:rPr lang="en-US" dirty="0"/>
              <a:t> axial</a:t>
            </a:r>
            <a:endParaRPr lang="fr-F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ntenu 1 colonn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fr-FR" dirty="0"/>
          </a:p>
        </p:txBody>
      </p:sp>
      <p:sp>
        <p:nvSpPr>
          <p:cNvPr id="3" name="Espace réservé du contenu 2"/>
          <p:cNvSpPr>
            <a:spLocks noGrp="1"/>
          </p:cNvSpPr>
          <p:nvPr>
            <p:ph idx="1"/>
          </p:nvPr>
        </p:nvSpPr>
        <p:spPr/>
        <p:txBody>
          <a:bodyPr/>
          <a:lstStyle>
            <a:lvl1pPr>
              <a:spcBef>
                <a:spcPts val="600"/>
              </a:spcBef>
              <a:defRPr sz="2000">
                <a:solidFill>
                  <a:schemeClr val="tx2"/>
                </a:solidFill>
              </a:defRPr>
            </a:lvl1pPr>
            <a:lvl2pPr>
              <a:defRPr sz="2000">
                <a:solidFill>
                  <a:schemeClr val="tx2"/>
                </a:solidFill>
              </a:defRPr>
            </a:lvl2pPr>
            <a:lvl3pPr>
              <a:defRPr sz="1800">
                <a:solidFill>
                  <a:schemeClr val="tx2"/>
                </a:solidFill>
              </a:defRPr>
            </a:lvl3pPr>
            <a:lvl4pPr>
              <a:defRPr sz="1600">
                <a:solidFill>
                  <a:schemeClr val="tx2"/>
                </a:solidFill>
              </a:defRPr>
            </a:lvl4pPr>
            <a:lvl5pPr>
              <a:defRPr sz="1400">
                <a:solidFill>
                  <a:schemeClr val="tx2"/>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u pied de page 4"/>
          <p:cNvSpPr>
            <a:spLocks noGrp="1"/>
          </p:cNvSpPr>
          <p:nvPr>
            <p:ph type="ftr" sz="quarter" idx="11"/>
          </p:nvPr>
        </p:nvSpPr>
        <p:spPr/>
        <p:txBody>
          <a:bodyPr/>
          <a:lstStyle>
            <a:lvl1pPr>
              <a:defRPr/>
            </a:lvl1pPr>
          </a:lstStyle>
          <a:p>
            <a:r>
              <a:rPr lang="en-US" dirty="0" err="1"/>
              <a:t>Thèse</a:t>
            </a:r>
            <a:r>
              <a:rPr lang="en-US" dirty="0"/>
              <a:t> A. </a:t>
            </a:r>
            <a:r>
              <a:rPr lang="en-US" dirty="0" err="1"/>
              <a:t>Joly</a:t>
            </a:r>
            <a:r>
              <a:rPr lang="en-US" dirty="0"/>
              <a:t> – </a:t>
            </a:r>
            <a:r>
              <a:rPr lang="en-US" dirty="0" err="1"/>
              <a:t>Cylindre</a:t>
            </a:r>
            <a:r>
              <a:rPr lang="en-US" dirty="0"/>
              <a:t> </a:t>
            </a:r>
            <a:r>
              <a:rPr lang="en-US" dirty="0" err="1"/>
              <a:t>déformé</a:t>
            </a:r>
            <a:r>
              <a:rPr lang="en-US" dirty="0"/>
              <a:t> en </a:t>
            </a:r>
            <a:r>
              <a:rPr lang="en-US" dirty="0" err="1"/>
              <a:t>écoulement</a:t>
            </a:r>
            <a:r>
              <a:rPr lang="en-US" dirty="0"/>
              <a:t> axial</a:t>
            </a:r>
            <a:endParaRPr lang="fr-F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u 2 colonne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de-DE" noProof="0" dirty="0" err="1"/>
              <a:t>Cliquez</a:t>
            </a:r>
            <a:r>
              <a:rPr lang="de-DE" noProof="0" dirty="0"/>
              <a:t> </a:t>
            </a:r>
            <a:r>
              <a:rPr lang="de-DE" noProof="0" dirty="0" err="1"/>
              <a:t>pour</a:t>
            </a:r>
            <a:r>
              <a:rPr lang="de-DE" noProof="0" dirty="0"/>
              <a:t> </a:t>
            </a:r>
            <a:r>
              <a:rPr lang="de-DE" noProof="0" dirty="0" err="1"/>
              <a:t>modifier</a:t>
            </a:r>
            <a:r>
              <a:rPr lang="de-DE" noProof="0" dirty="0"/>
              <a:t> le style du </a:t>
            </a:r>
            <a:r>
              <a:rPr lang="de-DE" noProof="0" dirty="0" err="1"/>
              <a:t>titre</a:t>
            </a:r>
            <a:endParaRPr lang="de-DE" noProof="0" dirty="0"/>
          </a:p>
        </p:txBody>
      </p:sp>
      <p:sp>
        <p:nvSpPr>
          <p:cNvPr id="3" name="Espace réservé du contenu 2"/>
          <p:cNvSpPr>
            <a:spLocks noGrp="1"/>
          </p:cNvSpPr>
          <p:nvPr>
            <p:ph idx="1"/>
          </p:nvPr>
        </p:nvSpPr>
        <p:spPr>
          <a:xfrm>
            <a:off x="395292" y="951313"/>
            <a:ext cx="3816673" cy="3643313"/>
          </a:xfrm>
        </p:spPr>
        <p:txBody>
          <a:bodyPr/>
          <a:lstStyle>
            <a:lvl1pPr>
              <a:spcBef>
                <a:spcPts val="600"/>
              </a:spcBef>
              <a:defRPr sz="2000">
                <a:solidFill>
                  <a:schemeClr val="tx2"/>
                </a:solidFill>
              </a:defRPr>
            </a:lvl1pPr>
            <a:lvl2pPr>
              <a:defRPr sz="2000">
                <a:solidFill>
                  <a:schemeClr val="tx2"/>
                </a:solidFill>
              </a:defRPr>
            </a:lvl2pPr>
            <a:lvl3pPr>
              <a:defRPr sz="1800">
                <a:solidFill>
                  <a:schemeClr val="tx2"/>
                </a:solidFill>
              </a:defRPr>
            </a:lvl3pPr>
            <a:lvl4pPr>
              <a:defRPr sz="1600">
                <a:solidFill>
                  <a:schemeClr val="tx2"/>
                </a:solidFill>
              </a:defRPr>
            </a:lvl4pPr>
            <a:lvl5pPr>
              <a:defRPr sz="1200">
                <a:solidFill>
                  <a:schemeClr val="tx2"/>
                </a:solidFill>
              </a:defRPr>
            </a:lvl5pPr>
          </a:lstStyle>
          <a:p>
            <a:pPr lvl="0"/>
            <a:r>
              <a:rPr lang="de-DE" noProof="0" dirty="0" err="1"/>
              <a:t>Cliquez</a:t>
            </a:r>
            <a:r>
              <a:rPr lang="de-DE" noProof="0" dirty="0"/>
              <a:t> </a:t>
            </a:r>
            <a:r>
              <a:rPr lang="de-DE" noProof="0" dirty="0" err="1"/>
              <a:t>pour</a:t>
            </a:r>
            <a:r>
              <a:rPr lang="de-DE" noProof="0" dirty="0"/>
              <a:t> </a:t>
            </a:r>
            <a:r>
              <a:rPr lang="de-DE" noProof="0" dirty="0" err="1"/>
              <a:t>modifier</a:t>
            </a:r>
            <a:r>
              <a:rPr lang="de-DE" noProof="0" dirty="0"/>
              <a:t> les </a:t>
            </a:r>
            <a:r>
              <a:rPr lang="de-DE" noProof="0" dirty="0" err="1"/>
              <a:t>styles</a:t>
            </a:r>
            <a:r>
              <a:rPr lang="de-DE" noProof="0" dirty="0"/>
              <a:t> du texte du </a:t>
            </a:r>
            <a:r>
              <a:rPr lang="de-DE" noProof="0" dirty="0" err="1"/>
              <a:t>masque</a:t>
            </a:r>
            <a:endParaRPr lang="de-DE" noProof="0" dirty="0"/>
          </a:p>
          <a:p>
            <a:pPr lvl="1"/>
            <a:r>
              <a:rPr lang="de-DE" noProof="0" dirty="0" err="1"/>
              <a:t>Deuxième</a:t>
            </a:r>
            <a:r>
              <a:rPr lang="de-DE" noProof="0" dirty="0"/>
              <a:t> </a:t>
            </a:r>
            <a:r>
              <a:rPr lang="de-DE" noProof="0" dirty="0" err="1"/>
              <a:t>niveau</a:t>
            </a:r>
            <a:endParaRPr lang="de-DE" noProof="0" dirty="0"/>
          </a:p>
          <a:p>
            <a:pPr lvl="2"/>
            <a:r>
              <a:rPr lang="de-DE" noProof="0" dirty="0" err="1"/>
              <a:t>Troisième</a:t>
            </a:r>
            <a:r>
              <a:rPr lang="de-DE" noProof="0" dirty="0"/>
              <a:t> </a:t>
            </a:r>
            <a:r>
              <a:rPr lang="de-DE" noProof="0" dirty="0" err="1"/>
              <a:t>niveau</a:t>
            </a:r>
            <a:endParaRPr lang="de-DE" noProof="0" dirty="0"/>
          </a:p>
          <a:p>
            <a:pPr lvl="3"/>
            <a:r>
              <a:rPr lang="de-DE" noProof="0" dirty="0" err="1"/>
              <a:t>Quatrième</a:t>
            </a:r>
            <a:r>
              <a:rPr lang="de-DE" noProof="0" dirty="0"/>
              <a:t> </a:t>
            </a:r>
            <a:r>
              <a:rPr lang="de-DE" noProof="0" dirty="0" err="1"/>
              <a:t>niveau</a:t>
            </a:r>
            <a:endParaRPr lang="de-DE" noProof="0" dirty="0"/>
          </a:p>
          <a:p>
            <a:pPr lvl="4"/>
            <a:r>
              <a:rPr lang="de-DE" noProof="0" dirty="0" err="1"/>
              <a:t>Cinquième</a:t>
            </a:r>
            <a:r>
              <a:rPr lang="de-DE" noProof="0" dirty="0"/>
              <a:t> </a:t>
            </a:r>
            <a:r>
              <a:rPr lang="de-DE" noProof="0" dirty="0" err="1"/>
              <a:t>niveau</a:t>
            </a:r>
            <a:endParaRPr lang="de-DE" noProof="0" dirty="0"/>
          </a:p>
        </p:txBody>
      </p:sp>
      <p:sp>
        <p:nvSpPr>
          <p:cNvPr id="5" name="Espace réservé du pied de page 4"/>
          <p:cNvSpPr>
            <a:spLocks noGrp="1"/>
          </p:cNvSpPr>
          <p:nvPr>
            <p:ph type="ftr" sz="quarter" idx="11"/>
          </p:nvPr>
        </p:nvSpPr>
        <p:spPr/>
        <p:txBody>
          <a:bodyPr/>
          <a:lstStyle/>
          <a:p>
            <a:r>
              <a:rPr lang="en-US" dirty="0" err="1"/>
              <a:t>Thèse</a:t>
            </a:r>
            <a:r>
              <a:rPr lang="en-US" dirty="0"/>
              <a:t> A. </a:t>
            </a:r>
            <a:r>
              <a:rPr lang="en-US" dirty="0" err="1"/>
              <a:t>Joly</a:t>
            </a:r>
            <a:r>
              <a:rPr lang="en-US" dirty="0"/>
              <a:t> – </a:t>
            </a:r>
            <a:r>
              <a:rPr lang="en-US" dirty="0" err="1"/>
              <a:t>Cylindre</a:t>
            </a:r>
            <a:r>
              <a:rPr lang="en-US" dirty="0"/>
              <a:t> </a:t>
            </a:r>
            <a:r>
              <a:rPr lang="en-US" dirty="0" err="1"/>
              <a:t>déformé</a:t>
            </a:r>
            <a:r>
              <a:rPr lang="en-US" dirty="0"/>
              <a:t> en </a:t>
            </a:r>
            <a:r>
              <a:rPr lang="en-US" dirty="0" err="1"/>
              <a:t>écoulement</a:t>
            </a:r>
            <a:r>
              <a:rPr lang="en-US" dirty="0"/>
              <a:t> axial</a:t>
            </a:r>
            <a:endParaRPr lang="fr-FR" dirty="0"/>
          </a:p>
        </p:txBody>
      </p:sp>
      <p:sp>
        <p:nvSpPr>
          <p:cNvPr id="7" name="Espace réservé du contenu 2"/>
          <p:cNvSpPr>
            <a:spLocks noGrp="1"/>
          </p:cNvSpPr>
          <p:nvPr>
            <p:ph idx="12"/>
          </p:nvPr>
        </p:nvSpPr>
        <p:spPr>
          <a:xfrm>
            <a:off x="4932045" y="951310"/>
            <a:ext cx="3816673" cy="3402638"/>
          </a:xfrm>
        </p:spPr>
        <p:txBody>
          <a:bodyPr/>
          <a:lstStyle>
            <a:lvl1pPr>
              <a:spcBef>
                <a:spcPts val="600"/>
              </a:spcBef>
              <a:defRPr sz="2000">
                <a:solidFill>
                  <a:schemeClr val="tx2"/>
                </a:solidFill>
              </a:defRPr>
            </a:lvl1pPr>
            <a:lvl2pPr>
              <a:defRPr sz="2000">
                <a:solidFill>
                  <a:schemeClr val="tx2"/>
                </a:solidFill>
              </a:defRPr>
            </a:lvl2pPr>
            <a:lvl3pPr>
              <a:defRPr sz="1800">
                <a:solidFill>
                  <a:schemeClr val="tx2"/>
                </a:solidFill>
              </a:defRPr>
            </a:lvl3pPr>
            <a:lvl4pPr>
              <a:defRPr sz="1600">
                <a:solidFill>
                  <a:schemeClr val="tx2"/>
                </a:solidFill>
              </a:defRPr>
            </a:lvl4pPr>
            <a:lvl5pPr>
              <a:defRPr sz="1200">
                <a:solidFill>
                  <a:schemeClr val="tx2"/>
                </a:solidFill>
              </a:defRPr>
            </a:lvl5pPr>
          </a:lstStyle>
          <a:p>
            <a:pPr lvl="0"/>
            <a:r>
              <a:rPr lang="de-DE" noProof="0" dirty="0" err="1"/>
              <a:t>Cliquez</a:t>
            </a:r>
            <a:r>
              <a:rPr lang="de-DE" noProof="0" dirty="0"/>
              <a:t> </a:t>
            </a:r>
            <a:r>
              <a:rPr lang="de-DE" noProof="0" dirty="0" err="1"/>
              <a:t>pour</a:t>
            </a:r>
            <a:r>
              <a:rPr lang="de-DE" noProof="0" dirty="0"/>
              <a:t> </a:t>
            </a:r>
            <a:r>
              <a:rPr lang="de-DE" noProof="0" dirty="0" err="1"/>
              <a:t>modifier</a:t>
            </a:r>
            <a:r>
              <a:rPr lang="de-DE" noProof="0" dirty="0"/>
              <a:t> les </a:t>
            </a:r>
            <a:r>
              <a:rPr lang="de-DE" noProof="0" dirty="0" err="1"/>
              <a:t>styles</a:t>
            </a:r>
            <a:r>
              <a:rPr lang="de-DE" noProof="0" dirty="0"/>
              <a:t> du texte du </a:t>
            </a:r>
            <a:r>
              <a:rPr lang="de-DE" noProof="0" dirty="0" err="1"/>
              <a:t>masque</a:t>
            </a:r>
            <a:endParaRPr lang="de-DE" noProof="0" dirty="0"/>
          </a:p>
          <a:p>
            <a:pPr lvl="1"/>
            <a:r>
              <a:rPr lang="de-DE" noProof="0" dirty="0" err="1"/>
              <a:t>Deuxième</a:t>
            </a:r>
            <a:r>
              <a:rPr lang="de-DE" noProof="0" dirty="0"/>
              <a:t> </a:t>
            </a:r>
            <a:r>
              <a:rPr lang="de-DE" noProof="0" dirty="0" err="1"/>
              <a:t>niveau</a:t>
            </a:r>
            <a:endParaRPr lang="de-DE" noProof="0" dirty="0"/>
          </a:p>
          <a:p>
            <a:pPr lvl="2"/>
            <a:r>
              <a:rPr lang="de-DE" noProof="0" dirty="0" err="1"/>
              <a:t>Troisième</a:t>
            </a:r>
            <a:r>
              <a:rPr lang="de-DE" noProof="0" dirty="0"/>
              <a:t> </a:t>
            </a:r>
            <a:r>
              <a:rPr lang="de-DE" noProof="0" dirty="0" err="1"/>
              <a:t>niveau</a:t>
            </a:r>
            <a:endParaRPr lang="de-DE" noProof="0" dirty="0"/>
          </a:p>
          <a:p>
            <a:pPr lvl="3"/>
            <a:r>
              <a:rPr lang="de-DE" noProof="0" dirty="0" err="1"/>
              <a:t>Quatrième</a:t>
            </a:r>
            <a:r>
              <a:rPr lang="de-DE" noProof="0" dirty="0"/>
              <a:t> </a:t>
            </a:r>
            <a:r>
              <a:rPr lang="de-DE" noProof="0" dirty="0" err="1"/>
              <a:t>niveau</a:t>
            </a:r>
            <a:endParaRPr lang="de-DE" noProof="0" dirty="0"/>
          </a:p>
          <a:p>
            <a:pPr lvl="4"/>
            <a:r>
              <a:rPr lang="de-DE" noProof="0" dirty="0" err="1"/>
              <a:t>Cinquième</a:t>
            </a:r>
            <a:r>
              <a:rPr lang="de-DE" noProof="0" dirty="0"/>
              <a:t> </a:t>
            </a:r>
            <a:r>
              <a:rPr lang="de-DE" noProof="0" dirty="0" err="1"/>
              <a:t>niveau</a:t>
            </a:r>
            <a:endParaRPr lang="de-DE" noProof="0" dirty="0"/>
          </a:p>
        </p:txBody>
      </p:sp>
      <p:sp>
        <p:nvSpPr>
          <p:cNvPr id="8" name="Espace réservé du texte 7"/>
          <p:cNvSpPr>
            <a:spLocks noGrp="1"/>
          </p:cNvSpPr>
          <p:nvPr>
            <p:ph type="body" sz="quarter" idx="13" hasCustomPrompt="1"/>
          </p:nvPr>
        </p:nvSpPr>
        <p:spPr>
          <a:xfrm>
            <a:off x="4932045" y="4407697"/>
            <a:ext cx="3816673" cy="180425"/>
          </a:xfrm>
        </p:spPr>
        <p:txBody>
          <a:bodyPr tIns="36000" bIns="36000">
            <a:spAutoFit/>
          </a:bodyPr>
          <a:lstStyle>
            <a:lvl1pPr marL="0" indent="0" algn="r">
              <a:spcBef>
                <a:spcPts val="0"/>
              </a:spcBef>
              <a:buFontTx/>
              <a:buNone/>
              <a:defRPr sz="700" b="0" baseline="0"/>
            </a:lvl1pPr>
            <a:lvl2pPr marL="0" indent="0" algn="r">
              <a:spcBef>
                <a:spcPts val="0"/>
              </a:spcBef>
              <a:buFontTx/>
              <a:buNone/>
              <a:defRPr sz="600"/>
            </a:lvl2pPr>
            <a:lvl3pPr marL="0" indent="0" algn="r">
              <a:spcBef>
                <a:spcPts val="0"/>
              </a:spcBef>
              <a:buFontTx/>
              <a:buNone/>
              <a:defRPr sz="600"/>
            </a:lvl3pPr>
            <a:lvl4pPr marL="0" indent="0" algn="r">
              <a:spcBef>
                <a:spcPts val="0"/>
              </a:spcBef>
              <a:buFontTx/>
              <a:buNone/>
              <a:defRPr sz="600"/>
            </a:lvl4pPr>
            <a:lvl5pPr marL="0" indent="0" algn="r">
              <a:spcBef>
                <a:spcPts val="0"/>
              </a:spcBef>
              <a:buFontTx/>
              <a:buNone/>
              <a:defRPr sz="600"/>
            </a:lvl5pPr>
          </a:lstStyle>
          <a:p>
            <a:pPr lvl="0"/>
            <a:r>
              <a:rPr lang="fr-FR"/>
              <a:t>Copyright ou crédit photo</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u + encadré">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95288" y="951313"/>
            <a:ext cx="4176713" cy="3643313"/>
          </a:xfrm>
        </p:spPr>
        <p:txBody>
          <a:bodyPr/>
          <a:lstStyle>
            <a:lvl1pPr>
              <a:defRPr sz="2000">
                <a:solidFill>
                  <a:schemeClr val="tx2"/>
                </a:solidFill>
              </a:defRPr>
            </a:lvl1pPr>
            <a:lvl2pPr>
              <a:defRPr sz="2000">
                <a:solidFill>
                  <a:schemeClr val="tx2"/>
                </a:solidFill>
              </a:defRPr>
            </a:lvl2pPr>
            <a:lvl3pPr>
              <a:defRPr sz="1800">
                <a:solidFill>
                  <a:schemeClr val="tx2"/>
                </a:solidFill>
              </a:defRPr>
            </a:lvl3pPr>
            <a:lvl4pPr>
              <a:defRPr sz="1600">
                <a:solidFill>
                  <a:schemeClr val="tx2"/>
                </a:solidFill>
              </a:defRPr>
            </a:lvl4pPr>
            <a:lvl5pPr>
              <a:defRPr sz="1200">
                <a:solidFill>
                  <a:schemeClr val="tx2"/>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u pied de page 4"/>
          <p:cNvSpPr>
            <a:spLocks noGrp="1"/>
          </p:cNvSpPr>
          <p:nvPr>
            <p:ph type="ftr" sz="quarter" idx="11"/>
          </p:nvPr>
        </p:nvSpPr>
        <p:spPr/>
        <p:txBody>
          <a:bodyPr/>
          <a:lstStyle/>
          <a:p>
            <a:r>
              <a:rPr lang="fr-FR"/>
              <a:t>Thèse A. Joly – Cylindre déformé en écoulement axial</a:t>
            </a:r>
          </a:p>
        </p:txBody>
      </p:sp>
      <p:sp>
        <p:nvSpPr>
          <p:cNvPr id="10" name="Espace réservé du texte 9"/>
          <p:cNvSpPr>
            <a:spLocks noGrp="1"/>
          </p:cNvSpPr>
          <p:nvPr>
            <p:ph type="body" sz="quarter" idx="12"/>
          </p:nvPr>
        </p:nvSpPr>
        <p:spPr>
          <a:xfrm>
            <a:off x="6084893" y="951310"/>
            <a:ext cx="2663825" cy="3618662"/>
          </a:xfrm>
          <a:solidFill>
            <a:schemeClr val="accent5"/>
          </a:solidFill>
        </p:spPr>
        <p:txBody>
          <a:bodyPr lIns="72000" tIns="72000" rIns="72000" bIns="72000"/>
          <a:lstStyle>
            <a:lvl1pPr marL="0" indent="0" algn="ctr">
              <a:spcBef>
                <a:spcPts val="0"/>
              </a:spcBef>
              <a:spcAft>
                <a:spcPts val="600"/>
              </a:spcAft>
              <a:buClr>
                <a:schemeClr val="bg1"/>
              </a:buClr>
              <a:buFontTx/>
              <a:buNone/>
              <a:defRPr sz="1200" b="0" cap="all" baseline="0">
                <a:solidFill>
                  <a:schemeClr val="bg1"/>
                </a:solidFill>
              </a:defRPr>
            </a:lvl1pPr>
            <a:lvl2pPr marL="108000" indent="-108000">
              <a:buClr>
                <a:schemeClr val="bg1"/>
              </a:buClr>
              <a:buFont typeface="Wingdings" pitchFamily="2" charset="2"/>
              <a:buChar char="n"/>
              <a:defRPr sz="1200">
                <a:solidFill>
                  <a:schemeClr val="bg1"/>
                </a:solidFill>
              </a:defRPr>
            </a:lvl2pPr>
            <a:lvl3pPr marL="216000" indent="-108000">
              <a:buClr>
                <a:schemeClr val="bg1"/>
              </a:buClr>
              <a:defRPr sz="1100">
                <a:solidFill>
                  <a:schemeClr val="bg1"/>
                </a:solidFill>
              </a:defRPr>
            </a:lvl3pPr>
            <a:lvl4pPr marL="538163" indent="-174625">
              <a:defRPr sz="1000">
                <a:solidFill>
                  <a:schemeClr val="bg1"/>
                </a:solidFill>
              </a:defRPr>
            </a:lvl4pPr>
            <a:lvl5pPr marL="714375" indent="-176213">
              <a:defRPr sz="1000">
                <a:solidFill>
                  <a:schemeClr val="bg1"/>
                </a:solidFill>
              </a:defRPr>
            </a:lvl5pPr>
          </a:lstStyle>
          <a:p>
            <a:pPr lvl="0"/>
            <a:r>
              <a:rPr lang="fr-FR"/>
              <a:t>Cliquez pour modifier les styles du texte du masque</a:t>
            </a:r>
          </a:p>
          <a:p>
            <a:pPr lvl="1"/>
            <a:r>
              <a:rPr lang="fr-FR"/>
              <a:t>Deuxième niveau</a:t>
            </a:r>
          </a:p>
          <a:p>
            <a:pPr lvl="2"/>
            <a:r>
              <a:rPr lang="fr-FR"/>
              <a:t>Troisième niveau</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aphiqu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pied de page 2"/>
          <p:cNvSpPr>
            <a:spLocks noGrp="1"/>
          </p:cNvSpPr>
          <p:nvPr>
            <p:ph type="ftr" sz="quarter" idx="10"/>
          </p:nvPr>
        </p:nvSpPr>
        <p:spPr/>
        <p:txBody>
          <a:bodyPr/>
          <a:lstStyle/>
          <a:p>
            <a:r>
              <a:rPr lang="fr-FR"/>
              <a:t>Thèse A. Joly – Cylindre déformé en écoulement axial</a:t>
            </a:r>
          </a:p>
        </p:txBody>
      </p:sp>
      <p:sp>
        <p:nvSpPr>
          <p:cNvPr id="5" name="Espace réservé du graphique 4"/>
          <p:cNvSpPr>
            <a:spLocks noGrp="1"/>
          </p:cNvSpPr>
          <p:nvPr>
            <p:ph type="chart" sz="quarter" idx="11"/>
          </p:nvPr>
        </p:nvSpPr>
        <p:spPr>
          <a:xfrm>
            <a:off x="971551" y="1168004"/>
            <a:ext cx="7200900" cy="3239690"/>
          </a:xfrm>
        </p:spPr>
        <p:txBody>
          <a:bodyPr/>
          <a:lstStyle>
            <a:lvl1pPr>
              <a:defRPr>
                <a:solidFill>
                  <a:schemeClr val="tx2"/>
                </a:solidFill>
              </a:defRPr>
            </a:lvl1pPr>
          </a:lstStyle>
          <a:p>
            <a:r>
              <a:rPr lang="fr-FR" dirty="0"/>
              <a:t>Cliquez sur l'icône pour ajouter un graphique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395290" y="205978"/>
            <a:ext cx="8353425" cy="637580"/>
          </a:xfrm>
          <a:prstGeom prst="rect">
            <a:avLst/>
          </a:prstGeom>
        </p:spPr>
        <p:txBody>
          <a:bodyPr vert="horz" lIns="36000" tIns="0" rIns="36000" bIns="0" rtlCol="0" anchor="t" anchorCtr="0">
            <a:noAutofit/>
          </a:bodyPr>
          <a:lstStyle/>
          <a:p>
            <a:r>
              <a:rPr lang="de-DE" noProof="0" dirty="0" err="1"/>
              <a:t>Cliquez</a:t>
            </a:r>
            <a:r>
              <a:rPr lang="de-DE" noProof="0" dirty="0"/>
              <a:t> </a:t>
            </a:r>
            <a:r>
              <a:rPr lang="de-DE" noProof="0" dirty="0" err="1"/>
              <a:t>pour</a:t>
            </a:r>
            <a:r>
              <a:rPr lang="de-DE" noProof="0" dirty="0"/>
              <a:t> </a:t>
            </a:r>
            <a:r>
              <a:rPr lang="de-DE" noProof="0" dirty="0" err="1"/>
              <a:t>modifier</a:t>
            </a:r>
            <a:r>
              <a:rPr lang="de-DE" noProof="0" dirty="0"/>
              <a:t> le style du </a:t>
            </a:r>
            <a:r>
              <a:rPr lang="de-DE" noProof="0" dirty="0" err="1"/>
              <a:t>titre</a:t>
            </a:r>
            <a:endParaRPr lang="de-DE" noProof="0" dirty="0"/>
          </a:p>
        </p:txBody>
      </p:sp>
      <p:sp>
        <p:nvSpPr>
          <p:cNvPr id="3" name="Espace réservé du texte 2"/>
          <p:cNvSpPr>
            <a:spLocks noGrp="1"/>
          </p:cNvSpPr>
          <p:nvPr>
            <p:ph type="body" idx="1"/>
          </p:nvPr>
        </p:nvSpPr>
        <p:spPr>
          <a:xfrm>
            <a:off x="395290" y="951313"/>
            <a:ext cx="8353425" cy="3565127"/>
          </a:xfrm>
          <a:prstGeom prst="rect">
            <a:avLst/>
          </a:prstGeom>
        </p:spPr>
        <p:txBody>
          <a:bodyPr vert="horz" lIns="36000" tIns="0" rIns="36000" bIns="0" rtlCol="0">
            <a:noAutofit/>
          </a:bodyPr>
          <a:lstStyle/>
          <a:p>
            <a:pPr lvl="0"/>
            <a:r>
              <a:rPr lang="de-DE" noProof="0" dirty="0" err="1"/>
              <a:t>Cliquez</a:t>
            </a:r>
            <a:r>
              <a:rPr lang="de-DE" noProof="0" dirty="0"/>
              <a:t> </a:t>
            </a:r>
            <a:r>
              <a:rPr lang="de-DE" noProof="0" dirty="0" err="1"/>
              <a:t>pour</a:t>
            </a:r>
            <a:r>
              <a:rPr lang="de-DE" noProof="0" dirty="0"/>
              <a:t> </a:t>
            </a:r>
            <a:r>
              <a:rPr lang="de-DE" noProof="0" dirty="0" err="1"/>
              <a:t>modifier</a:t>
            </a:r>
            <a:r>
              <a:rPr lang="de-DE" noProof="0" dirty="0"/>
              <a:t> les </a:t>
            </a:r>
            <a:r>
              <a:rPr lang="de-DE" noProof="0" dirty="0" err="1"/>
              <a:t>styles</a:t>
            </a:r>
            <a:r>
              <a:rPr lang="de-DE" noProof="0" dirty="0"/>
              <a:t> du texte du </a:t>
            </a:r>
            <a:r>
              <a:rPr lang="de-DE" noProof="0" dirty="0" err="1"/>
              <a:t>masque</a:t>
            </a:r>
            <a:endParaRPr lang="de-DE" noProof="0" dirty="0"/>
          </a:p>
          <a:p>
            <a:pPr lvl="1"/>
            <a:r>
              <a:rPr lang="de-DE" noProof="0" dirty="0" err="1"/>
              <a:t>Deuxième</a:t>
            </a:r>
            <a:r>
              <a:rPr lang="de-DE" noProof="0" dirty="0"/>
              <a:t> </a:t>
            </a:r>
            <a:r>
              <a:rPr lang="de-DE" noProof="0" dirty="0" err="1"/>
              <a:t>niveau</a:t>
            </a:r>
            <a:endParaRPr lang="de-DE" noProof="0" dirty="0"/>
          </a:p>
          <a:p>
            <a:pPr lvl="2"/>
            <a:r>
              <a:rPr lang="de-DE" noProof="0" dirty="0" err="1"/>
              <a:t>Troisième</a:t>
            </a:r>
            <a:r>
              <a:rPr lang="de-DE" noProof="0" dirty="0"/>
              <a:t> </a:t>
            </a:r>
            <a:r>
              <a:rPr lang="de-DE" noProof="0" dirty="0" err="1"/>
              <a:t>niveau</a:t>
            </a:r>
            <a:endParaRPr lang="de-DE" noProof="0" dirty="0"/>
          </a:p>
          <a:p>
            <a:pPr lvl="3"/>
            <a:r>
              <a:rPr lang="de-DE" noProof="0" dirty="0" err="1"/>
              <a:t>Quatrième</a:t>
            </a:r>
            <a:r>
              <a:rPr lang="de-DE" noProof="0" dirty="0"/>
              <a:t> </a:t>
            </a:r>
            <a:r>
              <a:rPr lang="de-DE" noProof="0" dirty="0" err="1"/>
              <a:t>niveau</a:t>
            </a:r>
            <a:endParaRPr lang="de-DE" noProof="0" dirty="0"/>
          </a:p>
          <a:p>
            <a:pPr lvl="4"/>
            <a:r>
              <a:rPr lang="de-DE" noProof="0" dirty="0" err="1"/>
              <a:t>Cinquième</a:t>
            </a:r>
            <a:r>
              <a:rPr lang="de-DE" noProof="0" dirty="0"/>
              <a:t> </a:t>
            </a:r>
            <a:r>
              <a:rPr lang="de-DE" noProof="0" dirty="0" err="1"/>
              <a:t>niveau</a:t>
            </a:r>
            <a:endParaRPr lang="de-DE" noProof="0" dirty="0"/>
          </a:p>
        </p:txBody>
      </p:sp>
      <p:sp>
        <p:nvSpPr>
          <p:cNvPr id="5" name="Espace réservé du pied de page 4"/>
          <p:cNvSpPr>
            <a:spLocks noGrp="1"/>
          </p:cNvSpPr>
          <p:nvPr>
            <p:ph type="ftr" sz="quarter" idx="3"/>
          </p:nvPr>
        </p:nvSpPr>
        <p:spPr>
          <a:xfrm>
            <a:off x="4499992" y="4948014"/>
            <a:ext cx="3888432" cy="115416"/>
          </a:xfrm>
          <a:prstGeom prst="rect">
            <a:avLst/>
          </a:prstGeom>
        </p:spPr>
        <p:txBody>
          <a:bodyPr vert="horz" wrap="none" lIns="36000" tIns="0" rIns="36000" bIns="0" rtlCol="0" anchor="ctr" anchorCtr="0">
            <a:noAutofit/>
          </a:bodyPr>
          <a:lstStyle>
            <a:lvl1pPr algn="r">
              <a:defRPr sz="1000" i="1">
                <a:solidFill>
                  <a:schemeClr val="tx1"/>
                </a:solidFill>
              </a:defRPr>
            </a:lvl1pPr>
          </a:lstStyle>
          <a:p>
            <a:r>
              <a:rPr lang="en-US"/>
              <a:t>Thèse A. Joly – Cylindre déformé en écoulement axial</a:t>
            </a:r>
            <a:endParaRPr lang="fr-FR" dirty="0"/>
          </a:p>
        </p:txBody>
      </p:sp>
      <p:sp>
        <p:nvSpPr>
          <p:cNvPr id="8" name="ZoneTexte 7"/>
          <p:cNvSpPr txBox="1"/>
          <p:nvPr/>
        </p:nvSpPr>
        <p:spPr>
          <a:xfrm>
            <a:off x="8460432" y="4928778"/>
            <a:ext cx="267184" cy="153888"/>
          </a:xfrm>
          <a:prstGeom prst="rect">
            <a:avLst/>
          </a:prstGeom>
          <a:noFill/>
        </p:spPr>
        <p:txBody>
          <a:bodyPr wrap="none" lIns="36000" tIns="0" rIns="0" bIns="0" rtlCol="0" anchor="ctr" anchorCtr="0">
            <a:spAutoFit/>
          </a:bodyPr>
          <a:lstStyle/>
          <a:p>
            <a:fld id="{A4A6FBFB-9464-423D-8908-BCA7DB9DC592}" type="slidenum">
              <a:rPr lang="fr-FR" sz="1000" b="1" smtClean="0">
                <a:solidFill>
                  <a:schemeClr val="accent5"/>
                </a:solidFill>
                <a:latin typeface="Arial" pitchFamily="34" charset="0"/>
                <a:cs typeface="Arial" pitchFamily="34" charset="0"/>
              </a:rPr>
              <a:pPr/>
              <a:t>‹N°›</a:t>
            </a:fld>
            <a:endParaRPr lang="fr-FR" sz="1000" b="1" dirty="0">
              <a:solidFill>
                <a:schemeClr val="accent5"/>
              </a:solidFill>
              <a:latin typeface="Arial" pitchFamily="34" charset="0"/>
              <a:cs typeface="Arial" pitchFamily="34" charset="0"/>
            </a:endParaRPr>
          </a:p>
        </p:txBody>
      </p:sp>
      <p:pic>
        <p:nvPicPr>
          <p:cNvPr id="7" name="Image 6"/>
          <p:cNvPicPr>
            <a:picLocks/>
          </p:cNvPicPr>
          <p:nvPr userDrawn="1"/>
        </p:nvPicPr>
        <p:blipFill>
          <a:blip r:embed="rId17"/>
          <a:stretch>
            <a:fillRect/>
          </a:stretch>
        </p:blipFill>
        <p:spPr>
          <a:xfrm>
            <a:off x="8430785" y="4915722"/>
            <a:ext cx="10800" cy="180000"/>
          </a:xfrm>
          <a:prstGeom prst="rect">
            <a:avLst/>
          </a:prstGeom>
        </p:spPr>
      </p:pic>
    </p:spTree>
  </p:cSld>
  <p:clrMap bg1="lt1" tx1="dk1" bg2="lt2" tx2="dk2" accent1="accent1" accent2="accent2" accent3="accent3" accent4="accent4" accent5="accent5" accent6="accent6" hlink="hlink" folHlink="folHlink"/>
  <p:sldLayoutIdLst>
    <p:sldLayoutId id="2147483663" r:id="rId1"/>
    <p:sldLayoutId id="2147483661" r:id="rId2"/>
    <p:sldLayoutId id="2147483662" r:id="rId3"/>
    <p:sldLayoutId id="2147483654" r:id="rId4"/>
    <p:sldLayoutId id="2147483657" r:id="rId5"/>
    <p:sldLayoutId id="2147483650" r:id="rId6"/>
    <p:sldLayoutId id="2147483656" r:id="rId7"/>
    <p:sldLayoutId id="2147483659" r:id="rId8"/>
    <p:sldLayoutId id="2147483658" r:id="rId9"/>
    <p:sldLayoutId id="2147483660" r:id="rId10"/>
    <p:sldLayoutId id="2147483655" r:id="rId11"/>
    <p:sldLayoutId id="2147483664" r:id="rId12"/>
    <p:sldLayoutId id="2147483653" r:id="rId13"/>
    <p:sldLayoutId id="2147483665" r:id="rId14"/>
    <p:sldLayoutId id="2147483707" r:id="rId15"/>
  </p:sldLayoutIdLst>
  <p:hf sldNum="0" hdr="0" dt="0"/>
  <p:txStyles>
    <p:titleStyle>
      <a:lvl1pPr marL="0" indent="0" algn="l" defTabSz="914400" rtl="0" eaLnBrk="1" latinLnBrk="0" hangingPunct="1">
        <a:spcBef>
          <a:spcPts val="0"/>
        </a:spcBef>
        <a:buNone/>
        <a:defRPr sz="2800" kern="1200" cap="all" baseline="0">
          <a:solidFill>
            <a:schemeClr val="accent5"/>
          </a:solidFill>
          <a:latin typeface="+mj-lt"/>
          <a:ea typeface="+mj-ea"/>
          <a:cs typeface="+mj-cs"/>
        </a:defRPr>
      </a:lvl1pPr>
    </p:titleStyle>
    <p:bodyStyle>
      <a:lvl1pPr marL="179388" indent="-179388" algn="l" defTabSz="914400" rtl="0" eaLnBrk="1" latinLnBrk="0" hangingPunct="1">
        <a:spcBef>
          <a:spcPts val="1800"/>
        </a:spcBef>
        <a:buClr>
          <a:schemeClr val="accent5"/>
        </a:buClr>
        <a:buFont typeface="Wingdings" pitchFamily="2" charset="2"/>
        <a:buChar char=""/>
        <a:defRPr sz="2000" b="1" kern="1200">
          <a:solidFill>
            <a:schemeClr val="tx1">
              <a:lumMod val="75000"/>
            </a:schemeClr>
          </a:solidFill>
          <a:latin typeface="+mn-lt"/>
          <a:ea typeface="+mn-ea"/>
          <a:cs typeface="+mn-cs"/>
        </a:defRPr>
      </a:lvl1pPr>
      <a:lvl2pPr marL="360000" indent="-180000" algn="l" defTabSz="914400" rtl="0" eaLnBrk="1" latinLnBrk="0" hangingPunct="1">
        <a:spcBef>
          <a:spcPts val="600"/>
        </a:spcBef>
        <a:buClr>
          <a:schemeClr val="accent5"/>
        </a:buClr>
        <a:buSzPct val="50000"/>
        <a:buFont typeface="Wingdings" pitchFamily="2" charset="2"/>
        <a:buChar char=""/>
        <a:defRPr sz="2000" kern="1200">
          <a:solidFill>
            <a:schemeClr val="tx1">
              <a:lumMod val="75000"/>
            </a:schemeClr>
          </a:solidFill>
          <a:latin typeface="+mn-lt"/>
          <a:ea typeface="+mn-ea"/>
          <a:cs typeface="+mn-cs"/>
        </a:defRPr>
      </a:lvl2pPr>
      <a:lvl3pPr marL="540000" indent="-180000" algn="l" defTabSz="914400" rtl="0" eaLnBrk="1" latinLnBrk="0" hangingPunct="1">
        <a:spcBef>
          <a:spcPts val="300"/>
        </a:spcBef>
        <a:buClr>
          <a:schemeClr val="accent5"/>
        </a:buClr>
        <a:buFont typeface="Arial" pitchFamily="34" charset="0"/>
        <a:buChar char="•"/>
        <a:defRPr sz="1800" kern="1200">
          <a:solidFill>
            <a:schemeClr val="tx1">
              <a:lumMod val="75000"/>
            </a:schemeClr>
          </a:solidFill>
          <a:latin typeface="+mn-lt"/>
          <a:ea typeface="+mn-ea"/>
          <a:cs typeface="+mn-cs"/>
        </a:defRPr>
      </a:lvl3pPr>
      <a:lvl4pPr marL="720000" indent="-144000" algn="l" defTabSz="914400" rtl="0" eaLnBrk="1" latinLnBrk="0" hangingPunct="1">
        <a:spcBef>
          <a:spcPts val="0"/>
        </a:spcBef>
        <a:buFont typeface="Arial" pitchFamily="34" charset="0"/>
        <a:buChar char="–"/>
        <a:defRPr sz="1600" kern="1200">
          <a:solidFill>
            <a:schemeClr val="tx1">
              <a:lumMod val="75000"/>
            </a:schemeClr>
          </a:solidFill>
          <a:latin typeface="+mn-lt"/>
          <a:ea typeface="+mn-ea"/>
          <a:cs typeface="+mn-cs"/>
        </a:defRPr>
      </a:lvl4pPr>
      <a:lvl5pPr marL="864000" indent="-108000" algn="l" defTabSz="914400" rtl="0" eaLnBrk="1" latinLnBrk="0" hangingPunct="1">
        <a:spcBef>
          <a:spcPts val="0"/>
        </a:spcBef>
        <a:buFont typeface="Arial" pitchFamily="34" charset="0"/>
        <a:buChar char="»"/>
        <a:defRPr sz="1400" kern="1200">
          <a:solidFill>
            <a:schemeClr val="tx1">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10.jpe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10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89.xml"/><Relationship Id="rId1" Type="http://schemas.openxmlformats.org/officeDocument/2006/relationships/slideLayout" Target="../slideLayouts/slideLayout15.xml"/><Relationship Id="rId4" Type="http://schemas.openxmlformats.org/officeDocument/2006/relationships/chart" Target="../charts/chart18.xml"/></Relationships>
</file>

<file path=ppt/slides/_rels/slide101.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90.xml"/><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91.xml"/><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8" Type="http://schemas.openxmlformats.org/officeDocument/2006/relationships/image" Target="../media/image160.jpeg"/><Relationship Id="rId3" Type="http://schemas.openxmlformats.org/officeDocument/2006/relationships/image" Target="../media/image155.png"/><Relationship Id="rId7" Type="http://schemas.openxmlformats.org/officeDocument/2006/relationships/image" Target="../media/image159.jpeg"/><Relationship Id="rId2" Type="http://schemas.openxmlformats.org/officeDocument/2006/relationships/notesSlide" Target="../notesSlides/notesSlide92.xml"/><Relationship Id="rId1" Type="http://schemas.openxmlformats.org/officeDocument/2006/relationships/slideLayout" Target="../slideLayouts/slideLayout7.xml"/><Relationship Id="rId6" Type="http://schemas.openxmlformats.org/officeDocument/2006/relationships/image" Target="../media/image158.jpeg"/><Relationship Id="rId5" Type="http://schemas.openxmlformats.org/officeDocument/2006/relationships/image" Target="../media/image157.jpeg"/><Relationship Id="rId4" Type="http://schemas.openxmlformats.org/officeDocument/2006/relationships/image" Target="../media/image156.jpeg"/></Relationships>
</file>

<file path=ppt/slides/_rels/slide104.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162.jpe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94.xml"/><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6.xml"/><Relationship Id="rId4" Type="http://schemas.openxmlformats.org/officeDocument/2006/relationships/image" Target="../media/image167.png"/></Relationships>
</file>

<file path=ppt/slides/_rels/slide10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69.png"/><Relationship Id="rId1" Type="http://schemas.openxmlformats.org/officeDocument/2006/relationships/slideLayout" Target="../slideLayouts/slideLayout11.xml"/><Relationship Id="rId5" Type="http://schemas.openxmlformats.org/officeDocument/2006/relationships/image" Target="../media/image171.png"/><Relationship Id="rId4" Type="http://schemas.openxmlformats.org/officeDocument/2006/relationships/image" Target="../media/image17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172.emf"/><Relationship Id="rId2" Type="http://schemas.openxmlformats.org/officeDocument/2006/relationships/notesSlide" Target="../notesSlides/notesSlide95.xml"/><Relationship Id="rId1" Type="http://schemas.openxmlformats.org/officeDocument/2006/relationships/slideLayout" Target="../slideLayouts/slideLayout6.xml"/><Relationship Id="rId4" Type="http://schemas.openxmlformats.org/officeDocument/2006/relationships/image" Target="../media/image173.emf"/></Relationships>
</file>

<file path=ppt/slides/_rels/slide113.xml.rels><?xml version="1.0" encoding="UTF-8" standalone="yes"?>
<Relationships xmlns="http://schemas.openxmlformats.org/package/2006/relationships"><Relationship Id="rId2" Type="http://schemas.openxmlformats.org/officeDocument/2006/relationships/image" Target="../media/image174.emf"/><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99.xml"/><Relationship Id="rId1" Type="http://schemas.openxmlformats.org/officeDocument/2006/relationships/slideLayout" Target="../slideLayouts/slideLayout6.xml"/><Relationship Id="rId4" Type="http://schemas.openxmlformats.org/officeDocument/2006/relationships/image" Target="../media/image18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image" Target="../media/image185.png"/><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image" Target="../media/image189.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91.jpeg"/><Relationship Id="rId2" Type="http://schemas.openxmlformats.org/officeDocument/2006/relationships/image" Target="../media/image190.jpeg"/><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193.png"/><Relationship Id="rId7" Type="http://schemas.openxmlformats.org/officeDocument/2006/relationships/image" Target="../media/image194.png"/><Relationship Id="rId2" Type="http://schemas.openxmlformats.org/officeDocument/2006/relationships/notesSlide" Target="../notesSlides/notesSlide100.xml"/><Relationship Id="rId1" Type="http://schemas.openxmlformats.org/officeDocument/2006/relationships/slideLayout" Target="../slideLayouts/slideLayout11.xml"/><Relationship Id="rId6" Type="http://schemas.openxmlformats.org/officeDocument/2006/relationships/image" Target="../media/image520.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195.jpg"/><Relationship Id="rId2" Type="http://schemas.openxmlformats.org/officeDocument/2006/relationships/notesSlide" Target="../notesSlides/notesSlide101.xml"/><Relationship Id="rId1" Type="http://schemas.openxmlformats.org/officeDocument/2006/relationships/slideLayout" Target="../slideLayouts/slideLayout11.xml"/><Relationship Id="rId5" Type="http://schemas.openxmlformats.org/officeDocument/2006/relationships/image" Target="../media/image197.jpg"/><Relationship Id="rId4" Type="http://schemas.openxmlformats.org/officeDocument/2006/relationships/image" Target="../media/image196.jpg"/></Relationships>
</file>

<file path=ppt/slides/_rels/slide13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02.xml"/><Relationship Id="rId1" Type="http://schemas.openxmlformats.org/officeDocument/2006/relationships/slideLayout" Target="../slideLayouts/slideLayout11.xml"/></Relationships>
</file>

<file path=ppt/slides/_rels/slide138.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03.xml"/><Relationship Id="rId1" Type="http://schemas.openxmlformats.org/officeDocument/2006/relationships/slideLayout" Target="../slideLayouts/slideLayout11.xml"/><Relationship Id="rId4" Type="http://schemas.openxmlformats.org/officeDocument/2006/relationships/image" Target="../media/image67.png"/></Relationships>
</file>

<file path=ppt/slides/_rels/slide13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04.xml"/><Relationship Id="rId1" Type="http://schemas.openxmlformats.org/officeDocument/2006/relationships/slideLayout" Target="../slideLayouts/slideLayout11.xml"/><Relationship Id="rId4" Type="http://schemas.openxmlformats.org/officeDocument/2006/relationships/image" Target="../media/image20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05.xml"/><Relationship Id="rId1" Type="http://schemas.openxmlformats.org/officeDocument/2006/relationships/slideLayout" Target="../slideLayouts/slideLayout6.xml"/><Relationship Id="rId4" Type="http://schemas.openxmlformats.org/officeDocument/2006/relationships/image" Target="../media/image203.png"/></Relationships>
</file>

<file path=ppt/slides/_rels/slide141.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106.xml"/><Relationship Id="rId1" Type="http://schemas.openxmlformats.org/officeDocument/2006/relationships/slideLayout" Target="../slideLayouts/slideLayout11.xml"/><Relationship Id="rId6" Type="http://schemas.openxmlformats.org/officeDocument/2006/relationships/image" Target="../media/image400.png"/><Relationship Id="rId5" Type="http://schemas.openxmlformats.org/officeDocument/2006/relationships/image" Target="../media/image204.png"/><Relationship Id="rId4" Type="http://schemas.openxmlformats.org/officeDocument/2006/relationships/image" Target="../media/image391.png"/></Relationships>
</file>

<file path=ppt/slides/_rels/slide1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7.xml"/><Relationship Id="rId1" Type="http://schemas.openxmlformats.org/officeDocument/2006/relationships/slideLayout" Target="../slideLayouts/slideLayout6.xml"/><Relationship Id="rId6" Type="http://schemas.openxmlformats.org/officeDocument/2006/relationships/image" Target="../media/image211.png"/><Relationship Id="rId5" Type="http://schemas.openxmlformats.org/officeDocument/2006/relationships/image" Target="../media/image66.gif"/><Relationship Id="rId4" Type="http://schemas.openxmlformats.org/officeDocument/2006/relationships/image" Target="../media/image19.png"/></Relationships>
</file>

<file path=ppt/slides/_rels/slide143.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08.xml"/><Relationship Id="rId1" Type="http://schemas.openxmlformats.org/officeDocument/2006/relationships/slideLayout" Target="../slideLayouts/slideLayout11.xml"/><Relationship Id="rId4" Type="http://schemas.openxmlformats.org/officeDocument/2006/relationships/image" Target="../media/image206.png"/></Relationships>
</file>

<file path=ppt/slides/_rels/slide144.xml.rels><?xml version="1.0" encoding="UTF-8" standalone="yes"?>
<Relationships xmlns="http://schemas.openxmlformats.org/package/2006/relationships"><Relationship Id="rId3" Type="http://schemas.openxmlformats.org/officeDocument/2006/relationships/image" Target="../media/image207.jpg"/><Relationship Id="rId2" Type="http://schemas.openxmlformats.org/officeDocument/2006/relationships/notesSlide" Target="../notesSlides/notesSlide109.xml"/><Relationship Id="rId1" Type="http://schemas.openxmlformats.org/officeDocument/2006/relationships/slideLayout" Target="../slideLayouts/slideLayout11.xml"/><Relationship Id="rId6" Type="http://schemas.openxmlformats.org/officeDocument/2006/relationships/image" Target="../media/image210.png"/><Relationship Id="rId5" Type="http://schemas.openxmlformats.org/officeDocument/2006/relationships/image" Target="../media/image209.png"/><Relationship Id="rId4" Type="http://schemas.openxmlformats.org/officeDocument/2006/relationships/image" Target="../media/image208.jp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37.jpeg"/><Relationship Id="rId4" Type="http://schemas.openxmlformats.org/officeDocument/2006/relationships/image" Target="../media/image36.jpe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9.jpeg"/></Relationships>
</file>

<file path=ppt/slides/_rels/slide2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43.jpg"/></Relationships>
</file>

<file path=ppt/slides/_rels/slide28.xml.rels><?xml version="1.0" encoding="UTF-8" standalone="yes"?>
<Relationships xmlns="http://schemas.openxmlformats.org/package/2006/relationships"><Relationship Id="rId3" Type="http://schemas.openxmlformats.org/officeDocument/2006/relationships/image" Target="../media/image44.jpeg"/><Relationship Id="rId7" Type="http://schemas.openxmlformats.org/officeDocument/2006/relationships/image" Target="../media/image48.jpe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2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50.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12.jpeg"/><Relationship Id="rId5" Type="http://schemas.openxmlformats.org/officeDocument/2006/relationships/image" Target="../media/image10.jpe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50.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66.gif"/><Relationship Id="rId7"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651.png"/><Relationship Id="rId5" Type="http://schemas.openxmlformats.org/officeDocument/2006/relationships/image" Target="../media/image390.png"/></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70.png"/><Relationship Id="rId1" Type="http://schemas.openxmlformats.org/officeDocument/2006/relationships/slideLayout" Target="../slideLayouts/slideLayout6.xml"/><Relationship Id="rId5" Type="http://schemas.openxmlformats.org/officeDocument/2006/relationships/image" Target="../media/image73.png"/><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77.png"/></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77.png"/></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77.png"/></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4.xml"/><Relationship Id="rId1" Type="http://schemas.openxmlformats.org/officeDocument/2006/relationships/slideLayout" Target="../slideLayouts/slideLayout6.xml"/><Relationship Id="rId5" Type="http://schemas.openxmlformats.org/officeDocument/2006/relationships/image" Target="../media/image82.png"/><Relationship Id="rId4" Type="http://schemas.openxmlformats.org/officeDocument/2006/relationships/image" Target="../media/image81.png"/></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image" Target="../media/image82.png"/><Relationship Id="rId4" Type="http://schemas.openxmlformats.org/officeDocument/2006/relationships/image" Target="../media/image8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6.xml"/><Relationship Id="rId1" Type="http://schemas.openxmlformats.org/officeDocument/2006/relationships/slideLayout" Target="../slideLayouts/slideLayout6.xml"/><Relationship Id="rId5" Type="http://schemas.openxmlformats.org/officeDocument/2006/relationships/image" Target="../media/image82.png"/><Relationship Id="rId4" Type="http://schemas.openxmlformats.org/officeDocument/2006/relationships/image" Target="../media/image81.png"/></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image" Target="../media/image82.png"/><Relationship Id="rId4" Type="http://schemas.openxmlformats.org/officeDocument/2006/relationships/image" Target="../media/image81.png"/></Relationships>
</file>

<file path=ppt/slides/_rels/slide5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82.png"/><Relationship Id="rId5" Type="http://schemas.openxmlformats.org/officeDocument/2006/relationships/image" Target="../media/image88.png"/><Relationship Id="rId4" Type="http://schemas.openxmlformats.org/officeDocument/2006/relationships/image" Target="../media/image8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9.xml"/><Relationship Id="rId1" Type="http://schemas.openxmlformats.org/officeDocument/2006/relationships/slideLayout" Target="../slideLayouts/slideLayout6.xml"/><Relationship Id="rId5" Type="http://schemas.openxmlformats.org/officeDocument/2006/relationships/image" Target="../media/image91.png"/><Relationship Id="rId4" Type="http://schemas.openxmlformats.org/officeDocument/2006/relationships/image" Target="../media/image90.png"/></Relationships>
</file>

<file path=ppt/slides/_rels/slide5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0.xml"/><Relationship Id="rId1" Type="http://schemas.openxmlformats.org/officeDocument/2006/relationships/slideLayout" Target="../slideLayouts/slideLayout6.xml"/><Relationship Id="rId5" Type="http://schemas.openxmlformats.org/officeDocument/2006/relationships/image" Target="../media/image91.png"/><Relationship Id="rId4" Type="http://schemas.openxmlformats.org/officeDocument/2006/relationships/image" Target="../media/image92.png"/></Relationships>
</file>

<file path=ppt/slides/_rels/slide5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1.xml"/><Relationship Id="rId1" Type="http://schemas.openxmlformats.org/officeDocument/2006/relationships/slideLayout" Target="../slideLayouts/slideLayout6.xml"/><Relationship Id="rId5" Type="http://schemas.openxmlformats.org/officeDocument/2006/relationships/image" Target="../media/image91.png"/><Relationship Id="rId4" Type="http://schemas.openxmlformats.org/officeDocument/2006/relationships/image" Target="../media/image93.png"/></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2.xml"/><Relationship Id="rId1" Type="http://schemas.openxmlformats.org/officeDocument/2006/relationships/slideLayout" Target="../slideLayouts/slideLayout6.xml"/><Relationship Id="rId5" Type="http://schemas.openxmlformats.org/officeDocument/2006/relationships/image" Target="../media/image91.png"/><Relationship Id="rId4" Type="http://schemas.openxmlformats.org/officeDocument/2006/relationships/image" Target="../media/image94.png"/></Relationships>
</file>

<file path=ppt/slides/_rels/slide5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3.xml"/><Relationship Id="rId1" Type="http://schemas.openxmlformats.org/officeDocument/2006/relationships/slideLayout" Target="../slideLayouts/slideLayout6.xml"/><Relationship Id="rId5" Type="http://schemas.openxmlformats.org/officeDocument/2006/relationships/image" Target="../media/image91.png"/><Relationship Id="rId4" Type="http://schemas.openxmlformats.org/officeDocument/2006/relationships/image" Target="../media/image95.png"/></Relationships>
</file>

<file path=ppt/slides/_rels/slide5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100.png"/><Relationship Id="rId2" Type="http://schemas.openxmlformats.org/officeDocument/2006/relationships/notesSlide" Target="../notesSlides/notesSlide56.xml"/><Relationship Id="rId1" Type="http://schemas.openxmlformats.org/officeDocument/2006/relationships/slideLayout" Target="../slideLayouts/slideLayout11.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100.png"/><Relationship Id="rId2" Type="http://schemas.openxmlformats.org/officeDocument/2006/relationships/notesSlide" Target="../notesSlides/notesSlide57.xml"/><Relationship Id="rId1" Type="http://schemas.openxmlformats.org/officeDocument/2006/relationships/slideLayout" Target="../slideLayouts/slideLayout11.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97.png"/></Relationships>
</file>

<file path=ppt/slides/_rels/slide6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58.xml"/><Relationship Id="rId1" Type="http://schemas.openxmlformats.org/officeDocument/2006/relationships/slideLayout" Target="../slideLayouts/slideLayout11.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6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9.xml"/><Relationship Id="rId1" Type="http://schemas.openxmlformats.org/officeDocument/2006/relationships/slideLayout" Target="../slideLayouts/slideLayout6.xml"/><Relationship Id="rId5" Type="http://schemas.openxmlformats.org/officeDocument/2006/relationships/image" Target="../media/image111.png"/><Relationship Id="rId4" Type="http://schemas.openxmlformats.org/officeDocument/2006/relationships/image" Target="../media/image110.png"/></Relationships>
</file>

<file path=ppt/slides/_rels/slide6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0.xml"/><Relationship Id="rId1" Type="http://schemas.openxmlformats.org/officeDocument/2006/relationships/slideLayout" Target="../slideLayouts/slideLayout6.xml"/><Relationship Id="rId5" Type="http://schemas.openxmlformats.org/officeDocument/2006/relationships/image" Target="../media/image111.png"/><Relationship Id="rId4" Type="http://schemas.openxmlformats.org/officeDocument/2006/relationships/image" Target="../media/image112.png"/></Relationships>
</file>

<file path=ppt/slides/_rels/slide6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1.xml"/><Relationship Id="rId1" Type="http://schemas.openxmlformats.org/officeDocument/2006/relationships/slideLayout" Target="../slideLayouts/slideLayout6.xml"/><Relationship Id="rId5" Type="http://schemas.openxmlformats.org/officeDocument/2006/relationships/image" Target="../media/image111.png"/><Relationship Id="rId4" Type="http://schemas.openxmlformats.org/officeDocument/2006/relationships/image" Target="../media/image113.png"/></Relationships>
</file>

<file path=ppt/slides/_rels/slide6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2.xml"/><Relationship Id="rId1" Type="http://schemas.openxmlformats.org/officeDocument/2006/relationships/slideLayout" Target="../slideLayouts/slideLayout6.xml"/><Relationship Id="rId5" Type="http://schemas.openxmlformats.org/officeDocument/2006/relationships/image" Target="../media/image111.png"/><Relationship Id="rId4" Type="http://schemas.openxmlformats.org/officeDocument/2006/relationships/image" Target="../media/image114.png"/></Relationships>
</file>

<file path=ppt/slides/_rels/slide6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3.xml"/><Relationship Id="rId1" Type="http://schemas.openxmlformats.org/officeDocument/2006/relationships/slideLayout" Target="../slideLayouts/slideLayout6.xml"/><Relationship Id="rId5" Type="http://schemas.openxmlformats.org/officeDocument/2006/relationships/image" Target="../media/image117.png"/><Relationship Id="rId4" Type="http://schemas.openxmlformats.org/officeDocument/2006/relationships/image" Target="../media/image116.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jpeg"/></Relationships>
</file>

<file path=ppt/slides/_rels/slide7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4.xml"/><Relationship Id="rId1" Type="http://schemas.openxmlformats.org/officeDocument/2006/relationships/slideLayout" Target="../slideLayouts/slideLayout6.xml"/><Relationship Id="rId5" Type="http://schemas.openxmlformats.org/officeDocument/2006/relationships/image" Target="../media/image117.png"/><Relationship Id="rId4" Type="http://schemas.openxmlformats.org/officeDocument/2006/relationships/image" Target="../media/image118.png"/></Relationships>
</file>

<file path=ppt/slides/_rels/slide7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5.xml"/><Relationship Id="rId1" Type="http://schemas.openxmlformats.org/officeDocument/2006/relationships/slideLayout" Target="../slideLayouts/slideLayout6.xml"/><Relationship Id="rId5" Type="http://schemas.openxmlformats.org/officeDocument/2006/relationships/image" Target="../media/image117.png"/><Relationship Id="rId4" Type="http://schemas.openxmlformats.org/officeDocument/2006/relationships/image" Target="../media/image119.png"/></Relationships>
</file>

<file path=ppt/slides/_rels/slide7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6.xml"/><Relationship Id="rId1" Type="http://schemas.openxmlformats.org/officeDocument/2006/relationships/slideLayout" Target="../slideLayouts/slideLayout6.xml"/><Relationship Id="rId5" Type="http://schemas.openxmlformats.org/officeDocument/2006/relationships/image" Target="../media/image117.png"/><Relationship Id="rId4" Type="http://schemas.openxmlformats.org/officeDocument/2006/relationships/image" Target="../media/image120.png"/></Relationships>
</file>

<file path=ppt/slides/_rels/slide7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122.png"/></Relationships>
</file>

<file path=ppt/slides/_rels/slide7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8.xml"/><Relationship Id="rId1" Type="http://schemas.openxmlformats.org/officeDocument/2006/relationships/slideLayout" Target="../slideLayouts/slideLayout6.xml"/><Relationship Id="rId4" Type="http://schemas.openxmlformats.org/officeDocument/2006/relationships/image" Target="../media/image122.png"/></Relationships>
</file>

<file path=ppt/slides/_rels/slide7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9.xml"/><Relationship Id="rId1" Type="http://schemas.openxmlformats.org/officeDocument/2006/relationships/slideLayout" Target="../slideLayouts/slideLayout6.xml"/><Relationship Id="rId4" Type="http://schemas.openxmlformats.org/officeDocument/2006/relationships/image" Target="../media/image12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9.jpg"/><Relationship Id="rId5" Type="http://schemas.openxmlformats.org/officeDocument/2006/relationships/image" Target="../media/image14.png"/><Relationship Id="rId4" Type="http://schemas.openxmlformats.org/officeDocument/2006/relationships/image" Target="../media/image18.jpg"/></Relationships>
</file>

<file path=ppt/slides/_rels/slide80.xml.rels><?xml version="1.0" encoding="UTF-8" standalone="yes"?>
<Relationships xmlns="http://schemas.openxmlformats.org/package/2006/relationships"><Relationship Id="rId3" Type="http://schemas.openxmlformats.org/officeDocument/2006/relationships/image" Target="../media/image1200.png"/><Relationship Id="rId2" Type="http://schemas.openxmlformats.org/officeDocument/2006/relationships/notesSlide" Target="../notesSlides/notesSlide72.xml"/><Relationship Id="rId1" Type="http://schemas.openxmlformats.org/officeDocument/2006/relationships/slideLayout" Target="../slideLayouts/slideLayout6.xml"/><Relationship Id="rId5" Type="http://schemas.openxmlformats.org/officeDocument/2006/relationships/image" Target="../media/image128.png"/><Relationship Id="rId4" Type="http://schemas.openxmlformats.org/officeDocument/2006/relationships/image" Target="../media/image127.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5.xml"/><Relationship Id="rId1" Type="http://schemas.openxmlformats.org/officeDocument/2006/relationships/slideLayout" Target="../slideLayouts/slideLayout6.xml"/><Relationship Id="rId4" Type="http://schemas.openxmlformats.org/officeDocument/2006/relationships/image" Target="../media/image133.png"/></Relationships>
</file>

<file path=ppt/slides/_rels/slide85.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8" Type="http://schemas.openxmlformats.org/officeDocument/2006/relationships/image" Target="../media/image140.jpeg"/><Relationship Id="rId3" Type="http://schemas.openxmlformats.org/officeDocument/2006/relationships/image" Target="../media/image135.jpeg"/><Relationship Id="rId7" Type="http://schemas.openxmlformats.org/officeDocument/2006/relationships/image" Target="../media/image139.jpeg"/><Relationship Id="rId2" Type="http://schemas.openxmlformats.org/officeDocument/2006/relationships/notesSlide" Target="../notesSlides/notesSlide77.xml"/><Relationship Id="rId1" Type="http://schemas.openxmlformats.org/officeDocument/2006/relationships/slideLayout" Target="../slideLayouts/slideLayout14.xml"/><Relationship Id="rId6" Type="http://schemas.openxmlformats.org/officeDocument/2006/relationships/image" Target="../media/image138.jpeg"/><Relationship Id="rId5" Type="http://schemas.openxmlformats.org/officeDocument/2006/relationships/image" Target="../media/image137.jpeg"/><Relationship Id="rId4" Type="http://schemas.openxmlformats.org/officeDocument/2006/relationships/image" Target="../media/image136.jpe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8" Type="http://schemas.openxmlformats.org/officeDocument/2006/relationships/image" Target="../media/image590.png"/><Relationship Id="rId3" Type="http://schemas.openxmlformats.org/officeDocument/2006/relationships/image" Target="../media/image550.png"/><Relationship Id="rId7" Type="http://schemas.openxmlformats.org/officeDocument/2006/relationships/image" Target="../media/image580.png"/><Relationship Id="rId2" Type="http://schemas.openxmlformats.org/officeDocument/2006/relationships/notesSlide" Target="../notesSlides/notesSlide79.xml"/><Relationship Id="rId1" Type="http://schemas.openxmlformats.org/officeDocument/2006/relationships/slideLayout" Target="../slideLayouts/slideLayout15.xml"/><Relationship Id="rId6" Type="http://schemas.openxmlformats.org/officeDocument/2006/relationships/chart" Target="../charts/chart1.xml"/><Relationship Id="rId11" Type="http://schemas.openxmlformats.org/officeDocument/2006/relationships/image" Target="../media/image620.png"/><Relationship Id="rId5" Type="http://schemas.openxmlformats.org/officeDocument/2006/relationships/image" Target="../media/image570.png"/><Relationship Id="rId10" Type="http://schemas.openxmlformats.org/officeDocument/2006/relationships/image" Target="../media/image610.png"/><Relationship Id="rId4" Type="http://schemas.openxmlformats.org/officeDocument/2006/relationships/image" Target="../media/image560.png"/><Relationship Id="rId9" Type="http://schemas.openxmlformats.org/officeDocument/2006/relationships/image" Target="../media/image60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0.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141.emf"/></Relationships>
</file>

<file path=ppt/slides/_rels/slide9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1.xml"/><Relationship Id="rId1" Type="http://schemas.openxmlformats.org/officeDocument/2006/relationships/slideLayout" Target="../slideLayouts/slideLayout15.xml"/><Relationship Id="rId4" Type="http://schemas.openxmlformats.org/officeDocument/2006/relationships/image" Target="../media/image143.emf"/></Relationships>
</file>

<file path=ppt/slides/_rels/slide9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2.xml"/><Relationship Id="rId1" Type="http://schemas.openxmlformats.org/officeDocument/2006/relationships/slideLayout" Target="../slideLayouts/slideLayout15.xml"/><Relationship Id="rId4" Type="http://schemas.openxmlformats.org/officeDocument/2006/relationships/image" Target="../media/image145.emf"/></Relationships>
</file>

<file path=ppt/slides/_rels/slide9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3.xml"/><Relationship Id="rId1" Type="http://schemas.openxmlformats.org/officeDocument/2006/relationships/slideLayout" Target="../slideLayouts/slideLayout15.xml"/><Relationship Id="rId4" Type="http://schemas.openxmlformats.org/officeDocument/2006/relationships/image" Target="../media/image147.emf"/></Relationships>
</file>

<file path=ppt/slides/_rels/slide95.xml.rels><?xml version="1.0" encoding="UTF-8" standalone="yes"?>
<Relationships xmlns="http://schemas.openxmlformats.org/package/2006/relationships"><Relationship Id="rId3" Type="http://schemas.openxmlformats.org/officeDocument/2006/relationships/image" Target="../media/image147.emf"/><Relationship Id="rId2" Type="http://schemas.openxmlformats.org/officeDocument/2006/relationships/notesSlide" Target="../notesSlides/notesSlide84.xml"/><Relationship Id="rId1" Type="http://schemas.openxmlformats.org/officeDocument/2006/relationships/slideLayout" Target="../slideLayouts/slideLayout15.xml"/><Relationship Id="rId5" Type="http://schemas.openxmlformats.org/officeDocument/2006/relationships/image" Target="../media/image149.emf"/><Relationship Id="rId4" Type="http://schemas.openxmlformats.org/officeDocument/2006/relationships/image" Target="../media/image148.png"/></Relationships>
</file>

<file path=ppt/slides/_rels/slide96.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image" Target="../media/image149.emf"/><Relationship Id="rId2" Type="http://schemas.openxmlformats.org/officeDocument/2006/relationships/notesSlide" Target="../notesSlides/notesSlide85.xml"/><Relationship Id="rId1" Type="http://schemas.openxmlformats.org/officeDocument/2006/relationships/slideLayout" Target="../slideLayouts/slideLayout15.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97.xml.rels><?xml version="1.0" encoding="UTF-8" standalone="yes"?>
<Relationships xmlns="http://schemas.openxmlformats.org/package/2006/relationships"><Relationship Id="rId8" Type="http://schemas.openxmlformats.org/officeDocument/2006/relationships/chart" Target="../charts/chart9.xml"/><Relationship Id="rId3" Type="http://schemas.openxmlformats.org/officeDocument/2006/relationships/image" Target="../media/image150.jpeg"/><Relationship Id="rId7" Type="http://schemas.openxmlformats.org/officeDocument/2006/relationships/chart" Target="../charts/chart8.xml"/><Relationship Id="rId2" Type="http://schemas.openxmlformats.org/officeDocument/2006/relationships/notesSlide" Target="../notesSlides/notesSlide86.xml"/><Relationship Id="rId1" Type="http://schemas.openxmlformats.org/officeDocument/2006/relationships/slideLayout" Target="../slideLayouts/slideLayout15.xml"/><Relationship Id="rId6" Type="http://schemas.openxmlformats.org/officeDocument/2006/relationships/chart" Target="../charts/chart7.xml"/><Relationship Id="rId5" Type="http://schemas.openxmlformats.org/officeDocument/2006/relationships/chart" Target="../charts/chart6.xml"/><Relationship Id="rId4" Type="http://schemas.openxmlformats.org/officeDocument/2006/relationships/image" Target="../media/image151.jpeg"/></Relationships>
</file>

<file path=ppt/slides/_rels/slide98.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87.xml"/><Relationship Id="rId1" Type="http://schemas.openxmlformats.org/officeDocument/2006/relationships/slideLayout" Target="../slideLayouts/slideLayout15.xml"/><Relationship Id="rId6" Type="http://schemas.openxmlformats.org/officeDocument/2006/relationships/chart" Target="../charts/chart13.xml"/><Relationship Id="rId5" Type="http://schemas.openxmlformats.org/officeDocument/2006/relationships/chart" Target="../charts/chart12.xml"/><Relationship Id="rId4" Type="http://schemas.openxmlformats.org/officeDocument/2006/relationships/chart" Target="../charts/chart11.xml"/></Relationships>
</file>

<file path=ppt/slides/_rels/slide99.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88.xml"/><Relationship Id="rId1" Type="http://schemas.openxmlformats.org/officeDocument/2006/relationships/slideLayout" Target="../slideLayouts/slideLayout15.xml"/><Relationship Id="rId6" Type="http://schemas.openxmlformats.org/officeDocument/2006/relationships/chart" Target="../charts/chart17.xml"/><Relationship Id="rId5" Type="http://schemas.openxmlformats.org/officeDocument/2006/relationships/chart" Target="../charts/chart16.xml"/><Relationship Id="rId4" Type="http://schemas.openxmlformats.org/officeDocument/2006/relationships/chart" Target="../charts/char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a:xfrm>
            <a:off x="107505" y="2643758"/>
            <a:ext cx="8798962" cy="1152128"/>
          </a:xfrm>
        </p:spPr>
        <p:txBody>
          <a:bodyPr/>
          <a:lstStyle/>
          <a:p>
            <a:r>
              <a:rPr lang="fr-FR" sz="3000" dirty="0"/>
              <a:t>Forces fluides stationnaires exercées sur un cylindre déformé en écoulement axial et confiné</a:t>
            </a:r>
          </a:p>
        </p:txBody>
      </p:sp>
      <p:sp>
        <p:nvSpPr>
          <p:cNvPr id="3" name="Espace réservé du texte 2"/>
          <p:cNvSpPr>
            <a:spLocks noGrp="1"/>
          </p:cNvSpPr>
          <p:nvPr>
            <p:ph type="body" sz="quarter" idx="14"/>
          </p:nvPr>
        </p:nvSpPr>
        <p:spPr>
          <a:xfrm>
            <a:off x="107505" y="3579864"/>
            <a:ext cx="9289031" cy="344217"/>
          </a:xfrm>
        </p:spPr>
        <p:txBody>
          <a:bodyPr/>
          <a:lstStyle/>
          <a:p>
            <a:r>
              <a:rPr lang="fr-FR" sz="1900" dirty="0"/>
              <a:t>Application au dimensionnement sismique des assemblages combustibles</a:t>
            </a:r>
          </a:p>
          <a:p>
            <a:endParaRPr lang="fr-FR" sz="1900" dirty="0"/>
          </a:p>
        </p:txBody>
      </p:sp>
      <p:sp>
        <p:nvSpPr>
          <p:cNvPr id="4" name="Espace réservé du texte 3"/>
          <p:cNvSpPr>
            <a:spLocks noGrp="1"/>
          </p:cNvSpPr>
          <p:nvPr>
            <p:ph type="body" sz="quarter" idx="15"/>
          </p:nvPr>
        </p:nvSpPr>
        <p:spPr>
          <a:xfrm>
            <a:off x="6182020" y="123480"/>
            <a:ext cx="3775294" cy="425645"/>
          </a:xfrm>
        </p:spPr>
        <p:txBody>
          <a:bodyPr/>
          <a:lstStyle/>
          <a:p>
            <a:r>
              <a:rPr lang="fr-FR" sz="1400" dirty="0"/>
              <a:t>Soutenance de thèse</a:t>
            </a:r>
            <a:br>
              <a:rPr lang="fr-FR" sz="1400" dirty="0"/>
            </a:br>
            <a:r>
              <a:rPr lang="fr-FR" sz="1400" dirty="0"/>
              <a:t>7 novembre 2018</a:t>
            </a:r>
          </a:p>
        </p:txBody>
      </p:sp>
      <p:sp>
        <p:nvSpPr>
          <p:cNvPr id="7" name="Espace réservé du texte 3"/>
          <p:cNvSpPr txBox="1">
            <a:spLocks/>
          </p:cNvSpPr>
          <p:nvPr/>
        </p:nvSpPr>
        <p:spPr>
          <a:xfrm>
            <a:off x="107504" y="4341343"/>
            <a:ext cx="2952328" cy="534663"/>
          </a:xfrm>
          <a:prstGeom prst="rect">
            <a:avLst/>
          </a:prstGeom>
          <a:ln>
            <a:noFill/>
          </a:ln>
        </p:spPr>
        <p:txBody>
          <a:bodyPr vert="horz" lIns="36000" tIns="0" rIns="36000" bIns="0" rtlCol="0">
            <a:noAutofit/>
          </a:bodyPr>
          <a:lstStyle>
            <a:lvl1pPr marL="0" indent="0" algn="l" defTabSz="914400" rtl="0" eaLnBrk="1" latinLnBrk="0" hangingPunct="1">
              <a:spcBef>
                <a:spcPts val="1800"/>
              </a:spcBef>
              <a:buClr>
                <a:schemeClr val="accent5"/>
              </a:buClr>
              <a:buFont typeface="Wingdings" pitchFamily="2" charset="2"/>
              <a:buNone/>
              <a:defRPr sz="1119" b="1" kern="1200">
                <a:solidFill>
                  <a:schemeClr val="bg1"/>
                </a:solidFill>
                <a:latin typeface="Arial" panose="020B0604020202020204" pitchFamily="34" charset="0"/>
                <a:ea typeface="+mn-ea"/>
                <a:cs typeface="Arial" panose="020B0604020202020204" pitchFamily="34" charset="0"/>
              </a:defRPr>
            </a:lvl1pPr>
            <a:lvl2pPr marL="360000" indent="-180000" algn="l" defTabSz="914400" rtl="0" eaLnBrk="1" latinLnBrk="0" hangingPunct="1">
              <a:spcBef>
                <a:spcPts val="600"/>
              </a:spcBef>
              <a:buClr>
                <a:schemeClr val="accent5"/>
              </a:buClr>
              <a:buSzPct val="50000"/>
              <a:buFont typeface="Wingdings" pitchFamily="2" charset="2"/>
              <a:buChar char=""/>
              <a:defRPr sz="1800" kern="1200">
                <a:solidFill>
                  <a:schemeClr val="tx1">
                    <a:lumMod val="75000"/>
                  </a:schemeClr>
                </a:solidFill>
                <a:latin typeface="+mn-lt"/>
                <a:ea typeface="+mn-ea"/>
                <a:cs typeface="+mn-cs"/>
              </a:defRPr>
            </a:lvl2pPr>
            <a:lvl3pPr marL="540000" indent="-180000" algn="l" defTabSz="914400" rtl="0" eaLnBrk="1" latinLnBrk="0" hangingPunct="1">
              <a:spcBef>
                <a:spcPts val="300"/>
              </a:spcBef>
              <a:buClr>
                <a:schemeClr val="accent5"/>
              </a:buClr>
              <a:buFont typeface="Arial" pitchFamily="34" charset="0"/>
              <a:buChar char="•"/>
              <a:defRPr sz="1600" kern="1200">
                <a:solidFill>
                  <a:schemeClr val="tx1">
                    <a:lumMod val="75000"/>
                  </a:schemeClr>
                </a:solidFill>
                <a:latin typeface="+mn-lt"/>
                <a:ea typeface="+mn-ea"/>
                <a:cs typeface="+mn-cs"/>
              </a:defRPr>
            </a:lvl3pPr>
            <a:lvl4pPr marL="720000" indent="-144000" algn="l" defTabSz="914400" rtl="0" eaLnBrk="1" latinLnBrk="0" hangingPunct="1">
              <a:spcBef>
                <a:spcPts val="0"/>
              </a:spcBef>
              <a:buFont typeface="Arial" pitchFamily="34" charset="0"/>
              <a:buChar char="–"/>
              <a:defRPr sz="1400" kern="1200">
                <a:solidFill>
                  <a:schemeClr val="tx1">
                    <a:lumMod val="75000"/>
                  </a:schemeClr>
                </a:solidFill>
                <a:latin typeface="+mn-lt"/>
                <a:ea typeface="+mn-ea"/>
                <a:cs typeface="+mn-cs"/>
              </a:defRPr>
            </a:lvl4pPr>
            <a:lvl5pPr marL="864000" indent="-108000" algn="l" defTabSz="914400" rtl="0" eaLnBrk="1" latinLnBrk="0" hangingPunct="1">
              <a:spcBef>
                <a:spcPts val="0"/>
              </a:spcBef>
              <a:buFont typeface="Arial" pitchFamily="34" charset="0"/>
              <a:buChar char="»"/>
              <a:defRPr sz="1200" kern="1200">
                <a:solidFill>
                  <a:schemeClr val="tx1">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1400" dirty="0"/>
              <a:t>Aurélien Joly, doctorant</a:t>
            </a:r>
            <a:br>
              <a:rPr lang="fr-FR" sz="1400" dirty="0"/>
            </a:br>
            <a:r>
              <a:rPr lang="fr-FR" sz="1400" dirty="0"/>
              <a:t>Olivier Cadot, directeur de thèse</a:t>
            </a:r>
          </a:p>
        </p:txBody>
      </p:sp>
      <p:sp>
        <p:nvSpPr>
          <p:cNvPr id="8" name="Espace réservé du texte 3"/>
          <p:cNvSpPr txBox="1">
            <a:spLocks/>
          </p:cNvSpPr>
          <p:nvPr/>
        </p:nvSpPr>
        <p:spPr>
          <a:xfrm>
            <a:off x="3030822" y="4351986"/>
            <a:ext cx="3413386" cy="534663"/>
          </a:xfrm>
          <a:prstGeom prst="rect">
            <a:avLst/>
          </a:prstGeom>
          <a:ln>
            <a:noFill/>
          </a:ln>
        </p:spPr>
        <p:txBody>
          <a:bodyPr vert="horz" lIns="36000" tIns="0" rIns="36000" bIns="0" rtlCol="0">
            <a:noAutofit/>
          </a:bodyPr>
          <a:lstStyle>
            <a:lvl1pPr marL="0" indent="0" algn="l" defTabSz="914400" rtl="0" eaLnBrk="1" latinLnBrk="0" hangingPunct="1">
              <a:spcBef>
                <a:spcPts val="1800"/>
              </a:spcBef>
              <a:buClr>
                <a:schemeClr val="accent5"/>
              </a:buClr>
              <a:buFont typeface="Wingdings" pitchFamily="2" charset="2"/>
              <a:buNone/>
              <a:defRPr sz="1119" b="1" kern="1200">
                <a:solidFill>
                  <a:schemeClr val="bg1"/>
                </a:solidFill>
                <a:latin typeface="Arial" panose="020B0604020202020204" pitchFamily="34" charset="0"/>
                <a:ea typeface="+mn-ea"/>
                <a:cs typeface="Arial" panose="020B0604020202020204" pitchFamily="34" charset="0"/>
              </a:defRPr>
            </a:lvl1pPr>
            <a:lvl2pPr marL="360000" indent="-180000" algn="l" defTabSz="914400" rtl="0" eaLnBrk="1" latinLnBrk="0" hangingPunct="1">
              <a:spcBef>
                <a:spcPts val="600"/>
              </a:spcBef>
              <a:buClr>
                <a:schemeClr val="accent5"/>
              </a:buClr>
              <a:buSzPct val="50000"/>
              <a:buFont typeface="Wingdings" pitchFamily="2" charset="2"/>
              <a:buChar char=""/>
              <a:defRPr sz="1800" kern="1200">
                <a:solidFill>
                  <a:schemeClr val="tx1">
                    <a:lumMod val="75000"/>
                  </a:schemeClr>
                </a:solidFill>
                <a:latin typeface="+mn-lt"/>
                <a:ea typeface="+mn-ea"/>
                <a:cs typeface="+mn-cs"/>
              </a:defRPr>
            </a:lvl2pPr>
            <a:lvl3pPr marL="540000" indent="-180000" algn="l" defTabSz="914400" rtl="0" eaLnBrk="1" latinLnBrk="0" hangingPunct="1">
              <a:spcBef>
                <a:spcPts val="300"/>
              </a:spcBef>
              <a:buClr>
                <a:schemeClr val="accent5"/>
              </a:buClr>
              <a:buFont typeface="Arial" pitchFamily="34" charset="0"/>
              <a:buChar char="•"/>
              <a:defRPr sz="1600" kern="1200">
                <a:solidFill>
                  <a:schemeClr val="tx1">
                    <a:lumMod val="75000"/>
                  </a:schemeClr>
                </a:solidFill>
                <a:latin typeface="+mn-lt"/>
                <a:ea typeface="+mn-ea"/>
                <a:cs typeface="+mn-cs"/>
              </a:defRPr>
            </a:lvl3pPr>
            <a:lvl4pPr marL="720000" indent="-144000" algn="l" defTabSz="914400" rtl="0" eaLnBrk="1" latinLnBrk="0" hangingPunct="1">
              <a:spcBef>
                <a:spcPts val="0"/>
              </a:spcBef>
              <a:buFont typeface="Arial" pitchFamily="34" charset="0"/>
              <a:buChar char="–"/>
              <a:defRPr sz="1400" kern="1200">
                <a:solidFill>
                  <a:schemeClr val="tx1">
                    <a:lumMod val="75000"/>
                  </a:schemeClr>
                </a:solidFill>
                <a:latin typeface="+mn-lt"/>
                <a:ea typeface="+mn-ea"/>
                <a:cs typeface="+mn-cs"/>
              </a:defRPr>
            </a:lvl4pPr>
            <a:lvl5pPr marL="864000" indent="-108000" algn="l" defTabSz="914400" rtl="0" eaLnBrk="1" latinLnBrk="0" hangingPunct="1">
              <a:spcBef>
                <a:spcPts val="0"/>
              </a:spcBef>
              <a:buFont typeface="Arial" pitchFamily="34" charset="0"/>
              <a:buChar char="»"/>
              <a:defRPr sz="1200" kern="1200">
                <a:solidFill>
                  <a:schemeClr val="tx1">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1400" dirty="0"/>
              <a:t>Pierre </a:t>
            </a:r>
            <a:r>
              <a:rPr lang="fr-FR" sz="1400" dirty="0" err="1"/>
              <a:t>Moussou</a:t>
            </a:r>
            <a:r>
              <a:rPr lang="fr-FR" sz="1400" dirty="0"/>
              <a:t>, encadrant industriel</a:t>
            </a:r>
            <a:br>
              <a:rPr lang="fr-FR" sz="1400" dirty="0"/>
            </a:br>
            <a:r>
              <a:rPr lang="fr-FR" sz="1400" dirty="0"/>
              <a:t>Luc </a:t>
            </a:r>
            <a:r>
              <a:rPr lang="fr-FR" sz="1400" dirty="0" err="1"/>
              <a:t>Pastur</a:t>
            </a:r>
            <a:r>
              <a:rPr lang="fr-FR" sz="1400" dirty="0"/>
              <a:t>, co-directeur</a:t>
            </a:r>
          </a:p>
        </p:txBody>
      </p:sp>
      <p:grpSp>
        <p:nvGrpSpPr>
          <p:cNvPr id="12" name="Groupe 11"/>
          <p:cNvGrpSpPr/>
          <p:nvPr/>
        </p:nvGrpSpPr>
        <p:grpSpPr>
          <a:xfrm>
            <a:off x="6372199" y="3963620"/>
            <a:ext cx="2480212" cy="1056402"/>
            <a:chOff x="6372199" y="3963620"/>
            <a:chExt cx="2480212" cy="1056402"/>
          </a:xfrm>
        </p:grpSpPr>
        <p:sp>
          <p:nvSpPr>
            <p:cNvPr id="9" name="Rectangle 8"/>
            <p:cNvSpPr/>
            <p:nvPr/>
          </p:nvSpPr>
          <p:spPr>
            <a:xfrm>
              <a:off x="6372199" y="3963620"/>
              <a:ext cx="2480212" cy="10564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600"/>
            </a:p>
          </p:txBody>
        </p:sp>
        <p:pic>
          <p:nvPicPr>
            <p:cNvPr id="11" name="Image 10"/>
            <p:cNvPicPr>
              <a:picLocks noChangeAspect="1"/>
            </p:cNvPicPr>
            <p:nvPr/>
          </p:nvPicPr>
          <p:blipFill>
            <a:blip r:embed="rId3" cstate="print"/>
            <a:stretch>
              <a:fillRect/>
            </a:stretch>
          </p:blipFill>
          <p:spPr>
            <a:xfrm>
              <a:off x="6372200" y="4629774"/>
              <a:ext cx="1730098" cy="390248"/>
            </a:xfrm>
            <a:prstGeom prst="rect">
              <a:avLst/>
            </a:prstGeom>
          </p:spPr>
        </p:pic>
        <p:pic>
          <p:nvPicPr>
            <p:cNvPr id="6" name="Imag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44208" y="4041461"/>
              <a:ext cx="576913" cy="576913"/>
            </a:xfrm>
            <a:prstGeom prst="rect">
              <a:avLst/>
            </a:prstGeom>
          </p:spPr>
        </p:pic>
        <p:pic>
          <p:nvPicPr>
            <p:cNvPr id="10" name="Imag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28384" y="3963620"/>
              <a:ext cx="824027" cy="1056402"/>
            </a:xfrm>
            <a:prstGeom prst="rect">
              <a:avLst/>
            </a:prstGeom>
          </p:spPr>
        </p:pic>
      </p:grpSp>
      <p:pic>
        <p:nvPicPr>
          <p:cNvPr id="13" name="Picture 2" descr="C:\Users\J78957\Desktop\Logo EDF\logoEDF_png\EDF_Logo_4C_v_F.png"/>
          <p:cNvPicPr>
            <a:picLocks noChangeAspect="1" noChangeArrowheads="1"/>
          </p:cNvPicPr>
          <p:nvPr/>
        </p:nvPicPr>
        <p:blipFill>
          <a:blip r:embed="rId6" cstate="print"/>
          <a:srcRect/>
          <a:stretch>
            <a:fillRect/>
          </a:stretch>
        </p:blipFill>
        <p:spPr bwMode="auto">
          <a:xfrm>
            <a:off x="7183948" y="4224261"/>
            <a:ext cx="684000" cy="291707"/>
          </a:xfrm>
          <a:prstGeom prst="rect">
            <a:avLst/>
          </a:prstGeom>
          <a:noFill/>
        </p:spPr>
      </p:pic>
    </p:spTree>
    <p:extLst>
      <p:ext uri="{BB962C8B-B14F-4D97-AF65-F5344CB8AC3E}">
        <p14:creationId xmlns:p14="http://schemas.microsoft.com/office/powerpoint/2010/main" val="25429902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Amortissement sous écoulement axial</a:t>
            </a:r>
          </a:p>
        </p:txBody>
      </p:sp>
      <p:sp>
        <p:nvSpPr>
          <p:cNvPr id="4" name="Espace réservé du pied de page 3"/>
          <p:cNvSpPr>
            <a:spLocks noGrp="1"/>
          </p:cNvSpPr>
          <p:nvPr>
            <p:ph type="ftr" sz="quarter" idx="11"/>
          </p:nvPr>
        </p:nvSpPr>
        <p:spPr/>
        <p:txBody>
          <a:bodyPr/>
          <a:lstStyle/>
          <a:p>
            <a:r>
              <a:rPr lang="en-US"/>
              <a:t>Thèse A. Joly – Cylindre déformé en écoulement axial</a:t>
            </a:r>
            <a:endParaRPr lang="fr-FR" dirty="0"/>
          </a:p>
        </p:txBody>
      </p:sp>
      <p:pic>
        <p:nvPicPr>
          <p:cNvPr id="7" name="Imag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003" y="651789"/>
            <a:ext cx="2669577" cy="4140000"/>
          </a:xfrm>
          <a:prstGeom prst="rect">
            <a:avLst/>
          </a:prstGeom>
        </p:spPr>
      </p:pic>
      <p:sp>
        <p:nvSpPr>
          <p:cNvPr id="8" name="ZoneTexte 7"/>
          <p:cNvSpPr txBox="1"/>
          <p:nvPr/>
        </p:nvSpPr>
        <p:spPr>
          <a:xfrm>
            <a:off x="980224" y="4724876"/>
            <a:ext cx="2104281" cy="338554"/>
          </a:xfrm>
          <a:prstGeom prst="rect">
            <a:avLst/>
          </a:prstGeom>
          <a:noFill/>
        </p:spPr>
        <p:txBody>
          <a:bodyPr wrap="square" rtlCol="0">
            <a:spAutoFit/>
          </a:bodyPr>
          <a:lstStyle/>
          <a:p>
            <a:pPr fontAlgn="base">
              <a:spcBef>
                <a:spcPct val="0"/>
              </a:spcBef>
              <a:spcAft>
                <a:spcPct val="0"/>
              </a:spcAft>
            </a:pPr>
            <a:r>
              <a:rPr lang="de-DE" sz="1600" dirty="0" err="1">
                <a:solidFill>
                  <a:schemeClr val="accent5"/>
                </a:solidFill>
                <a:cs typeface="Arial" charset="0"/>
              </a:rPr>
              <a:t>Ricciardi</a:t>
            </a:r>
            <a:r>
              <a:rPr lang="de-DE" sz="1600" dirty="0">
                <a:solidFill>
                  <a:schemeClr val="accent5"/>
                </a:solidFill>
                <a:cs typeface="Arial" charset="0"/>
              </a:rPr>
              <a:t> (2016)</a:t>
            </a:r>
          </a:p>
        </p:txBody>
      </p:sp>
      <p:pic>
        <p:nvPicPr>
          <p:cNvPr id="9" name="Image 8"/>
          <p:cNvPicPr>
            <a:picLocks noChangeAspect="1"/>
          </p:cNvPicPr>
          <p:nvPr/>
        </p:nvPicPr>
        <p:blipFill>
          <a:blip r:embed="rId4"/>
          <a:stretch>
            <a:fillRect/>
          </a:stretch>
        </p:blipFill>
        <p:spPr>
          <a:xfrm>
            <a:off x="3923930" y="1695207"/>
            <a:ext cx="3615973" cy="2789772"/>
          </a:xfrm>
          <a:prstGeom prst="rect">
            <a:avLst/>
          </a:prstGeom>
        </p:spPr>
      </p:pic>
      <p:pic>
        <p:nvPicPr>
          <p:cNvPr id="11" name="Image 10"/>
          <p:cNvPicPr>
            <a:picLocks noChangeAspect="1"/>
          </p:cNvPicPr>
          <p:nvPr/>
        </p:nvPicPr>
        <p:blipFill>
          <a:blip r:embed="rId5"/>
          <a:stretch>
            <a:fillRect/>
          </a:stretch>
        </p:blipFill>
        <p:spPr>
          <a:xfrm>
            <a:off x="7539901" y="1762312"/>
            <a:ext cx="1066800" cy="1133475"/>
          </a:xfrm>
          <a:prstGeom prst="rect">
            <a:avLst/>
          </a:prstGeom>
        </p:spPr>
      </p:pic>
      <p:sp>
        <p:nvSpPr>
          <p:cNvPr id="6" name="ZoneTexte 5"/>
          <p:cNvSpPr txBox="1"/>
          <p:nvPr/>
        </p:nvSpPr>
        <p:spPr>
          <a:xfrm>
            <a:off x="6707509" y="4146425"/>
            <a:ext cx="2490677" cy="338554"/>
          </a:xfrm>
          <a:prstGeom prst="rect">
            <a:avLst/>
          </a:prstGeom>
          <a:noFill/>
        </p:spPr>
        <p:txBody>
          <a:bodyPr wrap="square" rtlCol="0">
            <a:spAutoFit/>
          </a:bodyPr>
          <a:lstStyle/>
          <a:p>
            <a:pPr fontAlgn="base">
              <a:spcBef>
                <a:spcPct val="0"/>
              </a:spcBef>
              <a:spcAft>
                <a:spcPct val="0"/>
              </a:spcAft>
            </a:pPr>
            <a:r>
              <a:rPr lang="de-DE" sz="1600" dirty="0" err="1">
                <a:solidFill>
                  <a:schemeClr val="accent5"/>
                </a:solidFill>
                <a:cs typeface="Arial" charset="0"/>
              </a:rPr>
              <a:t>Moussou</a:t>
            </a:r>
            <a:r>
              <a:rPr lang="de-DE" sz="1600" dirty="0">
                <a:solidFill>
                  <a:schemeClr val="accent5"/>
                </a:solidFill>
                <a:cs typeface="Arial" charset="0"/>
              </a:rPr>
              <a:t> </a:t>
            </a:r>
            <a:r>
              <a:rPr lang="de-DE" sz="1600" i="1" dirty="0">
                <a:solidFill>
                  <a:schemeClr val="accent5"/>
                </a:solidFill>
                <a:cs typeface="Arial" charset="0"/>
              </a:rPr>
              <a:t>et al</a:t>
            </a:r>
            <a:r>
              <a:rPr lang="de-DE" sz="1600" dirty="0">
                <a:solidFill>
                  <a:schemeClr val="accent5"/>
                </a:solidFill>
                <a:cs typeface="Arial" charset="0"/>
              </a:rPr>
              <a:t>. (2017)</a:t>
            </a:r>
          </a:p>
        </p:txBody>
      </p:sp>
    </p:spTree>
    <p:extLst>
      <p:ext uri="{BB962C8B-B14F-4D97-AF65-F5344CB8AC3E}">
        <p14:creationId xmlns:p14="http://schemas.microsoft.com/office/powerpoint/2010/main" val="781329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1462087" y="134541"/>
            <a:ext cx="6353770" cy="857250"/>
          </a:xfrm>
        </p:spPr>
        <p:txBody>
          <a:bodyPr/>
          <a:lstStyle/>
          <a:p>
            <a:r>
              <a:rPr lang="fr-FR" sz="2400">
                <a:solidFill>
                  <a:srgbClr val="006AB3"/>
                </a:solidFill>
                <a:cs typeface="Arial" charset="0"/>
              </a:rPr>
              <a:t>Effet De la longueur de tube</a:t>
            </a:r>
          </a:p>
        </p:txBody>
      </p:sp>
      <p:pic>
        <p:nvPicPr>
          <p:cNvPr id="1026" name="Picture 2" descr="rallongeE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047598"/>
            <a:ext cx="6663929"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ZoneTexte 10"/>
          <p:cNvSpPr txBox="1"/>
          <p:nvPr/>
        </p:nvSpPr>
        <p:spPr>
          <a:xfrm>
            <a:off x="1462087" y="691709"/>
            <a:ext cx="3690169" cy="323165"/>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200">
                <a:solidFill>
                  <a:schemeClr val="tx1"/>
                </a:solidFill>
              </a:defRPr>
            </a:lvl1pPr>
          </a:lstStyle>
          <a:p>
            <a:pPr marL="0" indent="0" fontAlgn="base">
              <a:spcBef>
                <a:spcPct val="0"/>
              </a:spcBef>
              <a:spcAft>
                <a:spcPct val="0"/>
              </a:spcAft>
              <a:buNone/>
            </a:pPr>
            <a:r>
              <a:rPr lang="fr-FR" sz="1500">
                <a:solidFill>
                  <a:srgbClr val="000000"/>
                </a:solidFill>
              </a:rPr>
              <a:t>Rallonge de 30m sur E70 (</a:t>
            </a:r>
            <a:r>
              <a:rPr lang="el-GR" sz="1500">
                <a:solidFill>
                  <a:srgbClr val="000000"/>
                </a:solidFill>
              </a:rPr>
              <a:t>θ</a:t>
            </a:r>
            <a:r>
              <a:rPr lang="fr-FR" sz="1500">
                <a:solidFill>
                  <a:srgbClr val="000000"/>
                </a:solidFill>
              </a:rPr>
              <a:t>=0°)</a:t>
            </a:r>
          </a:p>
        </p:txBody>
      </p:sp>
      <p:graphicFrame>
        <p:nvGraphicFramePr>
          <p:cNvPr id="13" name="Graphique 12"/>
          <p:cNvGraphicFramePr>
            <a:graphicFrameLocks/>
          </p:cNvGraphicFramePr>
          <p:nvPr>
            <p:extLst>
              <p:ext uri="{D42A27DB-BD31-4B8C-83A1-F6EECF244321}">
                <p14:modId xmlns:p14="http://schemas.microsoft.com/office/powerpoint/2010/main" val="332906583"/>
              </p:ext>
            </p:extLst>
          </p:nvPr>
        </p:nvGraphicFramePr>
        <p:xfrm>
          <a:off x="6783831" y="1047598"/>
          <a:ext cx="2348192" cy="221314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5198486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IMG_20161004_143523"/>
          <p:cNvPicPr>
            <a:picLocks noGrp="1" noChangeAspect="1"/>
          </p:cNvPicPr>
          <p:nvPr isPhoto="1"/>
        </p:nvPicPr>
        <p:blipFill>
          <a:blip r:embed="rId3" cstate="print">
            <a:lum/>
            <a:extLst>
              <a:ext uri="{28A0092B-C50C-407E-A947-70E740481C1C}">
                <a14:useLocalDpi xmlns:a14="http://schemas.microsoft.com/office/drawing/2010/main" val="0"/>
              </a:ext>
            </a:extLst>
          </a:blip>
          <a:stretch>
            <a:fillRect/>
          </a:stretch>
        </p:blipFill>
        <p:spPr>
          <a:xfrm>
            <a:off x="1143000" y="0"/>
            <a:ext cx="6858000" cy="5143500"/>
          </a:xfrm>
          <a:prstGeom prst="rect">
            <a:avLst/>
          </a:prstGeom>
          <a:noFill/>
          <a:ln>
            <a:noFill/>
          </a:ln>
        </p:spPr>
      </p:pic>
    </p:spTree>
    <p:extLst>
      <p:ext uri="{BB962C8B-B14F-4D97-AF65-F5344CB8AC3E}">
        <p14:creationId xmlns:p14="http://schemas.microsoft.com/office/powerpoint/2010/main" val="14523622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IMG_20161004_154744"/>
          <p:cNvPicPr>
            <a:picLocks noGrp="1" noChangeAspect="1"/>
          </p:cNvPicPr>
          <p:nvPr isPhoto="1"/>
        </p:nvPicPr>
        <p:blipFill>
          <a:blip r:embed="rId3" cstate="print">
            <a:lum/>
            <a:extLst>
              <a:ext uri="{28A0092B-C50C-407E-A947-70E740481C1C}">
                <a14:useLocalDpi xmlns:a14="http://schemas.microsoft.com/office/drawing/2010/main" val="0"/>
              </a:ext>
            </a:extLst>
          </a:blip>
          <a:stretch>
            <a:fillRect/>
          </a:stretch>
        </p:blipFill>
        <p:spPr>
          <a:xfrm>
            <a:off x="1143000" y="0"/>
            <a:ext cx="6858000" cy="5143500"/>
          </a:xfrm>
          <a:prstGeom prst="rect">
            <a:avLst/>
          </a:prstGeom>
          <a:noFill/>
          <a:ln>
            <a:noFill/>
          </a:ln>
        </p:spPr>
      </p:pic>
    </p:spTree>
    <p:extLst>
      <p:ext uri="{BB962C8B-B14F-4D97-AF65-F5344CB8AC3E}">
        <p14:creationId xmlns:p14="http://schemas.microsoft.com/office/powerpoint/2010/main" val="389641358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8388" y="3930988"/>
            <a:ext cx="2900036" cy="1077456"/>
          </a:xfrm>
          <a:prstGeom prst="rect">
            <a:avLst/>
          </a:prstGeom>
        </p:spPr>
      </p:pic>
      <p:sp>
        <p:nvSpPr>
          <p:cNvPr id="2" name="Titre 1"/>
          <p:cNvSpPr>
            <a:spLocks noGrp="1"/>
          </p:cNvSpPr>
          <p:nvPr>
            <p:ph type="title"/>
          </p:nvPr>
        </p:nvSpPr>
        <p:spPr/>
        <p:txBody>
          <a:bodyPr/>
          <a:lstStyle/>
          <a:p>
            <a:r>
              <a:rPr lang="fr-FR" dirty="0"/>
              <a:t>Nouvelles prises de pression</a:t>
            </a:r>
          </a:p>
        </p:txBody>
      </p:sp>
      <p:sp>
        <p:nvSpPr>
          <p:cNvPr id="3" name="Espace réservé du contenu 2"/>
          <p:cNvSpPr>
            <a:spLocks noGrp="1"/>
          </p:cNvSpPr>
          <p:nvPr>
            <p:ph idx="1"/>
          </p:nvPr>
        </p:nvSpPr>
        <p:spPr>
          <a:xfrm>
            <a:off x="395290" y="699542"/>
            <a:ext cx="3816673" cy="3643313"/>
          </a:xfrm>
        </p:spPr>
        <p:txBody>
          <a:bodyPr/>
          <a:lstStyle/>
          <a:p>
            <a:r>
              <a:rPr lang="fr-FR" sz="2000" dirty="0">
                <a:solidFill>
                  <a:srgbClr val="000000"/>
                </a:solidFill>
              </a:rPr>
              <a:t>Actuelles :</a:t>
            </a:r>
          </a:p>
        </p:txBody>
      </p:sp>
      <p:sp>
        <p:nvSpPr>
          <p:cNvPr id="4" name="Espace réservé du contenu 3"/>
          <p:cNvSpPr>
            <a:spLocks noGrp="1"/>
          </p:cNvSpPr>
          <p:nvPr>
            <p:ph idx="12"/>
          </p:nvPr>
        </p:nvSpPr>
        <p:spPr>
          <a:xfrm>
            <a:off x="4373229" y="699541"/>
            <a:ext cx="3816673" cy="3402638"/>
          </a:xfrm>
        </p:spPr>
        <p:txBody>
          <a:bodyPr/>
          <a:lstStyle/>
          <a:p>
            <a:r>
              <a:rPr lang="fr-FR" sz="2000" dirty="0">
                <a:solidFill>
                  <a:srgbClr val="000000"/>
                </a:solidFill>
              </a:rPr>
              <a:t>Nouvelles:</a:t>
            </a:r>
          </a:p>
        </p:txBody>
      </p:sp>
      <p:grpSp>
        <p:nvGrpSpPr>
          <p:cNvPr id="6" name="Groupe 5"/>
          <p:cNvGrpSpPr/>
          <p:nvPr/>
        </p:nvGrpSpPr>
        <p:grpSpPr>
          <a:xfrm>
            <a:off x="1738684" y="2991119"/>
            <a:ext cx="2253341" cy="1690006"/>
            <a:chOff x="8154027" y="2426784"/>
            <a:chExt cx="2808000" cy="2106000"/>
          </a:xfrm>
        </p:grpSpPr>
        <p:sp>
          <p:nvSpPr>
            <p:cNvPr id="7" name="Rectangle 6"/>
            <p:cNvSpPr/>
            <p:nvPr/>
          </p:nvSpPr>
          <p:spPr>
            <a:xfrm>
              <a:off x="8194657" y="2863457"/>
              <a:ext cx="53340" cy="540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b="1"/>
            </a:p>
          </p:txBody>
        </p:sp>
        <p:pic>
          <p:nvPicPr>
            <p:cNvPr id="8" name="Imag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54027" y="2426784"/>
              <a:ext cx="2808000" cy="2106000"/>
            </a:xfrm>
            <a:prstGeom prst="rect">
              <a:avLst/>
            </a:prstGeom>
          </p:spPr>
        </p:pic>
        <p:cxnSp>
          <p:nvCxnSpPr>
            <p:cNvPr id="9" name="Connecteur droit avec flèche 8"/>
            <p:cNvCxnSpPr/>
            <p:nvPr/>
          </p:nvCxnSpPr>
          <p:spPr>
            <a:xfrm>
              <a:off x="9021339" y="3406263"/>
              <a:ext cx="1735561"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0129805" y="3108944"/>
              <a:ext cx="785449" cy="326005"/>
            </a:xfrm>
            <a:prstGeom prst="rect">
              <a:avLst/>
            </a:prstGeom>
          </p:spPr>
          <p:txBody>
            <a:bodyPr wrap="none">
              <a:spAutoFit/>
            </a:bodyPr>
            <a:lstStyle/>
            <a:p>
              <a:r>
                <a:rPr lang="fr-FR" sz="1100" b="1" dirty="0">
                  <a:solidFill>
                    <a:schemeClr val="bg1"/>
                  </a:solidFill>
                </a:rPr>
                <a:t>3,2mm</a:t>
              </a:r>
            </a:p>
          </p:txBody>
        </p:sp>
        <p:cxnSp>
          <p:nvCxnSpPr>
            <p:cNvPr id="11" name="Connecteur droit avec flèche 10"/>
            <p:cNvCxnSpPr/>
            <p:nvPr/>
          </p:nvCxnSpPr>
          <p:spPr>
            <a:xfrm>
              <a:off x="9496425" y="3482447"/>
              <a:ext cx="636555"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9530486" y="3451005"/>
              <a:ext cx="881333" cy="326005"/>
            </a:xfrm>
            <a:prstGeom prst="rect">
              <a:avLst/>
            </a:prstGeom>
          </p:spPr>
          <p:txBody>
            <a:bodyPr wrap="none">
              <a:spAutoFit/>
            </a:bodyPr>
            <a:lstStyle/>
            <a:p>
              <a:r>
                <a:rPr lang="fr-FR" sz="1100" b="1" dirty="0">
                  <a:solidFill>
                    <a:schemeClr val="bg1"/>
                  </a:solidFill>
                </a:rPr>
                <a:t>≈1.6mm</a:t>
              </a:r>
            </a:p>
          </p:txBody>
        </p:sp>
      </p:grpSp>
      <p:grpSp>
        <p:nvGrpSpPr>
          <p:cNvPr id="13" name="Groupe 12"/>
          <p:cNvGrpSpPr/>
          <p:nvPr/>
        </p:nvGrpSpPr>
        <p:grpSpPr>
          <a:xfrm>
            <a:off x="4373229" y="3512405"/>
            <a:ext cx="1444449" cy="1083337"/>
            <a:chOff x="8460254" y="5327439"/>
            <a:chExt cx="1800000" cy="1350000"/>
          </a:xfrm>
        </p:grpSpPr>
        <p:pic>
          <p:nvPicPr>
            <p:cNvPr id="14" name="Imag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60254" y="5327439"/>
              <a:ext cx="1800000" cy="1350000"/>
            </a:xfrm>
            <a:prstGeom prst="rect">
              <a:avLst/>
            </a:prstGeom>
          </p:spPr>
        </p:pic>
        <p:sp>
          <p:nvSpPr>
            <p:cNvPr id="15" name="Rectangle 14"/>
            <p:cNvSpPr/>
            <p:nvPr/>
          </p:nvSpPr>
          <p:spPr>
            <a:xfrm>
              <a:off x="9368559" y="6214994"/>
              <a:ext cx="785450" cy="326005"/>
            </a:xfrm>
            <a:prstGeom prst="rect">
              <a:avLst/>
            </a:prstGeom>
          </p:spPr>
          <p:txBody>
            <a:bodyPr wrap="none">
              <a:spAutoFit/>
            </a:bodyPr>
            <a:lstStyle/>
            <a:p>
              <a:r>
                <a:rPr lang="fr-FR" sz="1100" b="1" dirty="0">
                  <a:solidFill>
                    <a:schemeClr val="bg1"/>
                  </a:solidFill>
                </a:rPr>
                <a:t>0,5mm</a:t>
              </a:r>
            </a:p>
          </p:txBody>
        </p:sp>
        <p:cxnSp>
          <p:nvCxnSpPr>
            <p:cNvPr id="16" name="Connecteur droit avec flèche 15"/>
            <p:cNvCxnSpPr/>
            <p:nvPr/>
          </p:nvCxnSpPr>
          <p:spPr>
            <a:xfrm>
              <a:off x="9464675" y="6129386"/>
              <a:ext cx="252000"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17" name="Image 16"/>
          <p:cNvPicPr>
            <a:picLocks noChangeAspect="1"/>
          </p:cNvPicPr>
          <p:nvPr/>
        </p:nvPicPr>
        <p:blipFill rotWithShape="1">
          <a:blip r:embed="rId6" cstate="print">
            <a:extLst>
              <a:ext uri="{28A0092B-C50C-407E-A947-70E740481C1C}">
                <a14:useLocalDpi xmlns:a14="http://schemas.microsoft.com/office/drawing/2010/main" val="0"/>
              </a:ext>
            </a:extLst>
          </a:blip>
          <a:srcRect t="13367" r="29322" b="15006"/>
          <a:stretch/>
        </p:blipFill>
        <p:spPr>
          <a:xfrm>
            <a:off x="4385471" y="1115339"/>
            <a:ext cx="2864413" cy="2177136"/>
          </a:xfrm>
          <a:prstGeom prst="rect">
            <a:avLst/>
          </a:prstGeom>
        </p:spPr>
      </p:pic>
      <p:pic>
        <p:nvPicPr>
          <p:cNvPr id="18" name="Imag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0752" y="1067954"/>
            <a:ext cx="1866367" cy="2801576"/>
          </a:xfrm>
          <a:prstGeom prst="rect">
            <a:avLst/>
          </a:prstGeom>
        </p:spPr>
      </p:pic>
      <p:pic>
        <p:nvPicPr>
          <p:cNvPr id="19" name="Image 18"/>
          <p:cNvPicPr/>
          <p:nvPr/>
        </p:nvPicPr>
        <p:blipFill rotWithShape="1">
          <a:blip r:embed="rId8" cstate="print">
            <a:extLst>
              <a:ext uri="{28A0092B-C50C-407E-A947-70E740481C1C}">
                <a14:useLocalDpi xmlns:a14="http://schemas.microsoft.com/office/drawing/2010/main" val="0"/>
              </a:ext>
            </a:extLst>
          </a:blip>
          <a:srcRect l="5726" t="37521" r="35249" b="1"/>
          <a:stretch/>
        </p:blipFill>
        <p:spPr bwMode="auto">
          <a:xfrm>
            <a:off x="7249884" y="2349613"/>
            <a:ext cx="1728192" cy="137208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421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Nouvelles prises de pression</a:t>
            </a:r>
          </a:p>
        </p:txBody>
      </p:sp>
      <p:grpSp>
        <p:nvGrpSpPr>
          <p:cNvPr id="132" name="Groupe 131"/>
          <p:cNvGrpSpPr/>
          <p:nvPr/>
        </p:nvGrpSpPr>
        <p:grpSpPr>
          <a:xfrm>
            <a:off x="395290" y="685121"/>
            <a:ext cx="6382409" cy="1727763"/>
            <a:chOff x="732410" y="2479586"/>
            <a:chExt cx="6382409" cy="1727763"/>
          </a:xfrm>
        </p:grpSpPr>
        <p:sp>
          <p:nvSpPr>
            <p:cNvPr id="133" name="Rectangle 132"/>
            <p:cNvSpPr/>
            <p:nvPr/>
          </p:nvSpPr>
          <p:spPr>
            <a:xfrm>
              <a:off x="2647512" y="2898369"/>
              <a:ext cx="2484000" cy="72000"/>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a:ea typeface="+mn-ea"/>
                <a:cs typeface="+mn-cs"/>
              </a:endParaRPr>
            </a:p>
          </p:txBody>
        </p:sp>
        <p:sp>
          <p:nvSpPr>
            <p:cNvPr id="134" name="Rectangle 133"/>
            <p:cNvSpPr/>
            <p:nvPr/>
          </p:nvSpPr>
          <p:spPr>
            <a:xfrm>
              <a:off x="740549" y="2898369"/>
              <a:ext cx="1728000" cy="72000"/>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a:ea typeface="+mn-ea"/>
                <a:cs typeface="+mn-cs"/>
              </a:endParaRPr>
            </a:p>
          </p:txBody>
        </p:sp>
        <p:sp>
          <p:nvSpPr>
            <p:cNvPr id="135" name="ZoneTexte 134"/>
            <p:cNvSpPr txBox="1"/>
            <p:nvPr/>
          </p:nvSpPr>
          <p:spPr>
            <a:xfrm>
              <a:off x="1266091" y="2907544"/>
              <a:ext cx="125778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200" b="1" i="0" u="none" strike="noStrike" kern="0" cap="none" spc="0" normalizeH="0" baseline="0" noProof="0" dirty="0">
                  <a:ln>
                    <a:noFill/>
                  </a:ln>
                  <a:solidFill>
                    <a:srgbClr val="ED7D31"/>
                  </a:solidFill>
                  <a:effectLst/>
                  <a:uLnTx/>
                  <a:uFillTx/>
                  <a:latin typeface="Calibri"/>
                </a:rPr>
                <a:t>embout de câble</a:t>
              </a:r>
            </a:p>
          </p:txBody>
        </p:sp>
        <p:sp>
          <p:nvSpPr>
            <p:cNvPr id="136" name="ZoneTexte 135"/>
            <p:cNvSpPr txBox="1"/>
            <p:nvPr/>
          </p:nvSpPr>
          <p:spPr>
            <a:xfrm>
              <a:off x="2751988" y="2608771"/>
              <a:ext cx="162095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a:ln>
                    <a:noFill/>
                  </a:ln>
                  <a:solidFill>
                    <a:prstClr val="black"/>
                  </a:solidFill>
                  <a:effectLst/>
                  <a:uLnTx/>
                  <a:uFillTx/>
                  <a:latin typeface="Calibri"/>
                </a:rPr>
                <a:t>paroi du cylindre</a:t>
              </a:r>
            </a:p>
          </p:txBody>
        </p:sp>
        <p:sp>
          <p:nvSpPr>
            <p:cNvPr id="137" name="Forme libre 136"/>
            <p:cNvSpPr/>
            <p:nvPr/>
          </p:nvSpPr>
          <p:spPr>
            <a:xfrm>
              <a:off x="2548058" y="2885770"/>
              <a:ext cx="3978839" cy="823913"/>
            </a:xfrm>
            <a:custGeom>
              <a:avLst/>
              <a:gdLst>
                <a:gd name="connsiteX0" fmla="*/ 0 w 6510337"/>
                <a:gd name="connsiteY0" fmla="*/ 0 h 828675"/>
                <a:gd name="connsiteX1" fmla="*/ 4762 w 6510337"/>
                <a:gd name="connsiteY1" fmla="*/ 200025 h 828675"/>
                <a:gd name="connsiteX2" fmla="*/ 9525 w 6510337"/>
                <a:gd name="connsiteY2" fmla="*/ 290512 h 828675"/>
                <a:gd name="connsiteX3" fmla="*/ 52387 w 6510337"/>
                <a:gd name="connsiteY3" fmla="*/ 352425 h 828675"/>
                <a:gd name="connsiteX4" fmla="*/ 161925 w 6510337"/>
                <a:gd name="connsiteY4" fmla="*/ 400050 h 828675"/>
                <a:gd name="connsiteX5" fmla="*/ 376237 w 6510337"/>
                <a:gd name="connsiteY5" fmla="*/ 438150 h 828675"/>
                <a:gd name="connsiteX6" fmla="*/ 785812 w 6510337"/>
                <a:gd name="connsiteY6" fmla="*/ 438150 h 828675"/>
                <a:gd name="connsiteX7" fmla="*/ 1171575 w 6510337"/>
                <a:gd name="connsiteY7" fmla="*/ 414337 h 828675"/>
                <a:gd name="connsiteX8" fmla="*/ 2109787 w 6510337"/>
                <a:gd name="connsiteY8" fmla="*/ 381000 h 828675"/>
                <a:gd name="connsiteX9" fmla="*/ 5767387 w 6510337"/>
                <a:gd name="connsiteY9" fmla="*/ 357187 h 828675"/>
                <a:gd name="connsiteX10" fmla="*/ 6510337 w 6510337"/>
                <a:gd name="connsiteY10" fmla="*/ 828675 h 828675"/>
                <a:gd name="connsiteX0" fmla="*/ 0 w 6486525"/>
                <a:gd name="connsiteY0" fmla="*/ 0 h 842963"/>
                <a:gd name="connsiteX1" fmla="*/ 4762 w 6486525"/>
                <a:gd name="connsiteY1" fmla="*/ 200025 h 842963"/>
                <a:gd name="connsiteX2" fmla="*/ 9525 w 6486525"/>
                <a:gd name="connsiteY2" fmla="*/ 290512 h 842963"/>
                <a:gd name="connsiteX3" fmla="*/ 52387 w 6486525"/>
                <a:gd name="connsiteY3" fmla="*/ 352425 h 842963"/>
                <a:gd name="connsiteX4" fmla="*/ 161925 w 6486525"/>
                <a:gd name="connsiteY4" fmla="*/ 400050 h 842963"/>
                <a:gd name="connsiteX5" fmla="*/ 376237 w 6486525"/>
                <a:gd name="connsiteY5" fmla="*/ 438150 h 842963"/>
                <a:gd name="connsiteX6" fmla="*/ 785812 w 6486525"/>
                <a:gd name="connsiteY6" fmla="*/ 438150 h 842963"/>
                <a:gd name="connsiteX7" fmla="*/ 1171575 w 6486525"/>
                <a:gd name="connsiteY7" fmla="*/ 414337 h 842963"/>
                <a:gd name="connsiteX8" fmla="*/ 2109787 w 6486525"/>
                <a:gd name="connsiteY8" fmla="*/ 381000 h 842963"/>
                <a:gd name="connsiteX9" fmla="*/ 5767387 w 6486525"/>
                <a:gd name="connsiteY9" fmla="*/ 357187 h 842963"/>
                <a:gd name="connsiteX10" fmla="*/ 6486525 w 6486525"/>
                <a:gd name="connsiteY10" fmla="*/ 842963 h 842963"/>
                <a:gd name="connsiteX0" fmla="*/ 0 w 6486525"/>
                <a:gd name="connsiteY0" fmla="*/ 0 h 842963"/>
                <a:gd name="connsiteX1" fmla="*/ 4762 w 6486525"/>
                <a:gd name="connsiteY1" fmla="*/ 200025 h 842963"/>
                <a:gd name="connsiteX2" fmla="*/ 9525 w 6486525"/>
                <a:gd name="connsiteY2" fmla="*/ 290512 h 842963"/>
                <a:gd name="connsiteX3" fmla="*/ 52387 w 6486525"/>
                <a:gd name="connsiteY3" fmla="*/ 352425 h 842963"/>
                <a:gd name="connsiteX4" fmla="*/ 161925 w 6486525"/>
                <a:gd name="connsiteY4" fmla="*/ 400050 h 842963"/>
                <a:gd name="connsiteX5" fmla="*/ 376237 w 6486525"/>
                <a:gd name="connsiteY5" fmla="*/ 438150 h 842963"/>
                <a:gd name="connsiteX6" fmla="*/ 785812 w 6486525"/>
                <a:gd name="connsiteY6" fmla="*/ 438150 h 842963"/>
                <a:gd name="connsiteX7" fmla="*/ 1171575 w 6486525"/>
                <a:gd name="connsiteY7" fmla="*/ 414337 h 842963"/>
                <a:gd name="connsiteX8" fmla="*/ 2109787 w 6486525"/>
                <a:gd name="connsiteY8" fmla="*/ 381000 h 842963"/>
                <a:gd name="connsiteX9" fmla="*/ 5767387 w 6486525"/>
                <a:gd name="connsiteY9" fmla="*/ 357187 h 842963"/>
                <a:gd name="connsiteX10" fmla="*/ 6486525 w 6486525"/>
                <a:gd name="connsiteY10" fmla="*/ 842963 h 842963"/>
                <a:gd name="connsiteX0" fmla="*/ 0 w 6488015"/>
                <a:gd name="connsiteY0" fmla="*/ 0 h 842963"/>
                <a:gd name="connsiteX1" fmla="*/ 4762 w 6488015"/>
                <a:gd name="connsiteY1" fmla="*/ 200025 h 842963"/>
                <a:gd name="connsiteX2" fmla="*/ 9525 w 6488015"/>
                <a:gd name="connsiteY2" fmla="*/ 290512 h 842963"/>
                <a:gd name="connsiteX3" fmla="*/ 52387 w 6488015"/>
                <a:gd name="connsiteY3" fmla="*/ 352425 h 842963"/>
                <a:gd name="connsiteX4" fmla="*/ 161925 w 6488015"/>
                <a:gd name="connsiteY4" fmla="*/ 400050 h 842963"/>
                <a:gd name="connsiteX5" fmla="*/ 376237 w 6488015"/>
                <a:gd name="connsiteY5" fmla="*/ 438150 h 842963"/>
                <a:gd name="connsiteX6" fmla="*/ 785812 w 6488015"/>
                <a:gd name="connsiteY6" fmla="*/ 438150 h 842963"/>
                <a:gd name="connsiteX7" fmla="*/ 1171575 w 6488015"/>
                <a:gd name="connsiteY7" fmla="*/ 414337 h 842963"/>
                <a:gd name="connsiteX8" fmla="*/ 2109787 w 6488015"/>
                <a:gd name="connsiteY8" fmla="*/ 381000 h 842963"/>
                <a:gd name="connsiteX9" fmla="*/ 5767387 w 6488015"/>
                <a:gd name="connsiteY9" fmla="*/ 357187 h 842963"/>
                <a:gd name="connsiteX10" fmla="*/ 6486525 w 6488015"/>
                <a:gd name="connsiteY10" fmla="*/ 842963 h 842963"/>
                <a:gd name="connsiteX0" fmla="*/ 0 w 6488015"/>
                <a:gd name="connsiteY0" fmla="*/ 0 h 823913"/>
                <a:gd name="connsiteX1" fmla="*/ 4762 w 6488015"/>
                <a:gd name="connsiteY1" fmla="*/ 180975 h 823913"/>
                <a:gd name="connsiteX2" fmla="*/ 9525 w 6488015"/>
                <a:gd name="connsiteY2" fmla="*/ 271462 h 823913"/>
                <a:gd name="connsiteX3" fmla="*/ 52387 w 6488015"/>
                <a:gd name="connsiteY3" fmla="*/ 333375 h 823913"/>
                <a:gd name="connsiteX4" fmla="*/ 161925 w 6488015"/>
                <a:gd name="connsiteY4" fmla="*/ 381000 h 823913"/>
                <a:gd name="connsiteX5" fmla="*/ 376237 w 6488015"/>
                <a:gd name="connsiteY5" fmla="*/ 419100 h 823913"/>
                <a:gd name="connsiteX6" fmla="*/ 785812 w 6488015"/>
                <a:gd name="connsiteY6" fmla="*/ 419100 h 823913"/>
                <a:gd name="connsiteX7" fmla="*/ 1171575 w 6488015"/>
                <a:gd name="connsiteY7" fmla="*/ 395287 h 823913"/>
                <a:gd name="connsiteX8" fmla="*/ 2109787 w 6488015"/>
                <a:gd name="connsiteY8" fmla="*/ 361950 h 823913"/>
                <a:gd name="connsiteX9" fmla="*/ 5767387 w 6488015"/>
                <a:gd name="connsiteY9" fmla="*/ 338137 h 823913"/>
                <a:gd name="connsiteX10" fmla="*/ 6486525 w 6488015"/>
                <a:gd name="connsiteY10" fmla="*/ 823913 h 823913"/>
                <a:gd name="connsiteX0" fmla="*/ 0 w 6488015"/>
                <a:gd name="connsiteY0" fmla="*/ 0 h 823913"/>
                <a:gd name="connsiteX1" fmla="*/ 4762 w 6488015"/>
                <a:gd name="connsiteY1" fmla="*/ 138112 h 823913"/>
                <a:gd name="connsiteX2" fmla="*/ 9525 w 6488015"/>
                <a:gd name="connsiteY2" fmla="*/ 271462 h 823913"/>
                <a:gd name="connsiteX3" fmla="*/ 52387 w 6488015"/>
                <a:gd name="connsiteY3" fmla="*/ 333375 h 823913"/>
                <a:gd name="connsiteX4" fmla="*/ 161925 w 6488015"/>
                <a:gd name="connsiteY4" fmla="*/ 381000 h 823913"/>
                <a:gd name="connsiteX5" fmla="*/ 376237 w 6488015"/>
                <a:gd name="connsiteY5" fmla="*/ 419100 h 823913"/>
                <a:gd name="connsiteX6" fmla="*/ 785812 w 6488015"/>
                <a:gd name="connsiteY6" fmla="*/ 419100 h 823913"/>
                <a:gd name="connsiteX7" fmla="*/ 1171575 w 6488015"/>
                <a:gd name="connsiteY7" fmla="*/ 395287 h 823913"/>
                <a:gd name="connsiteX8" fmla="*/ 2109787 w 6488015"/>
                <a:gd name="connsiteY8" fmla="*/ 361950 h 823913"/>
                <a:gd name="connsiteX9" fmla="*/ 5767387 w 6488015"/>
                <a:gd name="connsiteY9" fmla="*/ 338137 h 823913"/>
                <a:gd name="connsiteX10" fmla="*/ 6486525 w 6488015"/>
                <a:gd name="connsiteY10" fmla="*/ 823913 h 82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88015" h="823913">
                  <a:moveTo>
                    <a:pt x="0" y="0"/>
                  </a:moveTo>
                  <a:cubicBezTo>
                    <a:pt x="1587" y="75803"/>
                    <a:pt x="3175" y="92868"/>
                    <a:pt x="4762" y="138112"/>
                  </a:cubicBezTo>
                  <a:cubicBezTo>
                    <a:pt x="6349" y="183356"/>
                    <a:pt x="1588" y="238918"/>
                    <a:pt x="9525" y="271462"/>
                  </a:cubicBezTo>
                  <a:cubicBezTo>
                    <a:pt x="17463" y="304006"/>
                    <a:pt x="26987" y="315119"/>
                    <a:pt x="52387" y="333375"/>
                  </a:cubicBezTo>
                  <a:cubicBezTo>
                    <a:pt x="77787" y="351631"/>
                    <a:pt x="107950" y="366713"/>
                    <a:pt x="161925" y="381000"/>
                  </a:cubicBezTo>
                  <a:cubicBezTo>
                    <a:pt x="215900" y="395288"/>
                    <a:pt x="272256" y="412750"/>
                    <a:pt x="376237" y="419100"/>
                  </a:cubicBezTo>
                  <a:cubicBezTo>
                    <a:pt x="480218" y="425450"/>
                    <a:pt x="653256" y="423069"/>
                    <a:pt x="785812" y="419100"/>
                  </a:cubicBezTo>
                  <a:cubicBezTo>
                    <a:pt x="918368" y="415131"/>
                    <a:pt x="1171575" y="395287"/>
                    <a:pt x="1171575" y="395287"/>
                  </a:cubicBezTo>
                  <a:lnTo>
                    <a:pt x="2109787" y="361950"/>
                  </a:lnTo>
                  <a:cubicBezTo>
                    <a:pt x="2875756" y="352425"/>
                    <a:pt x="5037931" y="261143"/>
                    <a:pt x="5767387" y="338137"/>
                  </a:cubicBezTo>
                  <a:cubicBezTo>
                    <a:pt x="6496843" y="415131"/>
                    <a:pt x="6494463" y="616744"/>
                    <a:pt x="6486525" y="823913"/>
                  </a:cubicBezTo>
                </a:path>
              </a:pathLst>
            </a:custGeom>
            <a:noFill/>
            <a:ln w="63500" cap="flat" cmpd="dbl"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1" i="0" u="none" strike="noStrike" kern="0" cap="none" spc="0" normalizeH="0" baseline="0" noProof="0">
                <a:ln>
                  <a:noFill/>
                </a:ln>
                <a:solidFill>
                  <a:prstClr val="white"/>
                </a:solidFill>
                <a:effectLst/>
                <a:uLnTx/>
                <a:uFillTx/>
                <a:latin typeface="Calibri"/>
                <a:ea typeface="+mn-ea"/>
                <a:cs typeface="+mn-cs"/>
              </a:endParaRPr>
            </a:p>
          </p:txBody>
        </p:sp>
        <p:grpSp>
          <p:nvGrpSpPr>
            <p:cNvPr id="138" name="Groupe 137"/>
            <p:cNvGrpSpPr/>
            <p:nvPr/>
          </p:nvGrpSpPr>
          <p:grpSpPr>
            <a:xfrm>
              <a:off x="5128857" y="3591691"/>
              <a:ext cx="1985962" cy="615658"/>
              <a:chOff x="6357938" y="525780"/>
              <a:chExt cx="1985962" cy="615658"/>
            </a:xfrm>
          </p:grpSpPr>
          <p:sp>
            <p:nvSpPr>
              <p:cNvPr id="149" name="Rectangle 148"/>
              <p:cNvSpPr/>
              <p:nvPr/>
            </p:nvSpPr>
            <p:spPr>
              <a:xfrm>
                <a:off x="6394079" y="697537"/>
                <a:ext cx="1888572" cy="443901"/>
              </a:xfrm>
              <a:prstGeom prst="rect">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0" i="0" u="none" strike="noStrike" kern="0" cap="none" spc="0" normalizeH="0" baseline="0" noProof="0" dirty="0">
                    <a:ln>
                      <a:noFill/>
                    </a:ln>
                    <a:solidFill>
                      <a:prstClr val="white"/>
                    </a:solidFill>
                    <a:effectLst/>
                    <a:uLnTx/>
                    <a:uFillTx/>
                    <a:latin typeface="Calibri"/>
                    <a:ea typeface="+mn-ea"/>
                    <a:cs typeface="+mn-cs"/>
                  </a:rPr>
                  <a:t>scanner</a:t>
                </a:r>
              </a:p>
            </p:txBody>
          </p:sp>
          <p:grpSp>
            <p:nvGrpSpPr>
              <p:cNvPr id="150" name="Groupe 149"/>
              <p:cNvGrpSpPr/>
              <p:nvPr/>
            </p:nvGrpSpPr>
            <p:grpSpPr>
              <a:xfrm>
                <a:off x="6530340" y="525780"/>
                <a:ext cx="1637348" cy="180000"/>
                <a:chOff x="6530340" y="525780"/>
                <a:chExt cx="1219200" cy="180000"/>
              </a:xfrm>
            </p:grpSpPr>
            <p:cxnSp>
              <p:nvCxnSpPr>
                <p:cNvPr id="152" name="Connecteur droit 151"/>
                <p:cNvCxnSpPr/>
                <p:nvPr/>
              </p:nvCxnSpPr>
              <p:spPr>
                <a:xfrm flipV="1">
                  <a:off x="6530340" y="525780"/>
                  <a:ext cx="0" cy="180000"/>
                </a:xfrm>
                <a:prstGeom prst="line">
                  <a:avLst/>
                </a:prstGeom>
                <a:noFill/>
                <a:ln w="28575" cap="flat" cmpd="sng" algn="ctr">
                  <a:solidFill>
                    <a:sysClr val="windowText" lastClr="000000"/>
                  </a:solidFill>
                  <a:prstDash val="solid"/>
                  <a:miter lim="800000"/>
                </a:ln>
                <a:effectLst/>
              </p:spPr>
            </p:cxnSp>
            <p:cxnSp>
              <p:nvCxnSpPr>
                <p:cNvPr id="153" name="Connecteur droit 152"/>
                <p:cNvCxnSpPr/>
                <p:nvPr/>
              </p:nvCxnSpPr>
              <p:spPr>
                <a:xfrm flipV="1">
                  <a:off x="6682740" y="525780"/>
                  <a:ext cx="0" cy="180000"/>
                </a:xfrm>
                <a:prstGeom prst="line">
                  <a:avLst/>
                </a:prstGeom>
                <a:noFill/>
                <a:ln w="28575" cap="flat" cmpd="sng" algn="ctr">
                  <a:solidFill>
                    <a:sysClr val="windowText" lastClr="000000"/>
                  </a:solidFill>
                  <a:prstDash val="solid"/>
                  <a:miter lim="800000"/>
                </a:ln>
                <a:effectLst/>
              </p:spPr>
            </p:cxnSp>
            <p:cxnSp>
              <p:nvCxnSpPr>
                <p:cNvPr id="154" name="Connecteur droit 153"/>
                <p:cNvCxnSpPr/>
                <p:nvPr/>
              </p:nvCxnSpPr>
              <p:spPr>
                <a:xfrm flipV="1">
                  <a:off x="6835140" y="525780"/>
                  <a:ext cx="0" cy="180000"/>
                </a:xfrm>
                <a:prstGeom prst="line">
                  <a:avLst/>
                </a:prstGeom>
                <a:noFill/>
                <a:ln w="28575" cap="flat" cmpd="sng" algn="ctr">
                  <a:solidFill>
                    <a:sysClr val="windowText" lastClr="000000"/>
                  </a:solidFill>
                  <a:prstDash val="solid"/>
                  <a:miter lim="800000"/>
                </a:ln>
                <a:effectLst/>
              </p:spPr>
            </p:cxnSp>
            <p:cxnSp>
              <p:nvCxnSpPr>
                <p:cNvPr id="155" name="Connecteur droit 154"/>
                <p:cNvCxnSpPr/>
                <p:nvPr/>
              </p:nvCxnSpPr>
              <p:spPr>
                <a:xfrm flipV="1">
                  <a:off x="6987540" y="525780"/>
                  <a:ext cx="0" cy="180000"/>
                </a:xfrm>
                <a:prstGeom prst="line">
                  <a:avLst/>
                </a:prstGeom>
                <a:noFill/>
                <a:ln w="28575" cap="flat" cmpd="sng" algn="ctr">
                  <a:solidFill>
                    <a:sysClr val="windowText" lastClr="000000"/>
                  </a:solidFill>
                  <a:prstDash val="solid"/>
                  <a:miter lim="800000"/>
                </a:ln>
                <a:effectLst/>
              </p:spPr>
            </p:cxnSp>
            <p:cxnSp>
              <p:nvCxnSpPr>
                <p:cNvPr id="156" name="Connecteur droit 155"/>
                <p:cNvCxnSpPr/>
                <p:nvPr/>
              </p:nvCxnSpPr>
              <p:spPr>
                <a:xfrm flipV="1">
                  <a:off x="7139940" y="525780"/>
                  <a:ext cx="0" cy="180000"/>
                </a:xfrm>
                <a:prstGeom prst="line">
                  <a:avLst/>
                </a:prstGeom>
                <a:noFill/>
                <a:ln w="28575" cap="flat" cmpd="sng" algn="ctr">
                  <a:solidFill>
                    <a:sysClr val="windowText" lastClr="000000"/>
                  </a:solidFill>
                  <a:prstDash val="solid"/>
                  <a:miter lim="800000"/>
                </a:ln>
                <a:effectLst/>
              </p:spPr>
            </p:cxnSp>
            <p:cxnSp>
              <p:nvCxnSpPr>
                <p:cNvPr id="157" name="Connecteur droit 156"/>
                <p:cNvCxnSpPr/>
                <p:nvPr/>
              </p:nvCxnSpPr>
              <p:spPr>
                <a:xfrm flipV="1">
                  <a:off x="7292340" y="525780"/>
                  <a:ext cx="0" cy="180000"/>
                </a:xfrm>
                <a:prstGeom prst="line">
                  <a:avLst/>
                </a:prstGeom>
                <a:noFill/>
                <a:ln w="28575" cap="flat" cmpd="sng" algn="ctr">
                  <a:solidFill>
                    <a:sysClr val="windowText" lastClr="000000"/>
                  </a:solidFill>
                  <a:prstDash val="solid"/>
                  <a:miter lim="800000"/>
                </a:ln>
                <a:effectLst/>
              </p:spPr>
            </p:cxnSp>
            <p:cxnSp>
              <p:nvCxnSpPr>
                <p:cNvPr id="158" name="Connecteur droit 157"/>
                <p:cNvCxnSpPr/>
                <p:nvPr/>
              </p:nvCxnSpPr>
              <p:spPr>
                <a:xfrm flipV="1">
                  <a:off x="7444740" y="525780"/>
                  <a:ext cx="0" cy="180000"/>
                </a:xfrm>
                <a:prstGeom prst="line">
                  <a:avLst/>
                </a:prstGeom>
                <a:noFill/>
                <a:ln w="28575" cap="flat" cmpd="sng" algn="ctr">
                  <a:solidFill>
                    <a:sysClr val="windowText" lastClr="000000"/>
                  </a:solidFill>
                  <a:prstDash val="solid"/>
                  <a:miter lim="800000"/>
                </a:ln>
                <a:effectLst/>
              </p:spPr>
            </p:cxnSp>
            <p:cxnSp>
              <p:nvCxnSpPr>
                <p:cNvPr id="159" name="Connecteur droit 158"/>
                <p:cNvCxnSpPr/>
                <p:nvPr/>
              </p:nvCxnSpPr>
              <p:spPr>
                <a:xfrm flipV="1">
                  <a:off x="7597140" y="525780"/>
                  <a:ext cx="0" cy="180000"/>
                </a:xfrm>
                <a:prstGeom prst="line">
                  <a:avLst/>
                </a:prstGeom>
                <a:noFill/>
                <a:ln w="28575" cap="flat" cmpd="sng" algn="ctr">
                  <a:solidFill>
                    <a:sysClr val="windowText" lastClr="000000"/>
                  </a:solidFill>
                  <a:prstDash val="solid"/>
                  <a:miter lim="800000"/>
                </a:ln>
                <a:effectLst/>
              </p:spPr>
            </p:cxnSp>
            <p:cxnSp>
              <p:nvCxnSpPr>
                <p:cNvPr id="160" name="Connecteur droit 159"/>
                <p:cNvCxnSpPr/>
                <p:nvPr/>
              </p:nvCxnSpPr>
              <p:spPr>
                <a:xfrm flipV="1">
                  <a:off x="7749540" y="525780"/>
                  <a:ext cx="0" cy="180000"/>
                </a:xfrm>
                <a:prstGeom prst="line">
                  <a:avLst/>
                </a:prstGeom>
                <a:noFill/>
                <a:ln w="28575" cap="flat" cmpd="sng" algn="ctr">
                  <a:solidFill>
                    <a:sysClr val="windowText" lastClr="000000"/>
                  </a:solidFill>
                  <a:prstDash val="solid"/>
                  <a:miter lim="800000"/>
                </a:ln>
                <a:effectLst/>
              </p:spPr>
            </p:cxnSp>
          </p:grpSp>
          <p:sp>
            <p:nvSpPr>
              <p:cNvPr id="151" name="ZoneTexte 150"/>
              <p:cNvSpPr txBox="1"/>
              <p:nvPr/>
            </p:nvSpPr>
            <p:spPr>
              <a:xfrm>
                <a:off x="6357938" y="662093"/>
                <a:ext cx="1985962"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dirty="0">
                    <a:ln>
                      <a:noFill/>
                    </a:ln>
                    <a:solidFill>
                      <a:prstClr val="white"/>
                    </a:solidFill>
                    <a:effectLst/>
                    <a:uLnTx/>
                    <a:uFillTx/>
                    <a:latin typeface="Calibri"/>
                  </a:rPr>
                  <a:t>REF     1       2       3       4       5       6       7      8   </a:t>
                </a:r>
              </a:p>
            </p:txBody>
          </p:sp>
        </p:grpSp>
        <p:cxnSp>
          <p:nvCxnSpPr>
            <p:cNvPr id="139" name="Connecteur droit avec flèche 138"/>
            <p:cNvCxnSpPr/>
            <p:nvPr/>
          </p:nvCxnSpPr>
          <p:spPr>
            <a:xfrm>
              <a:off x="732410" y="2723818"/>
              <a:ext cx="761997" cy="0"/>
            </a:xfrm>
            <a:prstGeom prst="straightConnector1">
              <a:avLst/>
            </a:prstGeom>
            <a:noFill/>
            <a:ln w="19050" cap="flat" cmpd="sng" algn="ctr">
              <a:solidFill>
                <a:sysClr val="windowText" lastClr="000000"/>
              </a:solidFill>
              <a:prstDash val="solid"/>
              <a:miter lim="800000"/>
              <a:tailEnd type="triangle" w="sm" len="med"/>
            </a:ln>
            <a:effectLst/>
          </p:spPr>
        </p:cxnSp>
        <p:sp>
          <p:nvSpPr>
            <p:cNvPr id="140" name="ZoneTexte 139"/>
            <p:cNvSpPr txBox="1"/>
            <p:nvPr/>
          </p:nvSpPr>
          <p:spPr>
            <a:xfrm>
              <a:off x="981645" y="2479586"/>
              <a:ext cx="263525"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1" u="none" strike="noStrike" kern="0" cap="none" spc="0" normalizeH="0" baseline="0" noProof="0" dirty="0">
                  <a:ln>
                    <a:noFill/>
                  </a:ln>
                  <a:solidFill>
                    <a:prstClr val="black"/>
                  </a:solidFill>
                  <a:effectLst/>
                  <a:uLnTx/>
                  <a:uFillTx/>
                  <a:latin typeface="Calibri"/>
                </a:rPr>
                <a:t>U</a:t>
              </a:r>
            </a:p>
          </p:txBody>
        </p:sp>
        <p:grpSp>
          <p:nvGrpSpPr>
            <p:cNvPr id="141" name="Groupe 140"/>
            <p:cNvGrpSpPr/>
            <p:nvPr/>
          </p:nvGrpSpPr>
          <p:grpSpPr>
            <a:xfrm>
              <a:off x="2445601" y="2867822"/>
              <a:ext cx="213360" cy="281160"/>
              <a:chOff x="2753677" y="965954"/>
              <a:chExt cx="213360" cy="281160"/>
            </a:xfrm>
          </p:grpSpPr>
          <p:sp>
            <p:nvSpPr>
              <p:cNvPr id="146" name="Ellipse 145"/>
              <p:cNvSpPr/>
              <p:nvPr/>
            </p:nvSpPr>
            <p:spPr>
              <a:xfrm>
                <a:off x="2753677" y="965954"/>
                <a:ext cx="213360" cy="68580"/>
              </a:xfrm>
              <a:prstGeom prst="ellipse">
                <a:avLst/>
              </a:prstGeom>
              <a:noFill/>
              <a:ln w="1905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1" i="0" u="none" strike="noStrike" kern="0" cap="none" spc="0" normalizeH="0" baseline="0" noProof="0">
                  <a:ln>
                    <a:noFill/>
                  </a:ln>
                  <a:solidFill>
                    <a:prstClr val="white"/>
                  </a:solidFill>
                  <a:effectLst/>
                  <a:uLnTx/>
                  <a:uFillTx/>
                  <a:latin typeface="Calibri"/>
                  <a:ea typeface="+mn-ea"/>
                  <a:cs typeface="+mn-cs"/>
                </a:endParaRPr>
              </a:p>
            </p:txBody>
          </p:sp>
          <p:cxnSp>
            <p:nvCxnSpPr>
              <p:cNvPr id="147" name="Connecteur droit 146"/>
              <p:cNvCxnSpPr/>
              <p:nvPr/>
            </p:nvCxnSpPr>
            <p:spPr>
              <a:xfrm flipH="1">
                <a:off x="2797017" y="1031114"/>
                <a:ext cx="952" cy="216000"/>
              </a:xfrm>
              <a:prstGeom prst="line">
                <a:avLst/>
              </a:prstGeom>
              <a:noFill/>
              <a:ln w="19050" cap="flat" cmpd="sng" algn="ctr">
                <a:solidFill>
                  <a:srgbClr val="ED7D31"/>
                </a:solidFill>
                <a:prstDash val="solid"/>
                <a:miter lim="800000"/>
              </a:ln>
              <a:effectLst/>
            </p:spPr>
          </p:cxnSp>
          <p:cxnSp>
            <p:nvCxnSpPr>
              <p:cNvPr id="148" name="Connecteur droit 147"/>
              <p:cNvCxnSpPr/>
              <p:nvPr/>
            </p:nvCxnSpPr>
            <p:spPr>
              <a:xfrm flipH="1">
                <a:off x="2918460" y="1031114"/>
                <a:ext cx="952" cy="216000"/>
              </a:xfrm>
              <a:prstGeom prst="line">
                <a:avLst/>
              </a:prstGeom>
              <a:noFill/>
              <a:ln w="19050" cap="flat" cmpd="sng" algn="ctr">
                <a:solidFill>
                  <a:srgbClr val="ED7D31"/>
                </a:solidFill>
                <a:prstDash val="solid"/>
                <a:miter lim="800000"/>
              </a:ln>
              <a:effectLst/>
            </p:spPr>
          </p:cxnSp>
        </p:grpSp>
        <p:sp>
          <p:nvSpPr>
            <p:cNvPr id="142" name="Rectangle 141"/>
            <p:cNvSpPr/>
            <p:nvPr/>
          </p:nvSpPr>
          <p:spPr>
            <a:xfrm>
              <a:off x="1905961" y="2626422"/>
              <a:ext cx="944489" cy="276999"/>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err="1">
                  <a:ln>
                    <a:noFill/>
                  </a:ln>
                  <a:solidFill>
                    <a:srgbClr val="ED7D31"/>
                  </a:solidFill>
                  <a:effectLst/>
                  <a:uLnTx/>
                  <a:uFillTx/>
                  <a:latin typeface="Calibri"/>
                </a:rPr>
                <a:t>Ø</a:t>
              </a:r>
              <a:r>
                <a:rPr kumimoji="0" lang="fr-FR" sz="1200" b="0" i="0" u="none" strike="noStrike" kern="0" cap="none" spc="0" normalizeH="0" baseline="-25000" noProof="0" dirty="0" err="1">
                  <a:ln>
                    <a:noFill/>
                  </a:ln>
                  <a:solidFill>
                    <a:srgbClr val="ED7D31"/>
                  </a:solidFill>
                  <a:effectLst/>
                  <a:uLnTx/>
                  <a:uFillTx/>
                  <a:latin typeface="Calibri"/>
                </a:rPr>
                <a:t>ext</a:t>
              </a:r>
              <a:r>
                <a:rPr kumimoji="0" lang="fr-FR" sz="1200" b="0" i="0" u="none" strike="noStrike" kern="0" cap="none" spc="0" normalizeH="0" baseline="0" noProof="0" dirty="0">
                  <a:ln>
                    <a:noFill/>
                  </a:ln>
                  <a:solidFill>
                    <a:srgbClr val="ED7D31"/>
                  </a:solidFill>
                  <a:effectLst/>
                  <a:uLnTx/>
                  <a:uFillTx/>
                  <a:latin typeface="Calibri"/>
                </a:rPr>
                <a:t>=3,2mm</a:t>
              </a:r>
            </a:p>
          </p:txBody>
        </p:sp>
        <p:sp>
          <p:nvSpPr>
            <p:cNvPr id="143" name="Rectangle 142"/>
            <p:cNvSpPr/>
            <p:nvPr/>
          </p:nvSpPr>
          <p:spPr>
            <a:xfrm>
              <a:off x="4814149" y="3166365"/>
              <a:ext cx="935256" cy="276999"/>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err="1">
                  <a:ln>
                    <a:noFill/>
                  </a:ln>
                  <a:solidFill>
                    <a:srgbClr val="41719C"/>
                  </a:solidFill>
                  <a:effectLst/>
                  <a:uLnTx/>
                  <a:uFillTx/>
                  <a:latin typeface="Calibri"/>
                </a:rPr>
                <a:t>Ø</a:t>
              </a:r>
              <a:r>
                <a:rPr kumimoji="0" lang="fr-FR" sz="1200" b="0" i="0" u="none" strike="noStrike" kern="0" cap="none" spc="0" normalizeH="0" baseline="-25000" noProof="0" dirty="0" err="1">
                  <a:ln>
                    <a:noFill/>
                  </a:ln>
                  <a:solidFill>
                    <a:srgbClr val="41719C"/>
                  </a:solidFill>
                  <a:effectLst/>
                  <a:uLnTx/>
                  <a:uFillTx/>
                  <a:latin typeface="Calibri"/>
                </a:rPr>
                <a:t>ext</a:t>
              </a:r>
              <a:r>
                <a:rPr kumimoji="0" lang="fr-FR" sz="1200" b="0" i="0" u="none" strike="noStrike" kern="0" cap="none" spc="0" normalizeH="0" baseline="0" noProof="0" dirty="0">
                  <a:ln>
                    <a:noFill/>
                  </a:ln>
                  <a:solidFill>
                    <a:srgbClr val="41719C"/>
                  </a:solidFill>
                  <a:effectLst/>
                  <a:uLnTx/>
                  <a:uFillTx/>
                  <a:latin typeface="Calibri"/>
                </a:rPr>
                <a:t>=2,1mm</a:t>
              </a:r>
            </a:p>
          </p:txBody>
        </p:sp>
        <p:sp>
          <p:nvSpPr>
            <p:cNvPr id="144" name="Rectangle 143"/>
            <p:cNvSpPr/>
            <p:nvPr/>
          </p:nvSpPr>
          <p:spPr>
            <a:xfrm>
              <a:off x="6086045" y="2994957"/>
              <a:ext cx="917880" cy="276999"/>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err="1">
                  <a:ln>
                    <a:noFill/>
                  </a:ln>
                  <a:solidFill>
                    <a:srgbClr val="41719C"/>
                  </a:solidFill>
                  <a:effectLst/>
                  <a:uLnTx/>
                  <a:uFillTx/>
                  <a:latin typeface="Calibri"/>
                </a:rPr>
                <a:t>Ø</a:t>
              </a:r>
              <a:r>
                <a:rPr kumimoji="0" lang="fr-FR" sz="1200" b="0" i="0" u="none" strike="noStrike" kern="0" cap="none" spc="0" normalizeH="0" baseline="-25000" noProof="0" dirty="0" err="1">
                  <a:ln>
                    <a:noFill/>
                  </a:ln>
                  <a:solidFill>
                    <a:srgbClr val="41719C"/>
                  </a:solidFill>
                  <a:effectLst/>
                  <a:uLnTx/>
                  <a:uFillTx/>
                  <a:latin typeface="Calibri"/>
                </a:rPr>
                <a:t>int</a:t>
              </a:r>
              <a:r>
                <a:rPr kumimoji="0" lang="fr-FR" sz="1200" b="0" i="0" u="none" strike="noStrike" kern="0" cap="none" spc="0" normalizeH="0" baseline="0" noProof="0" dirty="0">
                  <a:ln>
                    <a:noFill/>
                  </a:ln>
                  <a:solidFill>
                    <a:srgbClr val="41719C"/>
                  </a:solidFill>
                  <a:effectLst/>
                  <a:uLnTx/>
                  <a:uFillTx/>
                  <a:latin typeface="Calibri"/>
                </a:rPr>
                <a:t>=1,6mm</a:t>
              </a:r>
            </a:p>
          </p:txBody>
        </p:sp>
        <p:sp>
          <p:nvSpPr>
            <p:cNvPr id="145" name="ZoneTexte 144"/>
            <p:cNvSpPr txBox="1"/>
            <p:nvPr/>
          </p:nvSpPr>
          <p:spPr>
            <a:xfrm>
              <a:off x="3391122" y="3246017"/>
              <a:ext cx="1389611"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a:ln>
                    <a:noFill/>
                  </a:ln>
                  <a:solidFill>
                    <a:srgbClr val="41719C"/>
                  </a:solidFill>
                  <a:effectLst/>
                  <a:uLnTx/>
                  <a:uFillTx/>
                  <a:latin typeface="Calibri"/>
                </a:rPr>
                <a:t>tube en vinyle</a:t>
              </a:r>
            </a:p>
          </p:txBody>
        </p:sp>
      </p:grpSp>
      <p:grpSp>
        <p:nvGrpSpPr>
          <p:cNvPr id="161" name="Groupe 160"/>
          <p:cNvGrpSpPr/>
          <p:nvPr/>
        </p:nvGrpSpPr>
        <p:grpSpPr>
          <a:xfrm>
            <a:off x="309480" y="2957535"/>
            <a:ext cx="6490047" cy="1638605"/>
            <a:chOff x="646600" y="4752000"/>
            <a:chExt cx="6490047" cy="1638605"/>
          </a:xfrm>
        </p:grpSpPr>
        <p:sp>
          <p:nvSpPr>
            <p:cNvPr id="162" name="Forme libre 161"/>
            <p:cNvSpPr/>
            <p:nvPr/>
          </p:nvSpPr>
          <p:spPr>
            <a:xfrm>
              <a:off x="2757693" y="5265265"/>
              <a:ext cx="255252" cy="193798"/>
            </a:xfrm>
            <a:custGeom>
              <a:avLst/>
              <a:gdLst>
                <a:gd name="connsiteX0" fmla="*/ 458 w 255252"/>
                <a:gd name="connsiteY0" fmla="*/ 0 h 193798"/>
                <a:gd name="connsiteX1" fmla="*/ 458 w 255252"/>
                <a:gd name="connsiteY1" fmla="*/ 111919 h 193798"/>
                <a:gd name="connsiteX2" fmla="*/ 5220 w 255252"/>
                <a:gd name="connsiteY2" fmla="*/ 154782 h 193798"/>
                <a:gd name="connsiteX3" fmla="*/ 29033 w 255252"/>
                <a:gd name="connsiteY3" fmla="*/ 183357 h 193798"/>
                <a:gd name="connsiteX4" fmla="*/ 100470 w 255252"/>
                <a:gd name="connsiteY4" fmla="*/ 192882 h 193798"/>
                <a:gd name="connsiteX5" fmla="*/ 255252 w 255252"/>
                <a:gd name="connsiteY5" fmla="*/ 192882 h 19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252" h="193798">
                  <a:moveTo>
                    <a:pt x="458" y="0"/>
                  </a:moveTo>
                  <a:cubicBezTo>
                    <a:pt x="61" y="43061"/>
                    <a:pt x="-336" y="86122"/>
                    <a:pt x="458" y="111919"/>
                  </a:cubicBezTo>
                  <a:cubicBezTo>
                    <a:pt x="1252" y="137716"/>
                    <a:pt x="458" y="142876"/>
                    <a:pt x="5220" y="154782"/>
                  </a:cubicBezTo>
                  <a:cubicBezTo>
                    <a:pt x="9982" y="166688"/>
                    <a:pt x="13158" y="177007"/>
                    <a:pt x="29033" y="183357"/>
                  </a:cubicBezTo>
                  <a:cubicBezTo>
                    <a:pt x="44908" y="189707"/>
                    <a:pt x="62767" y="191295"/>
                    <a:pt x="100470" y="192882"/>
                  </a:cubicBezTo>
                  <a:cubicBezTo>
                    <a:pt x="138173" y="194469"/>
                    <a:pt x="196712" y="193675"/>
                    <a:pt x="255252" y="192882"/>
                  </a:cubicBezTo>
                </a:path>
              </a:pathLst>
            </a:custGeom>
            <a:noFill/>
            <a:ln w="19050" cap="flat" cmpd="dbl"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1" i="0" u="none" strike="noStrike" kern="0" cap="none" spc="0" normalizeH="0" baseline="0" noProof="0">
                <a:ln>
                  <a:noFill/>
                </a:ln>
                <a:solidFill>
                  <a:prstClr val="white"/>
                </a:solidFill>
                <a:effectLst/>
                <a:uLnTx/>
                <a:uFillTx/>
                <a:latin typeface="Calibri"/>
                <a:ea typeface="+mn-ea"/>
                <a:cs typeface="+mn-cs"/>
              </a:endParaRPr>
            </a:p>
          </p:txBody>
        </p:sp>
        <p:sp>
          <p:nvSpPr>
            <p:cNvPr id="163" name="ZoneTexte 162"/>
            <p:cNvSpPr txBox="1"/>
            <p:nvPr/>
          </p:nvSpPr>
          <p:spPr>
            <a:xfrm>
              <a:off x="2062549" y="5330272"/>
              <a:ext cx="795411"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a:ln>
                    <a:noFill/>
                  </a:ln>
                  <a:solidFill>
                    <a:prstClr val="black">
                      <a:lumMod val="50000"/>
                      <a:lumOff val="50000"/>
                    </a:prstClr>
                  </a:solidFill>
                  <a:effectLst/>
                  <a:uLnTx/>
                  <a:uFillTx/>
                  <a:latin typeface="Calibri"/>
                </a:rPr>
                <a:t>aiguille</a:t>
              </a:r>
            </a:p>
          </p:txBody>
        </p:sp>
        <p:sp>
          <p:nvSpPr>
            <p:cNvPr id="164" name="ZoneTexte 163"/>
            <p:cNvSpPr txBox="1"/>
            <p:nvPr/>
          </p:nvSpPr>
          <p:spPr>
            <a:xfrm>
              <a:off x="3457972" y="5437520"/>
              <a:ext cx="1389611"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a:ln>
                    <a:noFill/>
                  </a:ln>
                  <a:solidFill>
                    <a:srgbClr val="41719C"/>
                  </a:solidFill>
                  <a:effectLst/>
                  <a:uLnTx/>
                  <a:uFillTx/>
                  <a:latin typeface="Calibri"/>
                </a:rPr>
                <a:t>tube en vinyle</a:t>
              </a:r>
            </a:p>
          </p:txBody>
        </p:sp>
        <p:sp>
          <p:nvSpPr>
            <p:cNvPr id="165" name="Forme libre 164"/>
            <p:cNvSpPr/>
            <p:nvPr/>
          </p:nvSpPr>
          <p:spPr>
            <a:xfrm>
              <a:off x="3061109" y="5363405"/>
              <a:ext cx="3494551" cy="509216"/>
            </a:xfrm>
            <a:custGeom>
              <a:avLst/>
              <a:gdLst>
                <a:gd name="connsiteX0" fmla="*/ 0 w 6510337"/>
                <a:gd name="connsiteY0" fmla="*/ 0 h 828675"/>
                <a:gd name="connsiteX1" fmla="*/ 4762 w 6510337"/>
                <a:gd name="connsiteY1" fmla="*/ 200025 h 828675"/>
                <a:gd name="connsiteX2" fmla="*/ 9525 w 6510337"/>
                <a:gd name="connsiteY2" fmla="*/ 290512 h 828675"/>
                <a:gd name="connsiteX3" fmla="*/ 52387 w 6510337"/>
                <a:gd name="connsiteY3" fmla="*/ 352425 h 828675"/>
                <a:gd name="connsiteX4" fmla="*/ 161925 w 6510337"/>
                <a:gd name="connsiteY4" fmla="*/ 400050 h 828675"/>
                <a:gd name="connsiteX5" fmla="*/ 376237 w 6510337"/>
                <a:gd name="connsiteY5" fmla="*/ 438150 h 828675"/>
                <a:gd name="connsiteX6" fmla="*/ 785812 w 6510337"/>
                <a:gd name="connsiteY6" fmla="*/ 438150 h 828675"/>
                <a:gd name="connsiteX7" fmla="*/ 1171575 w 6510337"/>
                <a:gd name="connsiteY7" fmla="*/ 414337 h 828675"/>
                <a:gd name="connsiteX8" fmla="*/ 2109787 w 6510337"/>
                <a:gd name="connsiteY8" fmla="*/ 381000 h 828675"/>
                <a:gd name="connsiteX9" fmla="*/ 5767387 w 6510337"/>
                <a:gd name="connsiteY9" fmla="*/ 357187 h 828675"/>
                <a:gd name="connsiteX10" fmla="*/ 6510337 w 6510337"/>
                <a:gd name="connsiteY10" fmla="*/ 828675 h 828675"/>
                <a:gd name="connsiteX0" fmla="*/ 0 w 6486525"/>
                <a:gd name="connsiteY0" fmla="*/ 0 h 842963"/>
                <a:gd name="connsiteX1" fmla="*/ 4762 w 6486525"/>
                <a:gd name="connsiteY1" fmla="*/ 200025 h 842963"/>
                <a:gd name="connsiteX2" fmla="*/ 9525 w 6486525"/>
                <a:gd name="connsiteY2" fmla="*/ 290512 h 842963"/>
                <a:gd name="connsiteX3" fmla="*/ 52387 w 6486525"/>
                <a:gd name="connsiteY3" fmla="*/ 352425 h 842963"/>
                <a:gd name="connsiteX4" fmla="*/ 161925 w 6486525"/>
                <a:gd name="connsiteY4" fmla="*/ 400050 h 842963"/>
                <a:gd name="connsiteX5" fmla="*/ 376237 w 6486525"/>
                <a:gd name="connsiteY5" fmla="*/ 438150 h 842963"/>
                <a:gd name="connsiteX6" fmla="*/ 785812 w 6486525"/>
                <a:gd name="connsiteY6" fmla="*/ 438150 h 842963"/>
                <a:gd name="connsiteX7" fmla="*/ 1171575 w 6486525"/>
                <a:gd name="connsiteY7" fmla="*/ 414337 h 842963"/>
                <a:gd name="connsiteX8" fmla="*/ 2109787 w 6486525"/>
                <a:gd name="connsiteY8" fmla="*/ 381000 h 842963"/>
                <a:gd name="connsiteX9" fmla="*/ 5767387 w 6486525"/>
                <a:gd name="connsiteY9" fmla="*/ 357187 h 842963"/>
                <a:gd name="connsiteX10" fmla="*/ 6486525 w 6486525"/>
                <a:gd name="connsiteY10" fmla="*/ 842963 h 842963"/>
                <a:gd name="connsiteX0" fmla="*/ 0 w 6486525"/>
                <a:gd name="connsiteY0" fmla="*/ 0 h 842963"/>
                <a:gd name="connsiteX1" fmla="*/ 4762 w 6486525"/>
                <a:gd name="connsiteY1" fmla="*/ 200025 h 842963"/>
                <a:gd name="connsiteX2" fmla="*/ 9525 w 6486525"/>
                <a:gd name="connsiteY2" fmla="*/ 290512 h 842963"/>
                <a:gd name="connsiteX3" fmla="*/ 52387 w 6486525"/>
                <a:gd name="connsiteY3" fmla="*/ 352425 h 842963"/>
                <a:gd name="connsiteX4" fmla="*/ 161925 w 6486525"/>
                <a:gd name="connsiteY4" fmla="*/ 400050 h 842963"/>
                <a:gd name="connsiteX5" fmla="*/ 376237 w 6486525"/>
                <a:gd name="connsiteY5" fmla="*/ 438150 h 842963"/>
                <a:gd name="connsiteX6" fmla="*/ 785812 w 6486525"/>
                <a:gd name="connsiteY6" fmla="*/ 438150 h 842963"/>
                <a:gd name="connsiteX7" fmla="*/ 1171575 w 6486525"/>
                <a:gd name="connsiteY7" fmla="*/ 414337 h 842963"/>
                <a:gd name="connsiteX8" fmla="*/ 2109787 w 6486525"/>
                <a:gd name="connsiteY8" fmla="*/ 381000 h 842963"/>
                <a:gd name="connsiteX9" fmla="*/ 5767387 w 6486525"/>
                <a:gd name="connsiteY9" fmla="*/ 357187 h 842963"/>
                <a:gd name="connsiteX10" fmla="*/ 6486525 w 6486525"/>
                <a:gd name="connsiteY10" fmla="*/ 842963 h 842963"/>
                <a:gd name="connsiteX0" fmla="*/ 0 w 6488015"/>
                <a:gd name="connsiteY0" fmla="*/ 0 h 842963"/>
                <a:gd name="connsiteX1" fmla="*/ 4762 w 6488015"/>
                <a:gd name="connsiteY1" fmla="*/ 200025 h 842963"/>
                <a:gd name="connsiteX2" fmla="*/ 9525 w 6488015"/>
                <a:gd name="connsiteY2" fmla="*/ 290512 h 842963"/>
                <a:gd name="connsiteX3" fmla="*/ 52387 w 6488015"/>
                <a:gd name="connsiteY3" fmla="*/ 352425 h 842963"/>
                <a:gd name="connsiteX4" fmla="*/ 161925 w 6488015"/>
                <a:gd name="connsiteY4" fmla="*/ 400050 h 842963"/>
                <a:gd name="connsiteX5" fmla="*/ 376237 w 6488015"/>
                <a:gd name="connsiteY5" fmla="*/ 438150 h 842963"/>
                <a:gd name="connsiteX6" fmla="*/ 785812 w 6488015"/>
                <a:gd name="connsiteY6" fmla="*/ 438150 h 842963"/>
                <a:gd name="connsiteX7" fmla="*/ 1171575 w 6488015"/>
                <a:gd name="connsiteY7" fmla="*/ 414337 h 842963"/>
                <a:gd name="connsiteX8" fmla="*/ 2109787 w 6488015"/>
                <a:gd name="connsiteY8" fmla="*/ 381000 h 842963"/>
                <a:gd name="connsiteX9" fmla="*/ 5767387 w 6488015"/>
                <a:gd name="connsiteY9" fmla="*/ 357187 h 842963"/>
                <a:gd name="connsiteX10" fmla="*/ 6486525 w 6488015"/>
                <a:gd name="connsiteY10" fmla="*/ 842963 h 842963"/>
                <a:gd name="connsiteX0" fmla="*/ 0 w 6488015"/>
                <a:gd name="connsiteY0" fmla="*/ 0 h 823913"/>
                <a:gd name="connsiteX1" fmla="*/ 4762 w 6488015"/>
                <a:gd name="connsiteY1" fmla="*/ 180975 h 823913"/>
                <a:gd name="connsiteX2" fmla="*/ 9525 w 6488015"/>
                <a:gd name="connsiteY2" fmla="*/ 271462 h 823913"/>
                <a:gd name="connsiteX3" fmla="*/ 52387 w 6488015"/>
                <a:gd name="connsiteY3" fmla="*/ 333375 h 823913"/>
                <a:gd name="connsiteX4" fmla="*/ 161925 w 6488015"/>
                <a:gd name="connsiteY4" fmla="*/ 381000 h 823913"/>
                <a:gd name="connsiteX5" fmla="*/ 376237 w 6488015"/>
                <a:gd name="connsiteY5" fmla="*/ 419100 h 823913"/>
                <a:gd name="connsiteX6" fmla="*/ 785812 w 6488015"/>
                <a:gd name="connsiteY6" fmla="*/ 419100 h 823913"/>
                <a:gd name="connsiteX7" fmla="*/ 1171575 w 6488015"/>
                <a:gd name="connsiteY7" fmla="*/ 395287 h 823913"/>
                <a:gd name="connsiteX8" fmla="*/ 2109787 w 6488015"/>
                <a:gd name="connsiteY8" fmla="*/ 361950 h 823913"/>
                <a:gd name="connsiteX9" fmla="*/ 5767387 w 6488015"/>
                <a:gd name="connsiteY9" fmla="*/ 338137 h 823913"/>
                <a:gd name="connsiteX10" fmla="*/ 6486525 w 6488015"/>
                <a:gd name="connsiteY10" fmla="*/ 823913 h 823913"/>
                <a:gd name="connsiteX0" fmla="*/ 0 w 6488015"/>
                <a:gd name="connsiteY0" fmla="*/ 0 h 823913"/>
                <a:gd name="connsiteX1" fmla="*/ 4762 w 6488015"/>
                <a:gd name="connsiteY1" fmla="*/ 138112 h 823913"/>
                <a:gd name="connsiteX2" fmla="*/ 9525 w 6488015"/>
                <a:gd name="connsiteY2" fmla="*/ 271462 h 823913"/>
                <a:gd name="connsiteX3" fmla="*/ 52387 w 6488015"/>
                <a:gd name="connsiteY3" fmla="*/ 333375 h 823913"/>
                <a:gd name="connsiteX4" fmla="*/ 161925 w 6488015"/>
                <a:gd name="connsiteY4" fmla="*/ 381000 h 823913"/>
                <a:gd name="connsiteX5" fmla="*/ 376237 w 6488015"/>
                <a:gd name="connsiteY5" fmla="*/ 419100 h 823913"/>
                <a:gd name="connsiteX6" fmla="*/ 785812 w 6488015"/>
                <a:gd name="connsiteY6" fmla="*/ 419100 h 823913"/>
                <a:gd name="connsiteX7" fmla="*/ 1171575 w 6488015"/>
                <a:gd name="connsiteY7" fmla="*/ 395287 h 823913"/>
                <a:gd name="connsiteX8" fmla="*/ 2109787 w 6488015"/>
                <a:gd name="connsiteY8" fmla="*/ 361950 h 823913"/>
                <a:gd name="connsiteX9" fmla="*/ 5767387 w 6488015"/>
                <a:gd name="connsiteY9" fmla="*/ 338137 h 823913"/>
                <a:gd name="connsiteX10" fmla="*/ 6486525 w 6488015"/>
                <a:gd name="connsiteY10" fmla="*/ 823913 h 823913"/>
                <a:gd name="connsiteX0" fmla="*/ 1 w 6483254"/>
                <a:gd name="connsiteY0" fmla="*/ 0 h 685801"/>
                <a:gd name="connsiteX1" fmla="*/ 4764 w 6483254"/>
                <a:gd name="connsiteY1" fmla="*/ 133350 h 685801"/>
                <a:gd name="connsiteX2" fmla="*/ 47626 w 6483254"/>
                <a:gd name="connsiteY2" fmla="*/ 195263 h 685801"/>
                <a:gd name="connsiteX3" fmla="*/ 157164 w 6483254"/>
                <a:gd name="connsiteY3" fmla="*/ 242888 h 685801"/>
                <a:gd name="connsiteX4" fmla="*/ 371476 w 6483254"/>
                <a:gd name="connsiteY4" fmla="*/ 280988 h 685801"/>
                <a:gd name="connsiteX5" fmla="*/ 781051 w 6483254"/>
                <a:gd name="connsiteY5" fmla="*/ 280988 h 685801"/>
                <a:gd name="connsiteX6" fmla="*/ 1166814 w 6483254"/>
                <a:gd name="connsiteY6" fmla="*/ 257175 h 685801"/>
                <a:gd name="connsiteX7" fmla="*/ 2105026 w 6483254"/>
                <a:gd name="connsiteY7" fmla="*/ 223838 h 685801"/>
                <a:gd name="connsiteX8" fmla="*/ 5762626 w 6483254"/>
                <a:gd name="connsiteY8" fmla="*/ 200025 h 685801"/>
                <a:gd name="connsiteX9" fmla="*/ 6481764 w 6483254"/>
                <a:gd name="connsiteY9" fmla="*/ 685801 h 685801"/>
                <a:gd name="connsiteX0" fmla="*/ -1 w 6483252"/>
                <a:gd name="connsiteY0" fmla="*/ 0 h 685801"/>
                <a:gd name="connsiteX1" fmla="*/ 4762 w 6483252"/>
                <a:gd name="connsiteY1" fmla="*/ 133350 h 685801"/>
                <a:gd name="connsiteX2" fmla="*/ 47624 w 6483252"/>
                <a:gd name="connsiteY2" fmla="*/ 195263 h 685801"/>
                <a:gd name="connsiteX3" fmla="*/ 371474 w 6483252"/>
                <a:gd name="connsiteY3" fmla="*/ 280988 h 685801"/>
                <a:gd name="connsiteX4" fmla="*/ 781049 w 6483252"/>
                <a:gd name="connsiteY4" fmla="*/ 280988 h 685801"/>
                <a:gd name="connsiteX5" fmla="*/ 1166812 w 6483252"/>
                <a:gd name="connsiteY5" fmla="*/ 257175 h 685801"/>
                <a:gd name="connsiteX6" fmla="*/ 2105024 w 6483252"/>
                <a:gd name="connsiteY6" fmla="*/ 223838 h 685801"/>
                <a:gd name="connsiteX7" fmla="*/ 5762624 w 6483252"/>
                <a:gd name="connsiteY7" fmla="*/ 200025 h 685801"/>
                <a:gd name="connsiteX8" fmla="*/ 6481762 w 6483252"/>
                <a:gd name="connsiteY8" fmla="*/ 685801 h 685801"/>
                <a:gd name="connsiteX0" fmla="*/ 1 w 6483254"/>
                <a:gd name="connsiteY0" fmla="*/ 0 h 685801"/>
                <a:gd name="connsiteX1" fmla="*/ 47626 w 6483254"/>
                <a:gd name="connsiteY1" fmla="*/ 195263 h 685801"/>
                <a:gd name="connsiteX2" fmla="*/ 371476 w 6483254"/>
                <a:gd name="connsiteY2" fmla="*/ 280988 h 685801"/>
                <a:gd name="connsiteX3" fmla="*/ 781051 w 6483254"/>
                <a:gd name="connsiteY3" fmla="*/ 280988 h 685801"/>
                <a:gd name="connsiteX4" fmla="*/ 1166814 w 6483254"/>
                <a:gd name="connsiteY4" fmla="*/ 257175 h 685801"/>
                <a:gd name="connsiteX5" fmla="*/ 2105026 w 6483254"/>
                <a:gd name="connsiteY5" fmla="*/ 223838 h 685801"/>
                <a:gd name="connsiteX6" fmla="*/ 5762626 w 6483254"/>
                <a:gd name="connsiteY6" fmla="*/ 200025 h 685801"/>
                <a:gd name="connsiteX7" fmla="*/ 6481764 w 6483254"/>
                <a:gd name="connsiteY7" fmla="*/ 685801 h 685801"/>
                <a:gd name="connsiteX0" fmla="*/ 0 w 6435628"/>
                <a:gd name="connsiteY0" fmla="*/ 25867 h 516405"/>
                <a:gd name="connsiteX1" fmla="*/ 323850 w 6435628"/>
                <a:gd name="connsiteY1" fmla="*/ 111592 h 516405"/>
                <a:gd name="connsiteX2" fmla="*/ 733425 w 6435628"/>
                <a:gd name="connsiteY2" fmla="*/ 111592 h 516405"/>
                <a:gd name="connsiteX3" fmla="*/ 1119188 w 6435628"/>
                <a:gd name="connsiteY3" fmla="*/ 87779 h 516405"/>
                <a:gd name="connsiteX4" fmla="*/ 2057400 w 6435628"/>
                <a:gd name="connsiteY4" fmla="*/ 54442 h 516405"/>
                <a:gd name="connsiteX5" fmla="*/ 5715000 w 6435628"/>
                <a:gd name="connsiteY5" fmla="*/ 30629 h 516405"/>
                <a:gd name="connsiteX6" fmla="*/ 6434138 w 6435628"/>
                <a:gd name="connsiteY6" fmla="*/ 516405 h 516405"/>
                <a:gd name="connsiteX0" fmla="*/ 0 w 6111778"/>
                <a:gd name="connsiteY0" fmla="*/ 111592 h 516405"/>
                <a:gd name="connsiteX1" fmla="*/ 409575 w 6111778"/>
                <a:gd name="connsiteY1" fmla="*/ 111592 h 516405"/>
                <a:gd name="connsiteX2" fmla="*/ 795338 w 6111778"/>
                <a:gd name="connsiteY2" fmla="*/ 87779 h 516405"/>
                <a:gd name="connsiteX3" fmla="*/ 1733550 w 6111778"/>
                <a:gd name="connsiteY3" fmla="*/ 54442 h 516405"/>
                <a:gd name="connsiteX4" fmla="*/ 5391150 w 6111778"/>
                <a:gd name="connsiteY4" fmla="*/ 30629 h 516405"/>
                <a:gd name="connsiteX5" fmla="*/ 6110288 w 6111778"/>
                <a:gd name="connsiteY5" fmla="*/ 516405 h 516405"/>
                <a:gd name="connsiteX0" fmla="*/ 0 w 5702203"/>
                <a:gd name="connsiteY0" fmla="*/ 111592 h 516405"/>
                <a:gd name="connsiteX1" fmla="*/ 385763 w 5702203"/>
                <a:gd name="connsiteY1" fmla="*/ 87779 h 516405"/>
                <a:gd name="connsiteX2" fmla="*/ 1323975 w 5702203"/>
                <a:gd name="connsiteY2" fmla="*/ 54442 h 516405"/>
                <a:gd name="connsiteX3" fmla="*/ 4981575 w 5702203"/>
                <a:gd name="connsiteY3" fmla="*/ 30629 h 516405"/>
                <a:gd name="connsiteX4" fmla="*/ 5700713 w 5702203"/>
                <a:gd name="connsiteY4" fmla="*/ 516405 h 516405"/>
                <a:gd name="connsiteX0" fmla="*/ 0 w 5702203"/>
                <a:gd name="connsiteY0" fmla="*/ 103836 h 508649"/>
                <a:gd name="connsiteX1" fmla="*/ 385763 w 5702203"/>
                <a:gd name="connsiteY1" fmla="*/ 80023 h 508649"/>
                <a:gd name="connsiteX2" fmla="*/ 1320093 w 5702203"/>
                <a:gd name="connsiteY2" fmla="*/ 96692 h 508649"/>
                <a:gd name="connsiteX3" fmla="*/ 4981575 w 5702203"/>
                <a:gd name="connsiteY3" fmla="*/ 22873 h 508649"/>
                <a:gd name="connsiteX4" fmla="*/ 5700713 w 5702203"/>
                <a:gd name="connsiteY4" fmla="*/ 508649 h 508649"/>
                <a:gd name="connsiteX0" fmla="*/ 0 w 5702203"/>
                <a:gd name="connsiteY0" fmla="*/ 103836 h 508649"/>
                <a:gd name="connsiteX1" fmla="*/ 389646 w 5702203"/>
                <a:gd name="connsiteY1" fmla="*/ 99073 h 508649"/>
                <a:gd name="connsiteX2" fmla="*/ 1320093 w 5702203"/>
                <a:gd name="connsiteY2" fmla="*/ 96692 h 508649"/>
                <a:gd name="connsiteX3" fmla="*/ 4981575 w 5702203"/>
                <a:gd name="connsiteY3" fmla="*/ 22873 h 508649"/>
                <a:gd name="connsiteX4" fmla="*/ 5700713 w 5702203"/>
                <a:gd name="connsiteY4" fmla="*/ 508649 h 508649"/>
                <a:gd name="connsiteX0" fmla="*/ 0 w 5698320"/>
                <a:gd name="connsiteY0" fmla="*/ 94311 h 508649"/>
                <a:gd name="connsiteX1" fmla="*/ 385763 w 5698320"/>
                <a:gd name="connsiteY1" fmla="*/ 99073 h 508649"/>
                <a:gd name="connsiteX2" fmla="*/ 1316210 w 5698320"/>
                <a:gd name="connsiteY2" fmla="*/ 96692 h 508649"/>
                <a:gd name="connsiteX3" fmla="*/ 4977692 w 5698320"/>
                <a:gd name="connsiteY3" fmla="*/ 22873 h 508649"/>
                <a:gd name="connsiteX4" fmla="*/ 5696830 w 5698320"/>
                <a:gd name="connsiteY4" fmla="*/ 508649 h 508649"/>
                <a:gd name="connsiteX0" fmla="*/ 0 w 5698320"/>
                <a:gd name="connsiteY0" fmla="*/ 94311 h 508649"/>
                <a:gd name="connsiteX1" fmla="*/ 385763 w 5698320"/>
                <a:gd name="connsiteY1" fmla="*/ 89548 h 508649"/>
                <a:gd name="connsiteX2" fmla="*/ 1316210 w 5698320"/>
                <a:gd name="connsiteY2" fmla="*/ 96692 h 508649"/>
                <a:gd name="connsiteX3" fmla="*/ 4977692 w 5698320"/>
                <a:gd name="connsiteY3" fmla="*/ 22873 h 508649"/>
                <a:gd name="connsiteX4" fmla="*/ 5696830 w 5698320"/>
                <a:gd name="connsiteY4" fmla="*/ 508649 h 508649"/>
                <a:gd name="connsiteX0" fmla="*/ 0 w 5698320"/>
                <a:gd name="connsiteY0" fmla="*/ 94878 h 509216"/>
                <a:gd name="connsiteX1" fmla="*/ 385763 w 5698320"/>
                <a:gd name="connsiteY1" fmla="*/ 90115 h 509216"/>
                <a:gd name="connsiteX2" fmla="*/ 1316210 w 5698320"/>
                <a:gd name="connsiteY2" fmla="*/ 92497 h 509216"/>
                <a:gd name="connsiteX3" fmla="*/ 4977692 w 5698320"/>
                <a:gd name="connsiteY3" fmla="*/ 23440 h 509216"/>
                <a:gd name="connsiteX4" fmla="*/ 5696830 w 5698320"/>
                <a:gd name="connsiteY4" fmla="*/ 509216 h 509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8320" h="509216">
                  <a:moveTo>
                    <a:pt x="0" y="94878"/>
                  </a:moveTo>
                  <a:cubicBezTo>
                    <a:pt x="132556" y="90909"/>
                    <a:pt x="385763" y="90115"/>
                    <a:pt x="385763" y="90115"/>
                  </a:cubicBezTo>
                  <a:lnTo>
                    <a:pt x="1316210" y="92497"/>
                  </a:lnTo>
                  <a:cubicBezTo>
                    <a:pt x="2082179" y="82972"/>
                    <a:pt x="4248236" y="-53554"/>
                    <a:pt x="4977692" y="23440"/>
                  </a:cubicBezTo>
                  <a:cubicBezTo>
                    <a:pt x="5707148" y="100434"/>
                    <a:pt x="5704768" y="302047"/>
                    <a:pt x="5696830" y="509216"/>
                  </a:cubicBezTo>
                </a:path>
              </a:pathLst>
            </a:custGeom>
            <a:noFill/>
            <a:ln w="50800" cap="flat" cmpd="dbl"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1" i="0" u="none" strike="noStrike" kern="0" cap="none" spc="0" normalizeH="0" baseline="0" noProof="0">
                <a:ln>
                  <a:noFill/>
                </a:ln>
                <a:solidFill>
                  <a:prstClr val="white"/>
                </a:solidFill>
                <a:effectLst/>
                <a:uLnTx/>
                <a:uFillTx/>
                <a:latin typeface="Calibri"/>
                <a:ea typeface="+mn-ea"/>
                <a:cs typeface="+mn-cs"/>
              </a:endParaRPr>
            </a:p>
          </p:txBody>
        </p:sp>
        <p:sp>
          <p:nvSpPr>
            <p:cNvPr id="166" name="Rectangle 165"/>
            <p:cNvSpPr/>
            <p:nvPr/>
          </p:nvSpPr>
          <p:spPr>
            <a:xfrm>
              <a:off x="4871770" y="5353472"/>
              <a:ext cx="935256" cy="276999"/>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err="1">
                  <a:ln>
                    <a:noFill/>
                  </a:ln>
                  <a:solidFill>
                    <a:srgbClr val="41719C"/>
                  </a:solidFill>
                  <a:effectLst/>
                  <a:uLnTx/>
                  <a:uFillTx/>
                  <a:latin typeface="Calibri"/>
                </a:rPr>
                <a:t>Ø</a:t>
              </a:r>
              <a:r>
                <a:rPr kumimoji="0" lang="fr-FR" sz="1200" b="0" i="0" u="none" strike="noStrike" kern="0" cap="none" spc="0" normalizeH="0" baseline="-25000" noProof="0" dirty="0" err="1">
                  <a:ln>
                    <a:noFill/>
                  </a:ln>
                  <a:solidFill>
                    <a:srgbClr val="41719C"/>
                  </a:solidFill>
                  <a:effectLst/>
                  <a:uLnTx/>
                  <a:uFillTx/>
                  <a:latin typeface="Calibri"/>
                </a:rPr>
                <a:t>ext</a:t>
              </a:r>
              <a:r>
                <a:rPr kumimoji="0" lang="fr-FR" sz="1200" b="0" i="0" u="none" strike="noStrike" kern="0" cap="none" spc="0" normalizeH="0" baseline="0" noProof="0" dirty="0">
                  <a:ln>
                    <a:noFill/>
                  </a:ln>
                  <a:solidFill>
                    <a:srgbClr val="41719C"/>
                  </a:solidFill>
                  <a:effectLst/>
                  <a:uLnTx/>
                  <a:uFillTx/>
                  <a:latin typeface="Calibri"/>
                </a:rPr>
                <a:t>=1,6mm</a:t>
              </a:r>
            </a:p>
          </p:txBody>
        </p:sp>
        <p:sp>
          <p:nvSpPr>
            <p:cNvPr id="167" name="Rectangle 166"/>
            <p:cNvSpPr/>
            <p:nvPr/>
          </p:nvSpPr>
          <p:spPr>
            <a:xfrm>
              <a:off x="6143666" y="5182064"/>
              <a:ext cx="917880" cy="276999"/>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err="1">
                  <a:ln>
                    <a:noFill/>
                  </a:ln>
                  <a:solidFill>
                    <a:srgbClr val="41719C"/>
                  </a:solidFill>
                  <a:effectLst/>
                  <a:uLnTx/>
                  <a:uFillTx/>
                  <a:latin typeface="Calibri"/>
                </a:rPr>
                <a:t>Ø</a:t>
              </a:r>
              <a:r>
                <a:rPr kumimoji="0" lang="fr-FR" sz="1200" b="0" i="0" u="none" strike="noStrike" kern="0" cap="none" spc="0" normalizeH="0" baseline="-25000" noProof="0" dirty="0" err="1">
                  <a:ln>
                    <a:noFill/>
                  </a:ln>
                  <a:solidFill>
                    <a:srgbClr val="41719C"/>
                  </a:solidFill>
                  <a:effectLst/>
                  <a:uLnTx/>
                  <a:uFillTx/>
                  <a:latin typeface="Calibri"/>
                </a:rPr>
                <a:t>int</a:t>
              </a:r>
              <a:r>
                <a:rPr kumimoji="0" lang="fr-FR" sz="1200" b="0" i="0" u="none" strike="noStrike" kern="0" cap="none" spc="0" normalizeH="0" baseline="0" noProof="0" dirty="0">
                  <a:ln>
                    <a:noFill/>
                  </a:ln>
                  <a:solidFill>
                    <a:srgbClr val="41719C"/>
                  </a:solidFill>
                  <a:effectLst/>
                  <a:uLnTx/>
                  <a:uFillTx/>
                  <a:latin typeface="Calibri"/>
                </a:rPr>
                <a:t>=1,0mm</a:t>
              </a:r>
            </a:p>
          </p:txBody>
        </p:sp>
        <p:grpSp>
          <p:nvGrpSpPr>
            <p:cNvPr id="168" name="Groupe 167"/>
            <p:cNvGrpSpPr/>
            <p:nvPr/>
          </p:nvGrpSpPr>
          <p:grpSpPr>
            <a:xfrm>
              <a:off x="2396506" y="5186684"/>
              <a:ext cx="352800" cy="180000"/>
              <a:chOff x="2457755" y="4572000"/>
              <a:chExt cx="352800" cy="180000"/>
            </a:xfrm>
            <a:solidFill>
              <a:srgbClr val="7030A0"/>
            </a:solidFill>
          </p:grpSpPr>
          <p:grpSp>
            <p:nvGrpSpPr>
              <p:cNvPr id="217" name="Groupe 216"/>
              <p:cNvGrpSpPr/>
              <p:nvPr/>
            </p:nvGrpSpPr>
            <p:grpSpPr>
              <a:xfrm>
                <a:off x="2457755" y="4572000"/>
                <a:ext cx="352800" cy="180000"/>
                <a:chOff x="2700000" y="5040000"/>
                <a:chExt cx="352800" cy="180000"/>
              </a:xfrm>
              <a:grpFill/>
            </p:grpSpPr>
            <p:sp>
              <p:nvSpPr>
                <p:cNvPr id="223" name="Rectangle 222"/>
                <p:cNvSpPr/>
                <p:nvPr/>
              </p:nvSpPr>
              <p:spPr>
                <a:xfrm>
                  <a:off x="2880000" y="5040000"/>
                  <a:ext cx="172800" cy="1800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a:ea typeface="+mn-ea"/>
                    <a:cs typeface="+mn-cs"/>
                  </a:endParaRPr>
                </a:p>
              </p:txBody>
            </p:sp>
            <p:sp>
              <p:nvSpPr>
                <p:cNvPr id="224" name="Rectangle 223"/>
                <p:cNvSpPr/>
                <p:nvPr/>
              </p:nvSpPr>
              <p:spPr>
                <a:xfrm>
                  <a:off x="2700000" y="5094000"/>
                  <a:ext cx="324000" cy="1260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218" name="Groupe 217"/>
              <p:cNvGrpSpPr/>
              <p:nvPr/>
            </p:nvGrpSpPr>
            <p:grpSpPr>
              <a:xfrm>
                <a:off x="2466974" y="4599806"/>
                <a:ext cx="153826" cy="36000"/>
                <a:chOff x="2466974" y="4595044"/>
                <a:chExt cx="153826" cy="36000"/>
              </a:xfrm>
              <a:grpFill/>
            </p:grpSpPr>
            <p:sp>
              <p:nvSpPr>
                <p:cNvPr id="219" name="Triangle isocèle 218"/>
                <p:cNvSpPr/>
                <p:nvPr/>
              </p:nvSpPr>
              <p:spPr>
                <a:xfrm>
                  <a:off x="2466974" y="4595044"/>
                  <a:ext cx="36000" cy="36000"/>
                </a:xfrm>
                <a:prstGeom prst="triangl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a:ea typeface="+mn-ea"/>
                    <a:cs typeface="+mn-cs"/>
                  </a:endParaRPr>
                </a:p>
              </p:txBody>
            </p:sp>
            <p:sp>
              <p:nvSpPr>
                <p:cNvPr id="220" name="Triangle isocèle 219"/>
                <p:cNvSpPr/>
                <p:nvPr/>
              </p:nvSpPr>
              <p:spPr>
                <a:xfrm>
                  <a:off x="2505600" y="4595044"/>
                  <a:ext cx="36000" cy="36000"/>
                </a:xfrm>
                <a:prstGeom prst="triangl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a:ea typeface="+mn-ea"/>
                    <a:cs typeface="+mn-cs"/>
                  </a:endParaRPr>
                </a:p>
              </p:txBody>
            </p:sp>
            <p:sp>
              <p:nvSpPr>
                <p:cNvPr id="221" name="Triangle isocèle 220"/>
                <p:cNvSpPr/>
                <p:nvPr/>
              </p:nvSpPr>
              <p:spPr>
                <a:xfrm>
                  <a:off x="2545200" y="4595044"/>
                  <a:ext cx="36000" cy="36000"/>
                </a:xfrm>
                <a:prstGeom prst="triangl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a:ea typeface="+mn-ea"/>
                    <a:cs typeface="+mn-cs"/>
                  </a:endParaRPr>
                </a:p>
              </p:txBody>
            </p:sp>
            <p:sp>
              <p:nvSpPr>
                <p:cNvPr id="222" name="Triangle isocèle 221"/>
                <p:cNvSpPr/>
                <p:nvPr/>
              </p:nvSpPr>
              <p:spPr>
                <a:xfrm>
                  <a:off x="2584800" y="4595044"/>
                  <a:ext cx="36000" cy="36000"/>
                </a:xfrm>
                <a:prstGeom prst="triangl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a:ea typeface="+mn-ea"/>
                    <a:cs typeface="+mn-cs"/>
                  </a:endParaRPr>
                </a:p>
              </p:txBody>
            </p:sp>
          </p:grpSp>
        </p:grpSp>
        <p:grpSp>
          <p:nvGrpSpPr>
            <p:cNvPr id="169" name="Groupe 168"/>
            <p:cNvGrpSpPr/>
            <p:nvPr/>
          </p:nvGrpSpPr>
          <p:grpSpPr>
            <a:xfrm>
              <a:off x="658751" y="5186684"/>
              <a:ext cx="1903495" cy="72000"/>
              <a:chOff x="720000" y="4572000"/>
              <a:chExt cx="1903495" cy="72000"/>
            </a:xfrm>
          </p:grpSpPr>
          <p:sp>
            <p:nvSpPr>
              <p:cNvPr id="210" name="Rectangle 209"/>
              <p:cNvSpPr/>
              <p:nvPr/>
            </p:nvSpPr>
            <p:spPr>
              <a:xfrm>
                <a:off x="720000" y="4572000"/>
                <a:ext cx="1728000" cy="72000"/>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a:ea typeface="+mn-ea"/>
                  <a:cs typeface="+mn-cs"/>
                </a:endParaRPr>
              </a:p>
            </p:txBody>
          </p:sp>
          <p:sp>
            <p:nvSpPr>
              <p:cNvPr id="211" name="Rectangle 210"/>
              <p:cNvSpPr/>
              <p:nvPr/>
            </p:nvSpPr>
            <p:spPr>
              <a:xfrm>
                <a:off x="2263495" y="4572000"/>
                <a:ext cx="360000" cy="18000"/>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a:ea typeface="+mn-ea"/>
                  <a:cs typeface="+mn-cs"/>
                </a:endParaRPr>
              </a:p>
            </p:txBody>
          </p:sp>
          <p:grpSp>
            <p:nvGrpSpPr>
              <p:cNvPr id="212" name="Groupe 211"/>
              <p:cNvGrpSpPr/>
              <p:nvPr/>
            </p:nvGrpSpPr>
            <p:grpSpPr>
              <a:xfrm flipV="1">
                <a:off x="2446878" y="4580195"/>
                <a:ext cx="153826" cy="36000"/>
                <a:chOff x="2466974" y="4595044"/>
                <a:chExt cx="153826" cy="36000"/>
              </a:xfrm>
            </p:grpSpPr>
            <p:sp>
              <p:nvSpPr>
                <p:cNvPr id="213" name="Triangle isocèle 212"/>
                <p:cNvSpPr/>
                <p:nvPr/>
              </p:nvSpPr>
              <p:spPr>
                <a:xfrm>
                  <a:off x="2466974" y="4595044"/>
                  <a:ext cx="36000" cy="36000"/>
                </a:xfrm>
                <a:prstGeom prst="triangle">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a:ea typeface="+mn-ea"/>
                    <a:cs typeface="+mn-cs"/>
                  </a:endParaRPr>
                </a:p>
              </p:txBody>
            </p:sp>
            <p:sp>
              <p:nvSpPr>
                <p:cNvPr id="214" name="Triangle isocèle 213"/>
                <p:cNvSpPr/>
                <p:nvPr/>
              </p:nvSpPr>
              <p:spPr>
                <a:xfrm>
                  <a:off x="2505600" y="4595044"/>
                  <a:ext cx="36000" cy="36000"/>
                </a:xfrm>
                <a:prstGeom prst="triangle">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a:ea typeface="+mn-ea"/>
                    <a:cs typeface="+mn-cs"/>
                  </a:endParaRPr>
                </a:p>
              </p:txBody>
            </p:sp>
            <p:sp>
              <p:nvSpPr>
                <p:cNvPr id="215" name="Triangle isocèle 214"/>
                <p:cNvSpPr/>
                <p:nvPr/>
              </p:nvSpPr>
              <p:spPr>
                <a:xfrm>
                  <a:off x="2545200" y="4595044"/>
                  <a:ext cx="36000" cy="36000"/>
                </a:xfrm>
                <a:prstGeom prst="triangle">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a:ea typeface="+mn-ea"/>
                    <a:cs typeface="+mn-cs"/>
                  </a:endParaRPr>
                </a:p>
              </p:txBody>
            </p:sp>
            <p:sp>
              <p:nvSpPr>
                <p:cNvPr id="216" name="Triangle isocèle 215"/>
                <p:cNvSpPr/>
                <p:nvPr/>
              </p:nvSpPr>
              <p:spPr>
                <a:xfrm>
                  <a:off x="2584800" y="4595044"/>
                  <a:ext cx="36000" cy="36000"/>
                </a:xfrm>
                <a:prstGeom prst="triangle">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a:ea typeface="+mn-ea"/>
                    <a:cs typeface="+mn-cs"/>
                  </a:endParaRPr>
                </a:p>
              </p:txBody>
            </p:sp>
          </p:grpSp>
        </p:grpSp>
        <p:grpSp>
          <p:nvGrpSpPr>
            <p:cNvPr id="170" name="Groupe 169"/>
            <p:cNvGrpSpPr/>
            <p:nvPr/>
          </p:nvGrpSpPr>
          <p:grpSpPr>
            <a:xfrm flipH="1">
              <a:off x="2768351" y="5186684"/>
              <a:ext cx="352800" cy="180000"/>
              <a:chOff x="2457755" y="4572000"/>
              <a:chExt cx="352800" cy="180000"/>
            </a:xfrm>
            <a:solidFill>
              <a:srgbClr val="7030A0"/>
            </a:solidFill>
          </p:grpSpPr>
          <p:grpSp>
            <p:nvGrpSpPr>
              <p:cNvPr id="202" name="Groupe 201"/>
              <p:cNvGrpSpPr/>
              <p:nvPr/>
            </p:nvGrpSpPr>
            <p:grpSpPr>
              <a:xfrm>
                <a:off x="2457755" y="4572000"/>
                <a:ext cx="352800" cy="180000"/>
                <a:chOff x="2700000" y="5040000"/>
                <a:chExt cx="352800" cy="180000"/>
              </a:xfrm>
              <a:grpFill/>
            </p:grpSpPr>
            <p:sp>
              <p:nvSpPr>
                <p:cNvPr id="208" name="Rectangle 207"/>
                <p:cNvSpPr/>
                <p:nvPr/>
              </p:nvSpPr>
              <p:spPr>
                <a:xfrm>
                  <a:off x="2880000" y="5040000"/>
                  <a:ext cx="172800" cy="1800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a:ea typeface="+mn-ea"/>
                    <a:cs typeface="+mn-cs"/>
                  </a:endParaRPr>
                </a:p>
              </p:txBody>
            </p:sp>
            <p:sp>
              <p:nvSpPr>
                <p:cNvPr id="209" name="Rectangle 208"/>
                <p:cNvSpPr/>
                <p:nvPr/>
              </p:nvSpPr>
              <p:spPr>
                <a:xfrm>
                  <a:off x="2700000" y="5094000"/>
                  <a:ext cx="324000" cy="1260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203" name="Groupe 202"/>
              <p:cNvGrpSpPr/>
              <p:nvPr/>
            </p:nvGrpSpPr>
            <p:grpSpPr>
              <a:xfrm>
                <a:off x="2466974" y="4599806"/>
                <a:ext cx="153826" cy="36000"/>
                <a:chOff x="2466974" y="4595044"/>
                <a:chExt cx="153826" cy="36000"/>
              </a:xfrm>
              <a:grpFill/>
            </p:grpSpPr>
            <p:sp>
              <p:nvSpPr>
                <p:cNvPr id="204" name="Triangle isocèle 203"/>
                <p:cNvSpPr/>
                <p:nvPr/>
              </p:nvSpPr>
              <p:spPr>
                <a:xfrm>
                  <a:off x="2466974" y="4595044"/>
                  <a:ext cx="36000" cy="36000"/>
                </a:xfrm>
                <a:prstGeom prst="triangl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a:ea typeface="+mn-ea"/>
                    <a:cs typeface="+mn-cs"/>
                  </a:endParaRPr>
                </a:p>
              </p:txBody>
            </p:sp>
            <p:sp>
              <p:nvSpPr>
                <p:cNvPr id="205" name="Triangle isocèle 204"/>
                <p:cNvSpPr/>
                <p:nvPr/>
              </p:nvSpPr>
              <p:spPr>
                <a:xfrm>
                  <a:off x="2505600" y="4595044"/>
                  <a:ext cx="36000" cy="36000"/>
                </a:xfrm>
                <a:prstGeom prst="triangl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a:ea typeface="+mn-ea"/>
                    <a:cs typeface="+mn-cs"/>
                  </a:endParaRPr>
                </a:p>
              </p:txBody>
            </p:sp>
            <p:sp>
              <p:nvSpPr>
                <p:cNvPr id="206" name="Triangle isocèle 205"/>
                <p:cNvSpPr/>
                <p:nvPr/>
              </p:nvSpPr>
              <p:spPr>
                <a:xfrm>
                  <a:off x="2545200" y="4595044"/>
                  <a:ext cx="36000" cy="36000"/>
                </a:xfrm>
                <a:prstGeom prst="triangl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a:ea typeface="+mn-ea"/>
                    <a:cs typeface="+mn-cs"/>
                  </a:endParaRPr>
                </a:p>
              </p:txBody>
            </p:sp>
            <p:sp>
              <p:nvSpPr>
                <p:cNvPr id="207" name="Triangle isocèle 206"/>
                <p:cNvSpPr/>
                <p:nvPr/>
              </p:nvSpPr>
              <p:spPr>
                <a:xfrm>
                  <a:off x="2584800" y="4595044"/>
                  <a:ext cx="36000" cy="36000"/>
                </a:xfrm>
                <a:prstGeom prst="triangl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a:ea typeface="+mn-ea"/>
                    <a:cs typeface="+mn-cs"/>
                  </a:endParaRPr>
                </a:p>
              </p:txBody>
            </p:sp>
          </p:grpSp>
        </p:grpSp>
        <p:grpSp>
          <p:nvGrpSpPr>
            <p:cNvPr id="171" name="Groupe 170"/>
            <p:cNvGrpSpPr/>
            <p:nvPr/>
          </p:nvGrpSpPr>
          <p:grpSpPr>
            <a:xfrm flipH="1">
              <a:off x="2954093" y="5186684"/>
              <a:ext cx="2839495" cy="72000"/>
              <a:chOff x="-216000" y="4572000"/>
              <a:chExt cx="2839495" cy="72000"/>
            </a:xfrm>
          </p:grpSpPr>
          <p:sp>
            <p:nvSpPr>
              <p:cNvPr id="195" name="Rectangle 194"/>
              <p:cNvSpPr/>
              <p:nvPr/>
            </p:nvSpPr>
            <p:spPr>
              <a:xfrm>
                <a:off x="-216000" y="4572000"/>
                <a:ext cx="2664000" cy="72000"/>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a:ea typeface="+mn-ea"/>
                  <a:cs typeface="+mn-cs"/>
                </a:endParaRPr>
              </a:p>
            </p:txBody>
          </p:sp>
          <p:sp>
            <p:nvSpPr>
              <p:cNvPr id="196" name="Rectangle 195"/>
              <p:cNvSpPr/>
              <p:nvPr/>
            </p:nvSpPr>
            <p:spPr>
              <a:xfrm>
                <a:off x="2263495" y="4572000"/>
                <a:ext cx="360000" cy="18000"/>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a:ea typeface="+mn-ea"/>
                  <a:cs typeface="+mn-cs"/>
                </a:endParaRPr>
              </a:p>
            </p:txBody>
          </p:sp>
          <p:grpSp>
            <p:nvGrpSpPr>
              <p:cNvPr id="197" name="Groupe 196"/>
              <p:cNvGrpSpPr/>
              <p:nvPr/>
            </p:nvGrpSpPr>
            <p:grpSpPr>
              <a:xfrm flipV="1">
                <a:off x="2446878" y="4580195"/>
                <a:ext cx="153826" cy="36000"/>
                <a:chOff x="2466974" y="4595044"/>
                <a:chExt cx="153826" cy="36000"/>
              </a:xfrm>
            </p:grpSpPr>
            <p:sp>
              <p:nvSpPr>
                <p:cNvPr id="198" name="Triangle isocèle 197"/>
                <p:cNvSpPr/>
                <p:nvPr/>
              </p:nvSpPr>
              <p:spPr>
                <a:xfrm>
                  <a:off x="2466974" y="4595044"/>
                  <a:ext cx="36000" cy="36000"/>
                </a:xfrm>
                <a:prstGeom prst="triangle">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a:ea typeface="+mn-ea"/>
                    <a:cs typeface="+mn-cs"/>
                  </a:endParaRPr>
                </a:p>
              </p:txBody>
            </p:sp>
            <p:sp>
              <p:nvSpPr>
                <p:cNvPr id="199" name="Triangle isocèle 198"/>
                <p:cNvSpPr/>
                <p:nvPr/>
              </p:nvSpPr>
              <p:spPr>
                <a:xfrm>
                  <a:off x="2505600" y="4595044"/>
                  <a:ext cx="36000" cy="36000"/>
                </a:xfrm>
                <a:prstGeom prst="triangle">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a:ea typeface="+mn-ea"/>
                    <a:cs typeface="+mn-cs"/>
                  </a:endParaRPr>
                </a:p>
              </p:txBody>
            </p:sp>
            <p:sp>
              <p:nvSpPr>
                <p:cNvPr id="200" name="Triangle isocèle 199"/>
                <p:cNvSpPr/>
                <p:nvPr/>
              </p:nvSpPr>
              <p:spPr>
                <a:xfrm>
                  <a:off x="2545200" y="4595044"/>
                  <a:ext cx="36000" cy="36000"/>
                </a:xfrm>
                <a:prstGeom prst="triangle">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a:ea typeface="+mn-ea"/>
                    <a:cs typeface="+mn-cs"/>
                  </a:endParaRPr>
                </a:p>
              </p:txBody>
            </p:sp>
            <p:sp>
              <p:nvSpPr>
                <p:cNvPr id="201" name="Triangle isocèle 200"/>
                <p:cNvSpPr/>
                <p:nvPr/>
              </p:nvSpPr>
              <p:spPr>
                <a:xfrm>
                  <a:off x="2584800" y="4595044"/>
                  <a:ext cx="36000" cy="36000"/>
                </a:xfrm>
                <a:prstGeom prst="triangle">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a:ea typeface="+mn-ea"/>
                    <a:cs typeface="+mn-cs"/>
                  </a:endParaRPr>
                </a:p>
              </p:txBody>
            </p:sp>
          </p:grpSp>
        </p:grpSp>
        <p:sp>
          <p:nvSpPr>
            <p:cNvPr id="172" name="Forme libre 171"/>
            <p:cNvSpPr/>
            <p:nvPr/>
          </p:nvSpPr>
          <p:spPr>
            <a:xfrm>
              <a:off x="2910552" y="5421977"/>
              <a:ext cx="250031" cy="18000"/>
            </a:xfrm>
            <a:custGeom>
              <a:avLst/>
              <a:gdLst>
                <a:gd name="connsiteX0" fmla="*/ 0 w 250031"/>
                <a:gd name="connsiteY0" fmla="*/ 21881 h 23713"/>
                <a:gd name="connsiteX1" fmla="*/ 100012 w 250031"/>
                <a:gd name="connsiteY1" fmla="*/ 21881 h 23713"/>
                <a:gd name="connsiteX2" fmla="*/ 161925 w 250031"/>
                <a:gd name="connsiteY2" fmla="*/ 2831 h 23713"/>
                <a:gd name="connsiteX3" fmla="*/ 250031 w 250031"/>
                <a:gd name="connsiteY3" fmla="*/ 450 h 23713"/>
              </a:gdLst>
              <a:ahLst/>
              <a:cxnLst>
                <a:cxn ang="0">
                  <a:pos x="connsiteX0" y="connsiteY0"/>
                </a:cxn>
                <a:cxn ang="0">
                  <a:pos x="connsiteX1" y="connsiteY1"/>
                </a:cxn>
                <a:cxn ang="0">
                  <a:pos x="connsiteX2" y="connsiteY2"/>
                </a:cxn>
                <a:cxn ang="0">
                  <a:pos x="connsiteX3" y="connsiteY3"/>
                </a:cxn>
              </a:cxnLst>
              <a:rect l="l" t="t" r="r" b="b"/>
              <a:pathLst>
                <a:path w="250031" h="23713">
                  <a:moveTo>
                    <a:pt x="0" y="21881"/>
                  </a:moveTo>
                  <a:cubicBezTo>
                    <a:pt x="36512" y="23468"/>
                    <a:pt x="73024" y="25056"/>
                    <a:pt x="100012" y="21881"/>
                  </a:cubicBezTo>
                  <a:cubicBezTo>
                    <a:pt x="127000" y="18706"/>
                    <a:pt x="136922" y="6403"/>
                    <a:pt x="161925" y="2831"/>
                  </a:cubicBezTo>
                  <a:cubicBezTo>
                    <a:pt x="186928" y="-741"/>
                    <a:pt x="218479" y="-146"/>
                    <a:pt x="250031" y="450"/>
                  </a:cubicBezTo>
                </a:path>
              </a:pathLst>
            </a:custGeom>
            <a:noFill/>
            <a:ln w="190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a:ea typeface="+mn-ea"/>
                <a:cs typeface="+mn-cs"/>
              </a:endParaRPr>
            </a:p>
          </p:txBody>
        </p:sp>
        <p:sp>
          <p:nvSpPr>
            <p:cNvPr id="173" name="ZoneTexte 172"/>
            <p:cNvSpPr txBox="1"/>
            <p:nvPr/>
          </p:nvSpPr>
          <p:spPr>
            <a:xfrm>
              <a:off x="2709338" y="5581784"/>
              <a:ext cx="162166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a:ln>
                    <a:noFill/>
                  </a:ln>
                  <a:solidFill>
                    <a:srgbClr val="70AD47"/>
                  </a:solidFill>
                  <a:effectLst/>
                  <a:uLnTx/>
                  <a:uFillTx/>
                  <a:latin typeface="Calibri"/>
                </a:rPr>
                <a:t>gaine rétractable</a:t>
              </a:r>
            </a:p>
          </p:txBody>
        </p:sp>
        <p:grpSp>
          <p:nvGrpSpPr>
            <p:cNvPr id="174" name="Groupe 173"/>
            <p:cNvGrpSpPr/>
            <p:nvPr/>
          </p:nvGrpSpPr>
          <p:grpSpPr>
            <a:xfrm>
              <a:off x="5150685" y="5774947"/>
              <a:ext cx="1985962" cy="615658"/>
              <a:chOff x="6357938" y="525780"/>
              <a:chExt cx="1985962" cy="615658"/>
            </a:xfrm>
          </p:grpSpPr>
          <p:sp>
            <p:nvSpPr>
              <p:cNvPr id="183" name="Rectangle 182"/>
              <p:cNvSpPr/>
              <p:nvPr/>
            </p:nvSpPr>
            <p:spPr>
              <a:xfrm>
                <a:off x="6394079" y="697537"/>
                <a:ext cx="1888572" cy="443901"/>
              </a:xfrm>
              <a:prstGeom prst="rect">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0" i="0" u="none" strike="noStrike" kern="0" cap="none" spc="0" normalizeH="0" baseline="0" noProof="0" dirty="0">
                    <a:ln>
                      <a:noFill/>
                    </a:ln>
                    <a:solidFill>
                      <a:prstClr val="white"/>
                    </a:solidFill>
                    <a:effectLst/>
                    <a:uLnTx/>
                    <a:uFillTx/>
                    <a:latin typeface="Calibri"/>
                    <a:ea typeface="+mn-ea"/>
                    <a:cs typeface="+mn-cs"/>
                  </a:rPr>
                  <a:t>scanner</a:t>
                </a:r>
              </a:p>
            </p:txBody>
          </p:sp>
          <p:grpSp>
            <p:nvGrpSpPr>
              <p:cNvPr id="184" name="Groupe 183"/>
              <p:cNvGrpSpPr/>
              <p:nvPr/>
            </p:nvGrpSpPr>
            <p:grpSpPr>
              <a:xfrm>
                <a:off x="6530340" y="525780"/>
                <a:ext cx="1637348" cy="180000"/>
                <a:chOff x="6530340" y="525780"/>
                <a:chExt cx="1219200" cy="180000"/>
              </a:xfrm>
            </p:grpSpPr>
            <p:cxnSp>
              <p:nvCxnSpPr>
                <p:cNvPr id="186" name="Connecteur droit 185"/>
                <p:cNvCxnSpPr/>
                <p:nvPr/>
              </p:nvCxnSpPr>
              <p:spPr>
                <a:xfrm flipV="1">
                  <a:off x="6530340" y="525780"/>
                  <a:ext cx="0" cy="180000"/>
                </a:xfrm>
                <a:prstGeom prst="line">
                  <a:avLst/>
                </a:prstGeom>
                <a:noFill/>
                <a:ln w="28575" cap="flat" cmpd="sng" algn="ctr">
                  <a:solidFill>
                    <a:sysClr val="windowText" lastClr="000000"/>
                  </a:solidFill>
                  <a:prstDash val="solid"/>
                  <a:miter lim="800000"/>
                </a:ln>
                <a:effectLst/>
              </p:spPr>
            </p:cxnSp>
            <p:cxnSp>
              <p:nvCxnSpPr>
                <p:cNvPr id="187" name="Connecteur droit 186"/>
                <p:cNvCxnSpPr/>
                <p:nvPr/>
              </p:nvCxnSpPr>
              <p:spPr>
                <a:xfrm flipV="1">
                  <a:off x="6682740" y="525780"/>
                  <a:ext cx="0" cy="180000"/>
                </a:xfrm>
                <a:prstGeom prst="line">
                  <a:avLst/>
                </a:prstGeom>
                <a:noFill/>
                <a:ln w="28575" cap="flat" cmpd="sng" algn="ctr">
                  <a:solidFill>
                    <a:sysClr val="windowText" lastClr="000000"/>
                  </a:solidFill>
                  <a:prstDash val="solid"/>
                  <a:miter lim="800000"/>
                </a:ln>
                <a:effectLst/>
              </p:spPr>
            </p:cxnSp>
            <p:cxnSp>
              <p:nvCxnSpPr>
                <p:cNvPr id="188" name="Connecteur droit 187"/>
                <p:cNvCxnSpPr/>
                <p:nvPr/>
              </p:nvCxnSpPr>
              <p:spPr>
                <a:xfrm flipV="1">
                  <a:off x="6835140" y="525780"/>
                  <a:ext cx="0" cy="180000"/>
                </a:xfrm>
                <a:prstGeom prst="line">
                  <a:avLst/>
                </a:prstGeom>
                <a:noFill/>
                <a:ln w="28575" cap="flat" cmpd="sng" algn="ctr">
                  <a:solidFill>
                    <a:sysClr val="windowText" lastClr="000000"/>
                  </a:solidFill>
                  <a:prstDash val="solid"/>
                  <a:miter lim="800000"/>
                </a:ln>
                <a:effectLst/>
              </p:spPr>
            </p:cxnSp>
            <p:cxnSp>
              <p:nvCxnSpPr>
                <p:cNvPr id="189" name="Connecteur droit 188"/>
                <p:cNvCxnSpPr/>
                <p:nvPr/>
              </p:nvCxnSpPr>
              <p:spPr>
                <a:xfrm flipV="1">
                  <a:off x="6987540" y="525780"/>
                  <a:ext cx="0" cy="180000"/>
                </a:xfrm>
                <a:prstGeom prst="line">
                  <a:avLst/>
                </a:prstGeom>
                <a:noFill/>
                <a:ln w="28575" cap="flat" cmpd="sng" algn="ctr">
                  <a:solidFill>
                    <a:sysClr val="windowText" lastClr="000000"/>
                  </a:solidFill>
                  <a:prstDash val="solid"/>
                  <a:miter lim="800000"/>
                </a:ln>
                <a:effectLst/>
              </p:spPr>
            </p:cxnSp>
            <p:cxnSp>
              <p:nvCxnSpPr>
                <p:cNvPr id="190" name="Connecteur droit 189"/>
                <p:cNvCxnSpPr/>
                <p:nvPr/>
              </p:nvCxnSpPr>
              <p:spPr>
                <a:xfrm flipV="1">
                  <a:off x="7139940" y="525780"/>
                  <a:ext cx="0" cy="180000"/>
                </a:xfrm>
                <a:prstGeom prst="line">
                  <a:avLst/>
                </a:prstGeom>
                <a:noFill/>
                <a:ln w="28575" cap="flat" cmpd="sng" algn="ctr">
                  <a:solidFill>
                    <a:sysClr val="windowText" lastClr="000000"/>
                  </a:solidFill>
                  <a:prstDash val="solid"/>
                  <a:miter lim="800000"/>
                </a:ln>
                <a:effectLst/>
              </p:spPr>
            </p:cxnSp>
            <p:cxnSp>
              <p:nvCxnSpPr>
                <p:cNvPr id="191" name="Connecteur droit 190"/>
                <p:cNvCxnSpPr/>
                <p:nvPr/>
              </p:nvCxnSpPr>
              <p:spPr>
                <a:xfrm flipV="1">
                  <a:off x="7292340" y="525780"/>
                  <a:ext cx="0" cy="180000"/>
                </a:xfrm>
                <a:prstGeom prst="line">
                  <a:avLst/>
                </a:prstGeom>
                <a:noFill/>
                <a:ln w="28575" cap="flat" cmpd="sng" algn="ctr">
                  <a:solidFill>
                    <a:sysClr val="windowText" lastClr="000000"/>
                  </a:solidFill>
                  <a:prstDash val="solid"/>
                  <a:miter lim="800000"/>
                </a:ln>
                <a:effectLst/>
              </p:spPr>
            </p:cxnSp>
            <p:cxnSp>
              <p:nvCxnSpPr>
                <p:cNvPr id="192" name="Connecteur droit 191"/>
                <p:cNvCxnSpPr/>
                <p:nvPr/>
              </p:nvCxnSpPr>
              <p:spPr>
                <a:xfrm flipV="1">
                  <a:off x="7444740" y="525780"/>
                  <a:ext cx="0" cy="180000"/>
                </a:xfrm>
                <a:prstGeom prst="line">
                  <a:avLst/>
                </a:prstGeom>
                <a:noFill/>
                <a:ln w="28575" cap="flat" cmpd="sng" algn="ctr">
                  <a:solidFill>
                    <a:sysClr val="windowText" lastClr="000000"/>
                  </a:solidFill>
                  <a:prstDash val="solid"/>
                  <a:miter lim="800000"/>
                </a:ln>
                <a:effectLst/>
              </p:spPr>
            </p:cxnSp>
            <p:cxnSp>
              <p:nvCxnSpPr>
                <p:cNvPr id="193" name="Connecteur droit 192"/>
                <p:cNvCxnSpPr/>
                <p:nvPr/>
              </p:nvCxnSpPr>
              <p:spPr>
                <a:xfrm flipV="1">
                  <a:off x="7597140" y="525780"/>
                  <a:ext cx="0" cy="180000"/>
                </a:xfrm>
                <a:prstGeom prst="line">
                  <a:avLst/>
                </a:prstGeom>
                <a:noFill/>
                <a:ln w="28575" cap="flat" cmpd="sng" algn="ctr">
                  <a:solidFill>
                    <a:sysClr val="windowText" lastClr="000000"/>
                  </a:solidFill>
                  <a:prstDash val="solid"/>
                  <a:miter lim="800000"/>
                </a:ln>
                <a:effectLst/>
              </p:spPr>
            </p:cxnSp>
            <p:cxnSp>
              <p:nvCxnSpPr>
                <p:cNvPr id="194" name="Connecteur droit 193"/>
                <p:cNvCxnSpPr/>
                <p:nvPr/>
              </p:nvCxnSpPr>
              <p:spPr>
                <a:xfrm flipV="1">
                  <a:off x="7749540" y="525780"/>
                  <a:ext cx="0" cy="180000"/>
                </a:xfrm>
                <a:prstGeom prst="line">
                  <a:avLst/>
                </a:prstGeom>
                <a:noFill/>
                <a:ln w="28575" cap="flat" cmpd="sng" algn="ctr">
                  <a:solidFill>
                    <a:sysClr val="windowText" lastClr="000000"/>
                  </a:solidFill>
                  <a:prstDash val="solid"/>
                  <a:miter lim="800000"/>
                </a:ln>
                <a:effectLst/>
              </p:spPr>
            </p:cxnSp>
          </p:grpSp>
          <p:sp>
            <p:nvSpPr>
              <p:cNvPr id="185" name="ZoneTexte 184"/>
              <p:cNvSpPr txBox="1"/>
              <p:nvPr/>
            </p:nvSpPr>
            <p:spPr>
              <a:xfrm>
                <a:off x="6357938" y="662093"/>
                <a:ext cx="1985962"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dirty="0">
                    <a:ln>
                      <a:noFill/>
                    </a:ln>
                    <a:solidFill>
                      <a:prstClr val="white"/>
                    </a:solidFill>
                    <a:effectLst/>
                    <a:uLnTx/>
                    <a:uFillTx/>
                    <a:latin typeface="Calibri"/>
                  </a:rPr>
                  <a:t>REF     1       2       3       4       5       6       7      8   </a:t>
                </a:r>
              </a:p>
            </p:txBody>
          </p:sp>
        </p:grpSp>
        <p:sp>
          <p:nvSpPr>
            <p:cNvPr id="175" name="Rectangle 174"/>
            <p:cNvSpPr/>
            <p:nvPr/>
          </p:nvSpPr>
          <p:spPr>
            <a:xfrm>
              <a:off x="1812911" y="5522250"/>
              <a:ext cx="1013804" cy="276999"/>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err="1">
                  <a:ln>
                    <a:noFill/>
                  </a:ln>
                  <a:solidFill>
                    <a:prstClr val="black">
                      <a:lumMod val="50000"/>
                      <a:lumOff val="50000"/>
                    </a:prstClr>
                  </a:solidFill>
                  <a:effectLst/>
                  <a:uLnTx/>
                  <a:uFillTx/>
                  <a:latin typeface="Calibri"/>
                </a:rPr>
                <a:t>Ø</a:t>
              </a:r>
              <a:r>
                <a:rPr kumimoji="0" lang="fr-FR" sz="1200" b="0" i="0" u="none" strike="noStrike" kern="0" cap="none" spc="0" normalizeH="0" baseline="-25000" noProof="0" dirty="0" err="1">
                  <a:ln>
                    <a:noFill/>
                  </a:ln>
                  <a:solidFill>
                    <a:prstClr val="black">
                      <a:lumMod val="50000"/>
                      <a:lumOff val="50000"/>
                    </a:prstClr>
                  </a:solidFill>
                  <a:effectLst/>
                  <a:uLnTx/>
                  <a:uFillTx/>
                  <a:latin typeface="Calibri"/>
                </a:rPr>
                <a:t>ext</a:t>
              </a:r>
              <a:r>
                <a:rPr kumimoji="0" lang="fr-FR" sz="1200" b="0" i="0" u="none" strike="noStrike" kern="0" cap="none" spc="0" normalizeH="0" baseline="0" noProof="0" dirty="0">
                  <a:ln>
                    <a:noFill/>
                  </a:ln>
                  <a:solidFill>
                    <a:prstClr val="black">
                      <a:lumMod val="50000"/>
                      <a:lumOff val="50000"/>
                    </a:prstClr>
                  </a:solidFill>
                  <a:effectLst/>
                  <a:uLnTx/>
                  <a:uFillTx/>
                  <a:latin typeface="Calibri"/>
                </a:rPr>
                <a:t>=0,45mm</a:t>
              </a:r>
            </a:p>
          </p:txBody>
        </p:sp>
        <p:sp>
          <p:nvSpPr>
            <p:cNvPr id="176" name="Rectangle 175"/>
            <p:cNvSpPr/>
            <p:nvPr/>
          </p:nvSpPr>
          <p:spPr>
            <a:xfrm>
              <a:off x="2576506" y="4933909"/>
              <a:ext cx="917880" cy="276999"/>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err="1">
                  <a:ln>
                    <a:noFill/>
                  </a:ln>
                  <a:solidFill>
                    <a:srgbClr val="ED7D31"/>
                  </a:solidFill>
                  <a:effectLst/>
                  <a:uLnTx/>
                  <a:uFillTx/>
                  <a:latin typeface="Calibri"/>
                </a:rPr>
                <a:t>Ø</a:t>
              </a:r>
              <a:r>
                <a:rPr kumimoji="0" lang="fr-FR" sz="1200" b="0" i="0" u="none" strike="noStrike" kern="0" cap="none" spc="0" normalizeH="0" baseline="-25000" noProof="0" dirty="0" err="1">
                  <a:ln>
                    <a:noFill/>
                  </a:ln>
                  <a:solidFill>
                    <a:srgbClr val="ED7D31"/>
                  </a:solidFill>
                  <a:effectLst/>
                  <a:uLnTx/>
                  <a:uFillTx/>
                  <a:latin typeface="Calibri"/>
                </a:rPr>
                <a:t>int</a:t>
              </a:r>
              <a:r>
                <a:rPr kumimoji="0" lang="fr-FR" sz="1200" b="0" i="0" u="none" strike="noStrike" kern="0" cap="none" spc="0" normalizeH="0" baseline="0" noProof="0" dirty="0">
                  <a:ln>
                    <a:noFill/>
                  </a:ln>
                  <a:solidFill>
                    <a:srgbClr val="ED7D31"/>
                  </a:solidFill>
                  <a:effectLst/>
                  <a:uLnTx/>
                  <a:uFillTx/>
                  <a:latin typeface="Calibri"/>
                </a:rPr>
                <a:t>=0,5mm</a:t>
              </a:r>
            </a:p>
          </p:txBody>
        </p:sp>
        <p:sp>
          <p:nvSpPr>
            <p:cNvPr id="177" name="ZoneTexte 176"/>
            <p:cNvSpPr txBox="1"/>
            <p:nvPr/>
          </p:nvSpPr>
          <p:spPr>
            <a:xfrm>
              <a:off x="2568118" y="4752000"/>
              <a:ext cx="684867"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200" b="1" i="0" u="none" strike="noStrike" kern="0" cap="none" spc="0" normalizeH="0" baseline="0" noProof="0" dirty="0">
                  <a:ln>
                    <a:noFill/>
                  </a:ln>
                  <a:solidFill>
                    <a:srgbClr val="ED7D31"/>
                  </a:solidFill>
                  <a:effectLst/>
                  <a:uLnTx/>
                  <a:uFillTx/>
                  <a:latin typeface="Calibri"/>
                </a:rPr>
                <a:t>perçage</a:t>
              </a:r>
            </a:p>
          </p:txBody>
        </p:sp>
        <p:sp>
          <p:nvSpPr>
            <p:cNvPr id="178" name="Forme libre 177"/>
            <p:cNvSpPr/>
            <p:nvPr/>
          </p:nvSpPr>
          <p:spPr>
            <a:xfrm flipV="1">
              <a:off x="2910552" y="5476782"/>
              <a:ext cx="250031" cy="18000"/>
            </a:xfrm>
            <a:custGeom>
              <a:avLst/>
              <a:gdLst>
                <a:gd name="connsiteX0" fmla="*/ 0 w 250031"/>
                <a:gd name="connsiteY0" fmla="*/ 21881 h 23713"/>
                <a:gd name="connsiteX1" fmla="*/ 100012 w 250031"/>
                <a:gd name="connsiteY1" fmla="*/ 21881 h 23713"/>
                <a:gd name="connsiteX2" fmla="*/ 161925 w 250031"/>
                <a:gd name="connsiteY2" fmla="*/ 2831 h 23713"/>
                <a:gd name="connsiteX3" fmla="*/ 250031 w 250031"/>
                <a:gd name="connsiteY3" fmla="*/ 450 h 23713"/>
              </a:gdLst>
              <a:ahLst/>
              <a:cxnLst>
                <a:cxn ang="0">
                  <a:pos x="connsiteX0" y="connsiteY0"/>
                </a:cxn>
                <a:cxn ang="0">
                  <a:pos x="connsiteX1" y="connsiteY1"/>
                </a:cxn>
                <a:cxn ang="0">
                  <a:pos x="connsiteX2" y="connsiteY2"/>
                </a:cxn>
                <a:cxn ang="0">
                  <a:pos x="connsiteX3" y="connsiteY3"/>
                </a:cxn>
              </a:cxnLst>
              <a:rect l="l" t="t" r="r" b="b"/>
              <a:pathLst>
                <a:path w="250031" h="23713">
                  <a:moveTo>
                    <a:pt x="0" y="21881"/>
                  </a:moveTo>
                  <a:cubicBezTo>
                    <a:pt x="36512" y="23468"/>
                    <a:pt x="73024" y="25056"/>
                    <a:pt x="100012" y="21881"/>
                  </a:cubicBezTo>
                  <a:cubicBezTo>
                    <a:pt x="127000" y="18706"/>
                    <a:pt x="136922" y="6403"/>
                    <a:pt x="161925" y="2831"/>
                  </a:cubicBezTo>
                  <a:cubicBezTo>
                    <a:pt x="186928" y="-741"/>
                    <a:pt x="218479" y="-146"/>
                    <a:pt x="250031" y="450"/>
                  </a:cubicBezTo>
                </a:path>
              </a:pathLst>
            </a:custGeom>
            <a:noFill/>
            <a:ln w="190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a:ea typeface="+mn-ea"/>
                <a:cs typeface="+mn-cs"/>
              </a:endParaRPr>
            </a:p>
          </p:txBody>
        </p:sp>
        <p:sp>
          <p:nvSpPr>
            <p:cNvPr id="179" name="ZoneTexte 178"/>
            <p:cNvSpPr txBox="1"/>
            <p:nvPr/>
          </p:nvSpPr>
          <p:spPr>
            <a:xfrm>
              <a:off x="1570937" y="4960748"/>
              <a:ext cx="1057021"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200" b="1" i="0" u="none" strike="noStrike" kern="0" cap="none" spc="0" normalizeH="0" baseline="0" noProof="0" dirty="0">
                  <a:ln>
                    <a:noFill/>
                  </a:ln>
                  <a:solidFill>
                    <a:srgbClr val="7030A0"/>
                  </a:solidFill>
                  <a:effectLst/>
                  <a:uLnTx/>
                  <a:uFillTx/>
                  <a:latin typeface="Calibri"/>
                </a:rPr>
                <a:t>bague filetée</a:t>
              </a:r>
            </a:p>
          </p:txBody>
        </p:sp>
        <p:sp>
          <p:nvSpPr>
            <p:cNvPr id="180" name="ZoneTexte 179"/>
            <p:cNvSpPr txBox="1"/>
            <p:nvPr/>
          </p:nvSpPr>
          <p:spPr>
            <a:xfrm>
              <a:off x="3501217" y="4899909"/>
              <a:ext cx="162095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a:ln>
                    <a:noFill/>
                  </a:ln>
                  <a:solidFill>
                    <a:prstClr val="black"/>
                  </a:solidFill>
                  <a:effectLst/>
                  <a:uLnTx/>
                  <a:uFillTx/>
                  <a:latin typeface="Calibri"/>
                </a:rPr>
                <a:t>paroi du cylindre</a:t>
              </a:r>
            </a:p>
          </p:txBody>
        </p:sp>
        <p:cxnSp>
          <p:nvCxnSpPr>
            <p:cNvPr id="181" name="Connecteur droit avec flèche 180"/>
            <p:cNvCxnSpPr/>
            <p:nvPr/>
          </p:nvCxnSpPr>
          <p:spPr>
            <a:xfrm>
              <a:off x="646600" y="5028999"/>
              <a:ext cx="761997" cy="0"/>
            </a:xfrm>
            <a:prstGeom prst="straightConnector1">
              <a:avLst/>
            </a:prstGeom>
            <a:noFill/>
            <a:ln w="19050" cap="flat" cmpd="sng" algn="ctr">
              <a:solidFill>
                <a:sysClr val="windowText" lastClr="000000"/>
              </a:solidFill>
              <a:prstDash val="solid"/>
              <a:miter lim="800000"/>
              <a:tailEnd type="triangle" w="sm" len="med"/>
            </a:ln>
            <a:effectLst/>
          </p:spPr>
        </p:cxnSp>
        <p:sp>
          <p:nvSpPr>
            <p:cNvPr id="182" name="ZoneTexte 181"/>
            <p:cNvSpPr txBox="1"/>
            <p:nvPr/>
          </p:nvSpPr>
          <p:spPr>
            <a:xfrm>
              <a:off x="895835" y="4784767"/>
              <a:ext cx="263525"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1" u="none" strike="noStrike" kern="0" cap="none" spc="0" normalizeH="0" baseline="0" noProof="0" dirty="0">
                  <a:ln>
                    <a:noFill/>
                  </a:ln>
                  <a:solidFill>
                    <a:prstClr val="black"/>
                  </a:solidFill>
                  <a:effectLst/>
                  <a:uLnTx/>
                  <a:uFillTx/>
                  <a:latin typeface="Calibri"/>
                </a:rPr>
                <a:t>U</a:t>
              </a:r>
            </a:p>
          </p:txBody>
        </p:sp>
      </p:grpSp>
      <p:grpSp>
        <p:nvGrpSpPr>
          <p:cNvPr id="225" name="Groupe 224"/>
          <p:cNvGrpSpPr/>
          <p:nvPr/>
        </p:nvGrpSpPr>
        <p:grpSpPr>
          <a:xfrm>
            <a:off x="6794754" y="632319"/>
            <a:ext cx="2396456" cy="1797342"/>
            <a:chOff x="8154027" y="2426784"/>
            <a:chExt cx="2808000" cy="2106000"/>
          </a:xfrm>
        </p:grpSpPr>
        <p:sp>
          <p:nvSpPr>
            <p:cNvPr id="226" name="Rectangle 225"/>
            <p:cNvSpPr/>
            <p:nvPr/>
          </p:nvSpPr>
          <p:spPr>
            <a:xfrm>
              <a:off x="8194657" y="2863457"/>
              <a:ext cx="53340" cy="540000"/>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1" i="0" u="none" strike="noStrike" kern="0" cap="none" spc="0" normalizeH="0" baseline="0" noProof="0">
                <a:ln>
                  <a:noFill/>
                </a:ln>
                <a:solidFill>
                  <a:prstClr val="white"/>
                </a:solidFill>
                <a:effectLst/>
                <a:uLnTx/>
                <a:uFillTx/>
                <a:latin typeface="Calibri"/>
                <a:ea typeface="+mn-ea"/>
                <a:cs typeface="+mn-cs"/>
              </a:endParaRPr>
            </a:p>
          </p:txBody>
        </p:sp>
        <p:pic>
          <p:nvPicPr>
            <p:cNvPr id="227" name="Image 2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4027" y="2426784"/>
              <a:ext cx="2808000" cy="2106000"/>
            </a:xfrm>
            <a:prstGeom prst="rect">
              <a:avLst/>
            </a:prstGeom>
          </p:spPr>
        </p:pic>
        <p:cxnSp>
          <p:nvCxnSpPr>
            <p:cNvPr id="228" name="Connecteur droit avec flèche 227"/>
            <p:cNvCxnSpPr/>
            <p:nvPr/>
          </p:nvCxnSpPr>
          <p:spPr>
            <a:xfrm>
              <a:off x="9021339" y="3406263"/>
              <a:ext cx="1735561" cy="0"/>
            </a:xfrm>
            <a:prstGeom prst="straightConnector1">
              <a:avLst/>
            </a:prstGeom>
            <a:noFill/>
            <a:ln w="19050" cap="flat" cmpd="sng" algn="ctr">
              <a:solidFill>
                <a:sysClr val="window" lastClr="FFFFFF"/>
              </a:solidFill>
              <a:prstDash val="solid"/>
              <a:miter lim="800000"/>
              <a:headEnd type="triangle"/>
              <a:tailEnd type="triangle"/>
            </a:ln>
            <a:effectLst/>
          </p:spPr>
        </p:cxnSp>
        <p:sp>
          <p:nvSpPr>
            <p:cNvPr id="229" name="Rectangle 228"/>
            <p:cNvSpPr/>
            <p:nvPr/>
          </p:nvSpPr>
          <p:spPr>
            <a:xfrm>
              <a:off x="10129805" y="3108944"/>
              <a:ext cx="627095" cy="276999"/>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200" b="1" i="0" u="none" strike="noStrike" kern="0" cap="none" spc="0" normalizeH="0" baseline="0" noProof="0" dirty="0">
                  <a:ln>
                    <a:noFill/>
                  </a:ln>
                  <a:solidFill>
                    <a:prstClr val="white"/>
                  </a:solidFill>
                  <a:effectLst/>
                  <a:uLnTx/>
                  <a:uFillTx/>
                  <a:latin typeface="Calibri"/>
                </a:rPr>
                <a:t>3,2mm</a:t>
              </a:r>
            </a:p>
          </p:txBody>
        </p:sp>
        <p:cxnSp>
          <p:nvCxnSpPr>
            <p:cNvPr id="230" name="Connecteur droit avec flèche 229"/>
            <p:cNvCxnSpPr/>
            <p:nvPr/>
          </p:nvCxnSpPr>
          <p:spPr>
            <a:xfrm>
              <a:off x="9496425" y="3482447"/>
              <a:ext cx="636555" cy="0"/>
            </a:xfrm>
            <a:prstGeom prst="straightConnector1">
              <a:avLst/>
            </a:prstGeom>
            <a:noFill/>
            <a:ln w="19050" cap="flat" cmpd="sng" algn="ctr">
              <a:solidFill>
                <a:sysClr val="window" lastClr="FFFFFF"/>
              </a:solidFill>
              <a:prstDash val="solid"/>
              <a:miter lim="800000"/>
              <a:headEnd type="triangle"/>
              <a:tailEnd type="triangle"/>
            </a:ln>
            <a:effectLst/>
          </p:spPr>
        </p:cxnSp>
        <p:sp>
          <p:nvSpPr>
            <p:cNvPr id="231" name="Rectangle 230"/>
            <p:cNvSpPr/>
            <p:nvPr/>
          </p:nvSpPr>
          <p:spPr>
            <a:xfrm>
              <a:off x="9530487" y="3451005"/>
              <a:ext cx="710451" cy="276999"/>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200" b="1" i="0" u="none" strike="noStrike" kern="0" cap="none" spc="0" normalizeH="0" baseline="0" noProof="0" dirty="0">
                  <a:ln>
                    <a:noFill/>
                  </a:ln>
                  <a:solidFill>
                    <a:prstClr val="white"/>
                  </a:solidFill>
                  <a:effectLst/>
                  <a:uLnTx/>
                  <a:uFillTx/>
                  <a:latin typeface="Calibri"/>
                </a:rPr>
                <a:t>≈1.6mm</a:t>
              </a:r>
            </a:p>
          </p:txBody>
        </p:sp>
      </p:grpSp>
      <p:grpSp>
        <p:nvGrpSpPr>
          <p:cNvPr id="232" name="Groupe 231"/>
          <p:cNvGrpSpPr/>
          <p:nvPr/>
        </p:nvGrpSpPr>
        <p:grpSpPr>
          <a:xfrm>
            <a:off x="7133050" y="3443998"/>
            <a:ext cx="1536189" cy="1152142"/>
            <a:chOff x="8460254" y="4933909"/>
            <a:chExt cx="1800000" cy="1350000"/>
          </a:xfrm>
        </p:grpSpPr>
        <p:pic>
          <p:nvPicPr>
            <p:cNvPr id="233" name="Image 2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60254" y="4933909"/>
              <a:ext cx="1800000" cy="1350000"/>
            </a:xfrm>
            <a:prstGeom prst="rect">
              <a:avLst/>
            </a:prstGeom>
          </p:spPr>
        </p:pic>
        <p:sp>
          <p:nvSpPr>
            <p:cNvPr id="234" name="Rectangle 233"/>
            <p:cNvSpPr/>
            <p:nvPr/>
          </p:nvSpPr>
          <p:spPr>
            <a:xfrm>
              <a:off x="9368559" y="5816447"/>
              <a:ext cx="631904" cy="276999"/>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200" b="1" i="0" u="none" strike="noStrike" kern="0" cap="none" spc="0" normalizeH="0" baseline="0" noProof="0" dirty="0">
                  <a:ln>
                    <a:noFill/>
                  </a:ln>
                  <a:solidFill>
                    <a:prstClr val="white"/>
                  </a:solidFill>
                  <a:effectLst/>
                  <a:uLnTx/>
                  <a:uFillTx/>
                  <a:latin typeface="Calibri"/>
                </a:rPr>
                <a:t>0,5mm</a:t>
              </a:r>
            </a:p>
          </p:txBody>
        </p:sp>
        <p:cxnSp>
          <p:nvCxnSpPr>
            <p:cNvPr id="235" name="Connecteur droit avec flèche 234"/>
            <p:cNvCxnSpPr/>
            <p:nvPr/>
          </p:nvCxnSpPr>
          <p:spPr>
            <a:xfrm>
              <a:off x="9464675" y="5730839"/>
              <a:ext cx="252000" cy="0"/>
            </a:xfrm>
            <a:prstGeom prst="straightConnector1">
              <a:avLst/>
            </a:prstGeom>
            <a:noFill/>
            <a:ln w="19050" cap="flat" cmpd="sng" algn="ctr">
              <a:solidFill>
                <a:sysClr val="window" lastClr="FFFFFF"/>
              </a:solidFill>
              <a:prstDash val="solid"/>
              <a:miter lim="800000"/>
              <a:headEnd type="triangle"/>
              <a:tailEnd type="triangle"/>
            </a:ln>
            <a:effectLst/>
          </p:spPr>
        </p:cxnSp>
      </p:grpSp>
    </p:spTree>
    <p:extLst>
      <p:ext uri="{BB962C8B-B14F-4D97-AF65-F5344CB8AC3E}">
        <p14:creationId xmlns:p14="http://schemas.microsoft.com/office/powerpoint/2010/main" val="104146910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CFD : résultats supplémentaires</a:t>
            </a:r>
          </a:p>
        </p:txBody>
      </p:sp>
      <p:sp>
        <p:nvSpPr>
          <p:cNvPr id="3" name="Sous-titre 2"/>
          <p:cNvSpPr>
            <a:spLocks noGrp="1"/>
          </p:cNvSpPr>
          <p:nvPr>
            <p:ph type="subTitle" idx="1"/>
          </p:nvPr>
        </p:nvSpPr>
        <p:spPr/>
        <p:txBody>
          <a:bodyPr/>
          <a:lstStyle/>
          <a:p>
            <a:endParaRPr lang="fr-FR"/>
          </a:p>
        </p:txBody>
      </p:sp>
      <p:sp>
        <p:nvSpPr>
          <p:cNvPr id="4" name="Espace réservé du texte 3"/>
          <p:cNvSpPr>
            <a:spLocks noGrp="1"/>
          </p:cNvSpPr>
          <p:nvPr>
            <p:ph type="body" sz="quarter" idx="13"/>
          </p:nvPr>
        </p:nvSpPr>
        <p:spPr/>
        <p:txBody>
          <a:bodyPr/>
          <a:lstStyle/>
          <a:p>
            <a:endParaRPr lang="fr-FR"/>
          </a:p>
        </p:txBody>
      </p:sp>
    </p:spTree>
    <p:extLst>
      <p:ext uri="{BB962C8B-B14F-4D97-AF65-F5344CB8AC3E}">
        <p14:creationId xmlns:p14="http://schemas.microsoft.com/office/powerpoint/2010/main" val="36442613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rotWithShape="1">
          <a:blip r:embed="rId2">
            <a:extLst>
              <a:ext uri="{28A0092B-C50C-407E-A947-70E740481C1C}">
                <a14:useLocalDpi xmlns:a14="http://schemas.microsoft.com/office/drawing/2010/main" val="0"/>
              </a:ext>
            </a:extLst>
          </a:blip>
          <a:srcRect t="7917"/>
          <a:stretch/>
        </p:blipFill>
        <p:spPr>
          <a:xfrm>
            <a:off x="395290" y="987573"/>
            <a:ext cx="6613791" cy="3996067"/>
          </a:xfrm>
          <a:prstGeom prst="rect">
            <a:avLst/>
          </a:prstGeom>
        </p:spPr>
      </p:pic>
      <p:sp>
        <p:nvSpPr>
          <p:cNvPr id="2" name="Titre 1"/>
          <p:cNvSpPr>
            <a:spLocks noGrp="1"/>
          </p:cNvSpPr>
          <p:nvPr>
            <p:ph type="title"/>
          </p:nvPr>
        </p:nvSpPr>
        <p:spPr/>
        <p:txBody>
          <a:bodyPr/>
          <a:lstStyle/>
          <a:p>
            <a:r>
              <a:rPr lang="fr-FR" dirty="0"/>
              <a:t>simulations à différents angles</a:t>
            </a:r>
          </a:p>
        </p:txBody>
      </p:sp>
      <p:sp>
        <p:nvSpPr>
          <p:cNvPr id="3" name="Espace réservé du pied de page 2"/>
          <p:cNvSpPr>
            <a:spLocks noGrp="1"/>
          </p:cNvSpPr>
          <p:nvPr>
            <p:ph type="ftr" sz="quarter" idx="10"/>
          </p:nvPr>
        </p:nvSpPr>
        <p:spPr/>
        <p:txBody>
          <a:bodyPr/>
          <a:lstStyle/>
          <a:p>
            <a:r>
              <a:rPr lang="fr-FR"/>
              <a:t>Thèse A. Joly – Cylindre déformé en écoulement axial</a:t>
            </a:r>
          </a:p>
        </p:txBody>
      </p:sp>
      <p:sp>
        <p:nvSpPr>
          <p:cNvPr id="5" name="ZoneTexte 4"/>
          <p:cNvSpPr txBox="1"/>
          <p:nvPr/>
        </p:nvSpPr>
        <p:spPr>
          <a:xfrm>
            <a:off x="7614592" y="178781"/>
            <a:ext cx="1403648" cy="492443"/>
          </a:xfrm>
          <a:prstGeom prst="rect">
            <a:avLst/>
          </a:prstGeom>
          <a:noFill/>
        </p:spPr>
        <p:txBody>
          <a:bodyPr wrap="square" lIns="36000" tIns="0" rIns="36000" bIns="0" rtlCol="0">
            <a:spAutoFit/>
          </a:bodyPr>
          <a:lstStyle/>
          <a:p>
            <a:r>
              <a:rPr lang="fr-FR" sz="1600" dirty="0">
                <a:solidFill>
                  <a:schemeClr val="tx2"/>
                </a:solidFill>
              </a:rPr>
              <a:t>Stage de master 2 Wen</a:t>
            </a:r>
          </a:p>
        </p:txBody>
      </p:sp>
      <p:sp>
        <p:nvSpPr>
          <p:cNvPr id="6" name="ZoneTexte 5"/>
          <p:cNvSpPr txBox="1"/>
          <p:nvPr/>
        </p:nvSpPr>
        <p:spPr>
          <a:xfrm>
            <a:off x="6156176" y="2283718"/>
            <a:ext cx="2376264" cy="738664"/>
          </a:xfrm>
          <a:prstGeom prst="rect">
            <a:avLst/>
          </a:prstGeom>
          <a:noFill/>
        </p:spPr>
        <p:txBody>
          <a:bodyPr wrap="square" lIns="36000" tIns="0" rIns="36000" bIns="0" rtlCol="0">
            <a:spAutoFit/>
          </a:bodyPr>
          <a:lstStyle/>
          <a:p>
            <a:r>
              <a:rPr lang="fr-FR" sz="1600" dirty="0">
                <a:solidFill>
                  <a:schemeClr val="tx2"/>
                </a:solidFill>
              </a:rPr>
              <a:t>Si uniquement points extrêmes : </a:t>
            </a:r>
            <a:r>
              <a:rPr lang="fr-FR" sz="1600" i="1" dirty="0">
                <a:solidFill>
                  <a:schemeClr val="tx2"/>
                </a:solidFill>
              </a:rPr>
              <a:t>c</a:t>
            </a:r>
            <a:r>
              <a:rPr lang="fr-FR" sz="1600" i="1" baseline="-25000" dirty="0">
                <a:solidFill>
                  <a:schemeClr val="tx2"/>
                </a:solidFill>
              </a:rPr>
              <a:t>L</a:t>
            </a:r>
            <a:r>
              <a:rPr lang="fr-FR" sz="1600" dirty="0">
                <a:solidFill>
                  <a:schemeClr val="tx2"/>
                </a:solidFill>
              </a:rPr>
              <a:t> = 0.147 (écart de 1%)</a:t>
            </a:r>
          </a:p>
        </p:txBody>
      </p:sp>
    </p:spTree>
    <p:extLst>
      <p:ext uri="{BB962C8B-B14F-4D97-AF65-F5344CB8AC3E}">
        <p14:creationId xmlns:p14="http://schemas.microsoft.com/office/powerpoint/2010/main" val="82116328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Sensibilité au maillage / aux pointes</a:t>
            </a:r>
          </a:p>
        </p:txBody>
      </p:sp>
      <p:sp>
        <p:nvSpPr>
          <p:cNvPr id="3" name="Espace réservé du pied de page 2"/>
          <p:cNvSpPr>
            <a:spLocks noGrp="1"/>
          </p:cNvSpPr>
          <p:nvPr>
            <p:ph type="ftr" sz="quarter" idx="10"/>
          </p:nvPr>
        </p:nvSpPr>
        <p:spPr/>
        <p:txBody>
          <a:bodyPr/>
          <a:lstStyle/>
          <a:p>
            <a:r>
              <a:rPr lang="fr-FR"/>
              <a:t>Thèse A. Joly – Cylindre déformé en écoulement axial</a:t>
            </a:r>
          </a:p>
        </p:txBody>
      </p:sp>
      <p:graphicFrame>
        <p:nvGraphicFramePr>
          <p:cNvPr id="4" name="Tableau 3"/>
          <p:cNvGraphicFramePr>
            <a:graphicFrameLocks noGrp="1"/>
          </p:cNvGraphicFramePr>
          <p:nvPr>
            <p:extLst>
              <p:ext uri="{D42A27DB-BD31-4B8C-83A1-F6EECF244321}">
                <p14:modId xmlns:p14="http://schemas.microsoft.com/office/powerpoint/2010/main" val="2452121894"/>
              </p:ext>
            </p:extLst>
          </p:nvPr>
        </p:nvGraphicFramePr>
        <p:xfrm>
          <a:off x="519831" y="778403"/>
          <a:ext cx="7024218" cy="2392680"/>
        </p:xfrm>
        <a:graphic>
          <a:graphicData uri="http://schemas.openxmlformats.org/drawingml/2006/table">
            <a:tbl>
              <a:tblPr firstRow="1" bandRow="1">
                <a:tableStyleId>{7DF18680-E054-41AD-8BC1-D1AEF772440D}</a:tableStyleId>
              </a:tblPr>
              <a:tblGrid>
                <a:gridCol w="1170703">
                  <a:extLst>
                    <a:ext uri="{9D8B030D-6E8A-4147-A177-3AD203B41FA5}">
                      <a16:colId xmlns:a16="http://schemas.microsoft.com/office/drawing/2014/main" val="20000"/>
                    </a:ext>
                  </a:extLst>
                </a:gridCol>
                <a:gridCol w="1170703">
                  <a:extLst>
                    <a:ext uri="{9D8B030D-6E8A-4147-A177-3AD203B41FA5}">
                      <a16:colId xmlns:a16="http://schemas.microsoft.com/office/drawing/2014/main" val="20001"/>
                    </a:ext>
                  </a:extLst>
                </a:gridCol>
                <a:gridCol w="1170703">
                  <a:extLst>
                    <a:ext uri="{9D8B030D-6E8A-4147-A177-3AD203B41FA5}">
                      <a16:colId xmlns:a16="http://schemas.microsoft.com/office/drawing/2014/main" val="20002"/>
                    </a:ext>
                  </a:extLst>
                </a:gridCol>
                <a:gridCol w="1170703">
                  <a:extLst>
                    <a:ext uri="{9D8B030D-6E8A-4147-A177-3AD203B41FA5}">
                      <a16:colId xmlns:a16="http://schemas.microsoft.com/office/drawing/2014/main" val="20003"/>
                    </a:ext>
                  </a:extLst>
                </a:gridCol>
                <a:gridCol w="1170703">
                  <a:extLst>
                    <a:ext uri="{9D8B030D-6E8A-4147-A177-3AD203B41FA5}">
                      <a16:colId xmlns:a16="http://schemas.microsoft.com/office/drawing/2014/main" val="20004"/>
                    </a:ext>
                  </a:extLst>
                </a:gridCol>
                <a:gridCol w="1170703">
                  <a:extLst>
                    <a:ext uri="{9D8B030D-6E8A-4147-A177-3AD203B41FA5}">
                      <a16:colId xmlns:a16="http://schemas.microsoft.com/office/drawing/2014/main" val="20005"/>
                    </a:ext>
                  </a:extLst>
                </a:gridCol>
              </a:tblGrid>
              <a:tr h="370840">
                <a:tc>
                  <a:txBody>
                    <a:bodyPr/>
                    <a:lstStyle/>
                    <a:p>
                      <a:endParaRPr lang="fr-FR" dirty="0"/>
                    </a:p>
                  </a:txBody>
                  <a:tcPr/>
                </a:tc>
                <a:tc>
                  <a:txBody>
                    <a:bodyPr/>
                    <a:lstStyle/>
                    <a:p>
                      <a:pPr algn="ctr"/>
                      <a:r>
                        <a:rPr lang="fr-FR" dirty="0"/>
                        <a:t>nb </a:t>
                      </a:r>
                      <a:r>
                        <a:rPr lang="fr-FR" dirty="0" err="1"/>
                        <a:t>cells</a:t>
                      </a:r>
                      <a:r>
                        <a:rPr lang="fr-FR" dirty="0"/>
                        <a:t> (</a:t>
                      </a:r>
                      <a:r>
                        <a:rPr lang="fr-FR" dirty="0" err="1"/>
                        <a:t>mio</a:t>
                      </a:r>
                      <a:r>
                        <a:rPr lang="fr-FR" dirty="0"/>
                        <a:t>.)</a:t>
                      </a:r>
                    </a:p>
                  </a:txBody>
                  <a:tcPr/>
                </a:tc>
                <a:tc>
                  <a:txBody>
                    <a:bodyPr/>
                    <a:lstStyle/>
                    <a:p>
                      <a:pPr algn="ctr"/>
                      <a:r>
                        <a:rPr lang="fr-FR" i="1" dirty="0"/>
                        <a:t>c</a:t>
                      </a:r>
                      <a:r>
                        <a:rPr lang="fr-FR" i="1" baseline="-25000" dirty="0"/>
                        <a:t>L</a:t>
                      </a:r>
                      <a:endParaRPr lang="fr-FR" i="1" dirty="0"/>
                    </a:p>
                  </a:txBody>
                  <a:tcPr/>
                </a:tc>
                <a:tc>
                  <a:txBody>
                    <a:bodyPr/>
                    <a:lstStyle/>
                    <a:p>
                      <a:pPr algn="ctr"/>
                      <a:r>
                        <a:rPr lang="fr-FR" dirty="0"/>
                        <a:t>écart</a:t>
                      </a:r>
                    </a:p>
                  </a:txBody>
                  <a:tcPr/>
                </a:tc>
                <a:tc>
                  <a:txBody>
                    <a:bodyPr/>
                    <a:lstStyle/>
                    <a:p>
                      <a:pPr algn="ctr"/>
                      <a:r>
                        <a:rPr lang="fr-FR" i="1" dirty="0"/>
                        <a:t>c</a:t>
                      </a:r>
                      <a:r>
                        <a:rPr lang="fr-FR" i="1" baseline="-25000" dirty="0"/>
                        <a:t>L</a:t>
                      </a:r>
                      <a:r>
                        <a:rPr lang="fr-FR" baseline="0" dirty="0"/>
                        <a:t> sans pointes</a:t>
                      </a:r>
                      <a:endParaRPr lang="fr-FR" dirty="0"/>
                    </a:p>
                  </a:txBody>
                  <a:tcPr/>
                </a:tc>
                <a:tc>
                  <a:txBody>
                    <a:bodyPr/>
                    <a:lstStyle/>
                    <a:p>
                      <a:pPr algn="ctr"/>
                      <a:r>
                        <a:rPr lang="fr-FR" dirty="0"/>
                        <a:t>écart</a:t>
                      </a:r>
                    </a:p>
                  </a:txBody>
                  <a:tcPr/>
                </a:tc>
                <a:extLst>
                  <a:ext uri="{0D108BD9-81ED-4DB2-BD59-A6C34878D82A}">
                    <a16:rowId xmlns:a16="http://schemas.microsoft.com/office/drawing/2014/main" val="10000"/>
                  </a:ext>
                </a:extLst>
              </a:tr>
              <a:tr h="370840">
                <a:tc>
                  <a:txBody>
                    <a:bodyPr/>
                    <a:lstStyle/>
                    <a:p>
                      <a:r>
                        <a:rPr lang="fr-FR" dirty="0">
                          <a:solidFill>
                            <a:schemeClr val="tx2"/>
                          </a:solidFill>
                        </a:rPr>
                        <a:t>initial</a:t>
                      </a:r>
                    </a:p>
                  </a:txBody>
                  <a:tcPr/>
                </a:tc>
                <a:tc>
                  <a:txBody>
                    <a:bodyPr/>
                    <a:lstStyle/>
                    <a:p>
                      <a:pPr algn="ctr"/>
                      <a:r>
                        <a:rPr lang="fr-FR" dirty="0">
                          <a:solidFill>
                            <a:schemeClr val="tx2"/>
                          </a:solidFill>
                        </a:rPr>
                        <a:t>14,0</a:t>
                      </a:r>
                    </a:p>
                  </a:txBody>
                  <a:tcPr/>
                </a:tc>
                <a:tc>
                  <a:txBody>
                    <a:bodyPr/>
                    <a:lstStyle/>
                    <a:p>
                      <a:pPr algn="ctr"/>
                      <a:r>
                        <a:rPr lang="fr-FR" dirty="0">
                          <a:solidFill>
                            <a:schemeClr val="tx2"/>
                          </a:solidFill>
                        </a:rPr>
                        <a:t>0,146</a:t>
                      </a:r>
                    </a:p>
                  </a:txBody>
                  <a:tcPr/>
                </a:tc>
                <a:tc>
                  <a:txBody>
                    <a:bodyPr/>
                    <a:lstStyle/>
                    <a:p>
                      <a:pPr algn="ctr"/>
                      <a:r>
                        <a:rPr lang="fr-FR" dirty="0">
                          <a:solidFill>
                            <a:schemeClr val="tx2"/>
                          </a:solidFill>
                        </a:rPr>
                        <a:t>-0,3%</a:t>
                      </a:r>
                    </a:p>
                  </a:txBody>
                  <a:tcPr/>
                </a:tc>
                <a:tc>
                  <a:txBody>
                    <a:bodyPr/>
                    <a:lstStyle/>
                    <a:p>
                      <a:pPr algn="ctr"/>
                      <a:r>
                        <a:rPr lang="fr-FR" dirty="0">
                          <a:solidFill>
                            <a:schemeClr val="tx2"/>
                          </a:solidFill>
                        </a:rPr>
                        <a:t>0,171</a:t>
                      </a:r>
                    </a:p>
                  </a:txBody>
                  <a:tcPr/>
                </a:tc>
                <a:tc>
                  <a:txBody>
                    <a:bodyPr/>
                    <a:lstStyle/>
                    <a:p>
                      <a:pPr algn="ctr"/>
                      <a:r>
                        <a:rPr lang="fr-FR" dirty="0">
                          <a:solidFill>
                            <a:schemeClr val="tx2"/>
                          </a:solidFill>
                        </a:rPr>
                        <a:t>-0,5%</a:t>
                      </a:r>
                    </a:p>
                  </a:txBody>
                  <a:tcPr/>
                </a:tc>
                <a:extLst>
                  <a:ext uri="{0D108BD9-81ED-4DB2-BD59-A6C34878D82A}">
                    <a16:rowId xmlns:a16="http://schemas.microsoft.com/office/drawing/2014/main" val="10001"/>
                  </a:ext>
                </a:extLst>
              </a:tr>
              <a:tr h="370840">
                <a:tc>
                  <a:txBody>
                    <a:bodyPr/>
                    <a:lstStyle/>
                    <a:p>
                      <a:r>
                        <a:rPr lang="fr-FR" b="1" dirty="0" err="1">
                          <a:solidFill>
                            <a:schemeClr val="tx2"/>
                          </a:solidFill>
                        </a:rPr>
                        <a:t>ref</a:t>
                      </a:r>
                      <a:endParaRPr lang="fr-FR" b="1" dirty="0">
                        <a:solidFill>
                          <a:schemeClr val="tx2"/>
                        </a:solidFill>
                      </a:endParaRPr>
                    </a:p>
                  </a:txBody>
                  <a:tcPr/>
                </a:tc>
                <a:tc>
                  <a:txBody>
                    <a:bodyPr/>
                    <a:lstStyle/>
                    <a:p>
                      <a:pPr algn="ctr"/>
                      <a:r>
                        <a:rPr lang="fr-FR" b="1" dirty="0">
                          <a:solidFill>
                            <a:schemeClr val="tx2"/>
                          </a:solidFill>
                        </a:rPr>
                        <a:t>12,3</a:t>
                      </a:r>
                    </a:p>
                  </a:txBody>
                  <a:tcPr/>
                </a:tc>
                <a:tc>
                  <a:txBody>
                    <a:bodyPr/>
                    <a:lstStyle/>
                    <a:p>
                      <a:pPr algn="ctr"/>
                      <a:r>
                        <a:rPr lang="fr-FR" b="1" dirty="0">
                          <a:solidFill>
                            <a:schemeClr val="tx2"/>
                          </a:solidFill>
                        </a:rPr>
                        <a:t>0,147</a:t>
                      </a:r>
                    </a:p>
                  </a:txBody>
                  <a:tcPr/>
                </a:tc>
                <a:tc>
                  <a:txBody>
                    <a:bodyPr/>
                    <a:lstStyle/>
                    <a:p>
                      <a:pPr algn="ctr"/>
                      <a:r>
                        <a:rPr lang="fr-FR" b="1" dirty="0">
                          <a:solidFill>
                            <a:schemeClr val="tx2"/>
                          </a:solidFill>
                        </a:rPr>
                        <a:t>-</a:t>
                      </a:r>
                    </a:p>
                  </a:txBody>
                  <a:tcPr/>
                </a:tc>
                <a:tc>
                  <a:txBody>
                    <a:bodyPr/>
                    <a:lstStyle/>
                    <a:p>
                      <a:pPr algn="ctr"/>
                      <a:r>
                        <a:rPr lang="fr-FR" b="1" dirty="0">
                          <a:solidFill>
                            <a:schemeClr val="tx2"/>
                          </a:solidFill>
                        </a:rPr>
                        <a:t>0,172</a:t>
                      </a:r>
                    </a:p>
                  </a:txBody>
                  <a:tcPr/>
                </a:tc>
                <a:tc>
                  <a:txBody>
                    <a:bodyPr/>
                    <a:lstStyle/>
                    <a:p>
                      <a:pPr algn="ctr"/>
                      <a:r>
                        <a:rPr lang="fr-FR" b="1" dirty="0">
                          <a:solidFill>
                            <a:schemeClr val="tx2"/>
                          </a:solidFill>
                        </a:rPr>
                        <a:t>-</a:t>
                      </a:r>
                    </a:p>
                  </a:txBody>
                  <a:tcPr/>
                </a:tc>
                <a:extLst>
                  <a:ext uri="{0D108BD9-81ED-4DB2-BD59-A6C34878D82A}">
                    <a16:rowId xmlns:a16="http://schemas.microsoft.com/office/drawing/2014/main" val="10002"/>
                  </a:ext>
                </a:extLst>
              </a:tr>
              <a:tr h="370840">
                <a:tc>
                  <a:txBody>
                    <a:bodyPr/>
                    <a:lstStyle/>
                    <a:p>
                      <a:r>
                        <a:rPr lang="fr-FR" dirty="0">
                          <a:solidFill>
                            <a:schemeClr val="tx2"/>
                          </a:solidFill>
                        </a:rPr>
                        <a:t>pointe courte</a:t>
                      </a:r>
                    </a:p>
                  </a:txBody>
                  <a:tcPr/>
                </a:tc>
                <a:tc>
                  <a:txBody>
                    <a:bodyPr/>
                    <a:lstStyle/>
                    <a:p>
                      <a:pPr algn="ctr"/>
                      <a:r>
                        <a:rPr lang="fr-FR" dirty="0">
                          <a:solidFill>
                            <a:schemeClr val="tx2"/>
                          </a:solidFill>
                        </a:rPr>
                        <a:t>11,9</a:t>
                      </a:r>
                    </a:p>
                  </a:txBody>
                  <a:tcPr/>
                </a:tc>
                <a:tc>
                  <a:txBody>
                    <a:bodyPr/>
                    <a:lstStyle/>
                    <a:p>
                      <a:pPr algn="ctr"/>
                      <a:r>
                        <a:rPr lang="fr-FR" dirty="0">
                          <a:solidFill>
                            <a:schemeClr val="tx2"/>
                          </a:solidFill>
                        </a:rPr>
                        <a:t>0,160</a:t>
                      </a:r>
                    </a:p>
                  </a:txBody>
                  <a:tcPr/>
                </a:tc>
                <a:tc>
                  <a:txBody>
                    <a:bodyPr/>
                    <a:lstStyle/>
                    <a:p>
                      <a:pPr algn="ctr"/>
                      <a:r>
                        <a:rPr lang="fr-FR" dirty="0">
                          <a:solidFill>
                            <a:schemeClr val="tx2"/>
                          </a:solidFill>
                        </a:rPr>
                        <a:t>+9,0%</a:t>
                      </a:r>
                    </a:p>
                  </a:txBody>
                  <a:tcPr/>
                </a:tc>
                <a:tc>
                  <a:txBody>
                    <a:bodyPr/>
                    <a:lstStyle/>
                    <a:p>
                      <a:pPr algn="ctr"/>
                      <a:r>
                        <a:rPr lang="fr-FR" dirty="0">
                          <a:solidFill>
                            <a:schemeClr val="tx2"/>
                          </a:solidFill>
                        </a:rPr>
                        <a:t>0,178</a:t>
                      </a:r>
                    </a:p>
                  </a:txBody>
                  <a:tcPr/>
                </a:tc>
                <a:tc>
                  <a:txBody>
                    <a:bodyPr/>
                    <a:lstStyle/>
                    <a:p>
                      <a:pPr algn="ctr"/>
                      <a:r>
                        <a:rPr lang="fr-FR" dirty="0">
                          <a:solidFill>
                            <a:schemeClr val="tx2"/>
                          </a:solidFill>
                        </a:rPr>
                        <a:t>+3,3%</a:t>
                      </a:r>
                    </a:p>
                  </a:txBody>
                  <a:tcPr/>
                </a:tc>
                <a:extLst>
                  <a:ext uri="{0D108BD9-81ED-4DB2-BD59-A6C34878D82A}">
                    <a16:rowId xmlns:a16="http://schemas.microsoft.com/office/drawing/2014/main" val="10003"/>
                  </a:ext>
                </a:extLst>
              </a:tr>
              <a:tr h="370840">
                <a:tc>
                  <a:txBody>
                    <a:bodyPr/>
                    <a:lstStyle/>
                    <a:p>
                      <a:r>
                        <a:rPr lang="fr-FR" dirty="0">
                          <a:solidFill>
                            <a:schemeClr val="tx2"/>
                          </a:solidFill>
                        </a:rPr>
                        <a:t>+ fin</a:t>
                      </a:r>
                    </a:p>
                  </a:txBody>
                  <a:tcPr/>
                </a:tc>
                <a:tc>
                  <a:txBody>
                    <a:bodyPr/>
                    <a:lstStyle/>
                    <a:p>
                      <a:pPr algn="ctr"/>
                      <a:r>
                        <a:rPr lang="fr-FR" dirty="0">
                          <a:solidFill>
                            <a:schemeClr val="tx2"/>
                          </a:solidFill>
                        </a:rPr>
                        <a:t>14,9</a:t>
                      </a:r>
                    </a:p>
                  </a:txBody>
                  <a:tcPr/>
                </a:tc>
                <a:tc>
                  <a:txBody>
                    <a:bodyPr/>
                    <a:lstStyle/>
                    <a:p>
                      <a:pPr algn="ctr"/>
                      <a:r>
                        <a:rPr lang="fr-FR" dirty="0">
                          <a:solidFill>
                            <a:schemeClr val="tx2"/>
                          </a:solidFill>
                        </a:rPr>
                        <a:t>0,151</a:t>
                      </a:r>
                    </a:p>
                  </a:txBody>
                  <a:tcPr/>
                </a:tc>
                <a:tc>
                  <a:txBody>
                    <a:bodyPr/>
                    <a:lstStyle/>
                    <a:p>
                      <a:pPr algn="ctr"/>
                      <a:r>
                        <a:rPr lang="fr-FR" dirty="0">
                          <a:solidFill>
                            <a:schemeClr val="tx2"/>
                          </a:solidFill>
                        </a:rPr>
                        <a:t>+3,0%</a:t>
                      </a:r>
                    </a:p>
                  </a:txBody>
                  <a:tcPr/>
                </a:tc>
                <a:tc>
                  <a:txBody>
                    <a:bodyPr/>
                    <a:lstStyle/>
                    <a:p>
                      <a:pPr algn="ctr"/>
                      <a:r>
                        <a:rPr lang="fr-FR" dirty="0">
                          <a:solidFill>
                            <a:schemeClr val="tx2"/>
                          </a:solidFill>
                        </a:rPr>
                        <a:t>0,176</a:t>
                      </a:r>
                    </a:p>
                  </a:txBody>
                  <a:tcPr/>
                </a:tc>
                <a:tc>
                  <a:txBody>
                    <a:bodyPr/>
                    <a:lstStyle/>
                    <a:p>
                      <a:pPr algn="ctr"/>
                      <a:r>
                        <a:rPr lang="fr-FR" dirty="0">
                          <a:solidFill>
                            <a:schemeClr val="tx2"/>
                          </a:solidFill>
                        </a:rPr>
                        <a:t>+2,4%</a:t>
                      </a:r>
                    </a:p>
                  </a:txBody>
                  <a:tcPr/>
                </a:tc>
                <a:extLst>
                  <a:ext uri="{0D108BD9-81ED-4DB2-BD59-A6C34878D82A}">
                    <a16:rowId xmlns:a16="http://schemas.microsoft.com/office/drawing/2014/main" val="10004"/>
                  </a:ext>
                </a:extLst>
              </a:tr>
            </a:tbl>
          </a:graphicData>
        </a:graphic>
      </p:graphicFrame>
      <p:sp>
        <p:nvSpPr>
          <p:cNvPr id="5" name="ZoneTexte 4"/>
          <p:cNvSpPr txBox="1"/>
          <p:nvPr/>
        </p:nvSpPr>
        <p:spPr>
          <a:xfrm>
            <a:off x="521826" y="3339881"/>
            <a:ext cx="5130294" cy="1231106"/>
          </a:xfrm>
          <a:prstGeom prst="rect">
            <a:avLst/>
          </a:prstGeom>
          <a:noFill/>
        </p:spPr>
        <p:txBody>
          <a:bodyPr wrap="square" lIns="36000" tIns="0" rIns="36000" bIns="0" rtlCol="0">
            <a:spAutoFit/>
          </a:bodyPr>
          <a:lstStyle/>
          <a:p>
            <a:pPr marL="285750" indent="-285750">
              <a:buFont typeface="Arial" panose="020B0604020202020204" pitchFamily="34" charset="0"/>
              <a:buChar char="•"/>
            </a:pPr>
            <a:r>
              <a:rPr lang="fr-FR" sz="1600" dirty="0" err="1">
                <a:solidFill>
                  <a:schemeClr val="tx2"/>
                </a:solidFill>
              </a:rPr>
              <a:t>Ref</a:t>
            </a:r>
            <a:r>
              <a:rPr lang="fr-FR" sz="1600" dirty="0">
                <a:solidFill>
                  <a:schemeClr val="tx2"/>
                </a:solidFill>
              </a:rPr>
              <a:t> : tailles de maille selon bonnes pratiques (y+) + pas de demi-cônes à la sortie</a:t>
            </a:r>
          </a:p>
          <a:p>
            <a:pPr marL="285750" indent="-285750">
              <a:buFont typeface="Arial" panose="020B0604020202020204" pitchFamily="34" charset="0"/>
              <a:buChar char="•"/>
            </a:pPr>
            <a:r>
              <a:rPr lang="fr-FR" sz="1600" dirty="0">
                <a:solidFill>
                  <a:schemeClr val="tx2"/>
                </a:solidFill>
              </a:rPr>
              <a:t>Pointe courte : pointe du cylindre central ramenée à la même longueur que les autres</a:t>
            </a:r>
          </a:p>
          <a:p>
            <a:pPr marL="285750" indent="-285750">
              <a:buFont typeface="Arial" panose="020B0604020202020204" pitchFamily="34" charset="0"/>
              <a:buChar char="•"/>
            </a:pPr>
            <a:r>
              <a:rPr lang="fr-FR" sz="1600" dirty="0">
                <a:solidFill>
                  <a:schemeClr val="tx2"/>
                </a:solidFill>
              </a:rPr>
              <a:t>+ fin : raffinement pointes aval</a:t>
            </a:r>
          </a:p>
        </p:txBody>
      </p:sp>
      <p:pic>
        <p:nvPicPr>
          <p:cNvPr id="6" name="Image 5"/>
          <p:cNvPicPr>
            <a:picLocks noChangeAspect="1"/>
          </p:cNvPicPr>
          <p:nvPr/>
        </p:nvPicPr>
        <p:blipFill rotWithShape="1">
          <a:blip r:embed="rId3"/>
          <a:srcRect r="43426"/>
          <a:stretch/>
        </p:blipFill>
        <p:spPr>
          <a:xfrm>
            <a:off x="5868144" y="3171083"/>
            <a:ext cx="2448272" cy="1610207"/>
          </a:xfrm>
          <a:prstGeom prst="rect">
            <a:avLst/>
          </a:prstGeom>
        </p:spPr>
      </p:pic>
      <p:sp>
        <p:nvSpPr>
          <p:cNvPr id="7" name="ZoneTexte 6"/>
          <p:cNvSpPr txBox="1"/>
          <p:nvPr/>
        </p:nvSpPr>
        <p:spPr>
          <a:xfrm>
            <a:off x="7614592" y="872634"/>
            <a:ext cx="1403648" cy="492443"/>
          </a:xfrm>
          <a:prstGeom prst="rect">
            <a:avLst/>
          </a:prstGeom>
          <a:noFill/>
        </p:spPr>
        <p:txBody>
          <a:bodyPr wrap="square" lIns="36000" tIns="0" rIns="36000" bIns="0" rtlCol="0">
            <a:spAutoFit/>
          </a:bodyPr>
          <a:lstStyle/>
          <a:p>
            <a:r>
              <a:rPr lang="fr-FR" sz="1600" dirty="0">
                <a:solidFill>
                  <a:schemeClr val="tx2"/>
                </a:solidFill>
              </a:rPr>
              <a:t>Stage de master 2 Wen</a:t>
            </a:r>
          </a:p>
        </p:txBody>
      </p:sp>
    </p:spTree>
    <p:extLst>
      <p:ext uri="{BB962C8B-B14F-4D97-AF65-F5344CB8AC3E}">
        <p14:creationId xmlns:p14="http://schemas.microsoft.com/office/powerpoint/2010/main" val="3085119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Sensibilité à la longueur de pointe</a:t>
            </a:r>
          </a:p>
        </p:txBody>
      </p:sp>
      <p:sp>
        <p:nvSpPr>
          <p:cNvPr id="4" name="Espace réservé du pied de page 3"/>
          <p:cNvSpPr>
            <a:spLocks noGrp="1"/>
          </p:cNvSpPr>
          <p:nvPr>
            <p:ph type="ftr" sz="quarter" idx="11"/>
          </p:nvPr>
        </p:nvSpPr>
        <p:spPr/>
        <p:txBody>
          <a:bodyPr/>
          <a:lstStyle/>
          <a:p>
            <a:r>
              <a:rPr lang="en-US"/>
              <a:t>Thèse A. Joly – Cylindre déformé en écoulement axial</a:t>
            </a:r>
            <a:endParaRPr lang="fr-FR" dirty="0"/>
          </a:p>
        </p:txBody>
      </p:sp>
      <p:sp>
        <p:nvSpPr>
          <p:cNvPr id="5" name="ZoneTexte 4"/>
          <p:cNvSpPr txBox="1"/>
          <p:nvPr/>
        </p:nvSpPr>
        <p:spPr>
          <a:xfrm>
            <a:off x="7614592" y="178781"/>
            <a:ext cx="1403648" cy="492443"/>
          </a:xfrm>
          <a:prstGeom prst="rect">
            <a:avLst/>
          </a:prstGeom>
          <a:noFill/>
        </p:spPr>
        <p:txBody>
          <a:bodyPr wrap="square" lIns="36000" tIns="0" rIns="36000" bIns="0" rtlCol="0">
            <a:spAutoFit/>
          </a:bodyPr>
          <a:lstStyle/>
          <a:p>
            <a:r>
              <a:rPr lang="fr-FR" sz="1600" dirty="0">
                <a:solidFill>
                  <a:schemeClr val="tx2"/>
                </a:solidFill>
              </a:rPr>
              <a:t>Stage de master 2 Wen</a:t>
            </a:r>
          </a:p>
        </p:txBody>
      </p:sp>
      <p:pic>
        <p:nvPicPr>
          <p:cNvPr id="6" name="Image 5"/>
          <p:cNvPicPr>
            <a:picLocks noChangeAspect="1"/>
          </p:cNvPicPr>
          <p:nvPr/>
        </p:nvPicPr>
        <p:blipFill rotWithShape="1">
          <a:blip r:embed="rId2" cstate="print">
            <a:extLst>
              <a:ext uri="{28A0092B-C50C-407E-A947-70E740481C1C}">
                <a14:useLocalDpi xmlns:a14="http://schemas.microsoft.com/office/drawing/2010/main" val="0"/>
              </a:ext>
            </a:extLst>
          </a:blip>
          <a:srcRect t="16938" r="33121"/>
          <a:stretch/>
        </p:blipFill>
        <p:spPr>
          <a:xfrm>
            <a:off x="-1" y="694898"/>
            <a:ext cx="3515852" cy="2160000"/>
          </a:xfrm>
          <a:prstGeom prst="rect">
            <a:avLst/>
          </a:prstGeom>
        </p:spPr>
      </p:pic>
      <p:pic>
        <p:nvPicPr>
          <p:cNvPr id="7" name="Image 6"/>
          <p:cNvPicPr>
            <a:picLocks noChangeAspect="1"/>
          </p:cNvPicPr>
          <p:nvPr/>
        </p:nvPicPr>
        <p:blipFill rotWithShape="1">
          <a:blip r:embed="rId3" cstate="print">
            <a:extLst>
              <a:ext uri="{28A0092B-C50C-407E-A947-70E740481C1C}">
                <a14:useLocalDpi xmlns:a14="http://schemas.microsoft.com/office/drawing/2010/main" val="0"/>
              </a:ext>
            </a:extLst>
          </a:blip>
          <a:srcRect t="16413" r="31219"/>
          <a:stretch/>
        </p:blipFill>
        <p:spPr>
          <a:xfrm>
            <a:off x="4290097" y="671224"/>
            <a:ext cx="3450104" cy="2160000"/>
          </a:xfrm>
          <a:prstGeom prst="rect">
            <a:avLst/>
          </a:prstGeom>
        </p:spPr>
      </p:pic>
      <p:pic>
        <p:nvPicPr>
          <p:cNvPr id="8" name="Image 7"/>
          <p:cNvPicPr>
            <a:picLocks noChangeAspect="1"/>
          </p:cNvPicPr>
          <p:nvPr/>
        </p:nvPicPr>
        <p:blipFill rotWithShape="1">
          <a:blip r:embed="rId4">
            <a:extLst>
              <a:ext uri="{28A0092B-C50C-407E-A947-70E740481C1C}">
                <a14:useLocalDpi xmlns:a14="http://schemas.microsoft.com/office/drawing/2010/main" val="0"/>
              </a:ext>
            </a:extLst>
          </a:blip>
          <a:srcRect l="-2" t="16239" r="245"/>
          <a:stretch/>
        </p:blipFill>
        <p:spPr>
          <a:xfrm>
            <a:off x="2411762" y="2478142"/>
            <a:ext cx="6120678" cy="2665358"/>
          </a:xfrm>
          <a:prstGeom prst="rect">
            <a:avLst/>
          </a:prstGeom>
        </p:spPr>
      </p:pic>
      <p:sp>
        <p:nvSpPr>
          <p:cNvPr id="9" name="ZoneTexte 8"/>
          <p:cNvSpPr txBox="1"/>
          <p:nvPr/>
        </p:nvSpPr>
        <p:spPr>
          <a:xfrm>
            <a:off x="1043608" y="987574"/>
            <a:ext cx="1944216" cy="246221"/>
          </a:xfrm>
          <a:prstGeom prst="rect">
            <a:avLst/>
          </a:prstGeom>
          <a:noFill/>
        </p:spPr>
        <p:txBody>
          <a:bodyPr wrap="square" lIns="36000" tIns="0" rIns="36000" bIns="0" rtlCol="0">
            <a:spAutoFit/>
          </a:bodyPr>
          <a:lstStyle/>
          <a:p>
            <a:r>
              <a:rPr lang="fr-FR" sz="1600" dirty="0">
                <a:solidFill>
                  <a:schemeClr val="tx2"/>
                </a:solidFill>
              </a:rPr>
              <a:t>Rotation</a:t>
            </a:r>
          </a:p>
        </p:txBody>
      </p:sp>
      <p:sp>
        <p:nvSpPr>
          <p:cNvPr id="10" name="ZoneTexte 9"/>
          <p:cNvSpPr txBox="1"/>
          <p:nvPr/>
        </p:nvSpPr>
        <p:spPr>
          <a:xfrm>
            <a:off x="5328134" y="987573"/>
            <a:ext cx="1944216" cy="246221"/>
          </a:xfrm>
          <a:prstGeom prst="rect">
            <a:avLst/>
          </a:prstGeom>
          <a:noFill/>
        </p:spPr>
        <p:txBody>
          <a:bodyPr wrap="square" lIns="36000" tIns="0" rIns="36000" bIns="0" rtlCol="0">
            <a:spAutoFit/>
          </a:bodyPr>
          <a:lstStyle/>
          <a:p>
            <a:r>
              <a:rPr lang="fr-FR" sz="1600" dirty="0">
                <a:solidFill>
                  <a:schemeClr val="tx2"/>
                </a:solidFill>
              </a:rPr>
              <a:t>Translation</a:t>
            </a:r>
          </a:p>
        </p:txBody>
      </p:sp>
      <p:sp>
        <p:nvSpPr>
          <p:cNvPr id="11" name="ZoneTexte 10"/>
          <p:cNvSpPr txBox="1"/>
          <p:nvPr/>
        </p:nvSpPr>
        <p:spPr>
          <a:xfrm>
            <a:off x="4290097" y="3884501"/>
            <a:ext cx="1944216" cy="246221"/>
          </a:xfrm>
          <a:prstGeom prst="rect">
            <a:avLst/>
          </a:prstGeom>
          <a:noFill/>
        </p:spPr>
        <p:txBody>
          <a:bodyPr wrap="square" lIns="36000" tIns="0" rIns="36000" bIns="0" rtlCol="0">
            <a:spAutoFit/>
          </a:bodyPr>
          <a:lstStyle/>
          <a:p>
            <a:r>
              <a:rPr lang="fr-FR" sz="1600" dirty="0">
                <a:solidFill>
                  <a:schemeClr val="tx2"/>
                </a:solidFill>
              </a:rPr>
              <a:t>Flexion</a:t>
            </a:r>
          </a:p>
        </p:txBody>
      </p:sp>
    </p:spTree>
    <p:extLst>
      <p:ext uri="{BB962C8B-B14F-4D97-AF65-F5344CB8AC3E}">
        <p14:creationId xmlns:p14="http://schemas.microsoft.com/office/powerpoint/2010/main" val="412111113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Signal temporel</a:t>
            </a:r>
          </a:p>
        </p:txBody>
      </p:sp>
      <p:sp>
        <p:nvSpPr>
          <p:cNvPr id="3" name="Espace réservé du pied de page 2"/>
          <p:cNvSpPr>
            <a:spLocks noGrp="1"/>
          </p:cNvSpPr>
          <p:nvPr>
            <p:ph type="ftr" sz="quarter" idx="10"/>
          </p:nvPr>
        </p:nvSpPr>
        <p:spPr/>
        <p:txBody>
          <a:bodyPr/>
          <a:lstStyle/>
          <a:p>
            <a:r>
              <a:rPr lang="fr-FR"/>
              <a:t>Thèse A. Joly – Cylindre déformé en écoulement axial</a:t>
            </a:r>
          </a:p>
        </p:txBody>
      </p:sp>
      <p:pic>
        <p:nvPicPr>
          <p:cNvPr id="4" name="Image 3"/>
          <p:cNvPicPr>
            <a:picLocks noChangeAspect="1"/>
          </p:cNvPicPr>
          <p:nvPr/>
        </p:nvPicPr>
        <p:blipFill>
          <a:blip r:embed="rId2"/>
          <a:stretch>
            <a:fillRect/>
          </a:stretch>
        </p:blipFill>
        <p:spPr>
          <a:xfrm>
            <a:off x="323528" y="771550"/>
            <a:ext cx="4880659" cy="3981591"/>
          </a:xfrm>
          <a:prstGeom prst="rect">
            <a:avLst/>
          </a:prstGeom>
        </p:spPr>
      </p:pic>
      <p:sp>
        <p:nvSpPr>
          <p:cNvPr id="5" name="ZoneTexte 4"/>
          <p:cNvSpPr txBox="1"/>
          <p:nvPr/>
        </p:nvSpPr>
        <p:spPr>
          <a:xfrm>
            <a:off x="4211960" y="123478"/>
            <a:ext cx="4680520" cy="246221"/>
          </a:xfrm>
          <a:prstGeom prst="rect">
            <a:avLst/>
          </a:prstGeom>
          <a:noFill/>
        </p:spPr>
        <p:txBody>
          <a:bodyPr wrap="square" lIns="36000" tIns="0" rIns="36000" bIns="0" rtlCol="0">
            <a:spAutoFit/>
          </a:bodyPr>
          <a:lstStyle/>
          <a:p>
            <a:r>
              <a:rPr lang="fr-FR" sz="1600" dirty="0">
                <a:solidFill>
                  <a:schemeClr val="tx2"/>
                </a:solidFill>
              </a:rPr>
              <a:t>Rotation 5e-3 rd</a:t>
            </a:r>
          </a:p>
        </p:txBody>
      </p:sp>
      <p:sp>
        <p:nvSpPr>
          <p:cNvPr id="6" name="ZoneTexte 5"/>
          <p:cNvSpPr txBox="1"/>
          <p:nvPr/>
        </p:nvSpPr>
        <p:spPr>
          <a:xfrm>
            <a:off x="1331640" y="1059582"/>
            <a:ext cx="1656184" cy="461665"/>
          </a:xfrm>
          <a:prstGeom prst="rect">
            <a:avLst/>
          </a:prstGeom>
          <a:solidFill>
            <a:schemeClr val="bg1"/>
          </a:solidFill>
        </p:spPr>
        <p:txBody>
          <a:bodyPr wrap="square" lIns="36000" tIns="0" rIns="36000" bIns="0" rtlCol="0">
            <a:spAutoFit/>
          </a:bodyPr>
          <a:lstStyle/>
          <a:p>
            <a:r>
              <a:rPr lang="fr-FR" sz="1000" dirty="0">
                <a:solidFill>
                  <a:schemeClr val="tx2"/>
                </a:solidFill>
              </a:rPr>
              <a:t>initial</a:t>
            </a:r>
          </a:p>
          <a:p>
            <a:r>
              <a:rPr lang="fr-FR" sz="1000" dirty="0" err="1">
                <a:solidFill>
                  <a:schemeClr val="tx2"/>
                </a:solidFill>
              </a:rPr>
              <a:t>ref</a:t>
            </a:r>
            <a:endParaRPr lang="fr-FR" sz="1000" dirty="0">
              <a:solidFill>
                <a:schemeClr val="tx2"/>
              </a:solidFill>
            </a:endParaRPr>
          </a:p>
          <a:p>
            <a:r>
              <a:rPr lang="fr-FR" sz="1000" dirty="0">
                <a:solidFill>
                  <a:schemeClr val="tx2"/>
                </a:solidFill>
              </a:rPr>
              <a:t>+fin</a:t>
            </a:r>
          </a:p>
        </p:txBody>
      </p:sp>
    </p:spTree>
    <p:extLst>
      <p:ext uri="{BB962C8B-B14F-4D97-AF65-F5344CB8AC3E}">
        <p14:creationId xmlns:p14="http://schemas.microsoft.com/office/powerpoint/2010/main" val="4061222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Pertinence d’essais plus fondamentaux</a:t>
            </a:r>
          </a:p>
        </p:txBody>
      </p:sp>
      <p:sp>
        <p:nvSpPr>
          <p:cNvPr id="3" name="Espace réservé du contenu 2"/>
          <p:cNvSpPr>
            <a:spLocks noGrp="1"/>
          </p:cNvSpPr>
          <p:nvPr>
            <p:ph idx="1"/>
          </p:nvPr>
        </p:nvSpPr>
        <p:spPr>
          <a:xfrm>
            <a:off x="395290" y="951313"/>
            <a:ext cx="8353425" cy="3996703"/>
          </a:xfrm>
        </p:spPr>
        <p:txBody>
          <a:bodyPr/>
          <a:lstStyle/>
          <a:p>
            <a:pPr marL="0" indent="0">
              <a:buNone/>
            </a:pPr>
            <a:r>
              <a:rPr lang="fr-FR" dirty="0"/>
              <a:t>Difficultés des essais échelle 1 :</a:t>
            </a:r>
          </a:p>
          <a:p>
            <a:r>
              <a:rPr lang="fr-FR" dirty="0"/>
              <a:t>complexité de l’assemblage combustible, répétabilité des essais</a:t>
            </a:r>
          </a:p>
          <a:p>
            <a:r>
              <a:rPr lang="fr-FR" dirty="0"/>
              <a:t>transposition de la veine d’essai au cœur de réacteur</a:t>
            </a:r>
          </a:p>
          <a:p>
            <a:r>
              <a:rPr lang="fr-FR" dirty="0"/>
              <a:t>effets non prédits par les modèles de force fluide de la littérature</a:t>
            </a:r>
            <a:br>
              <a:rPr lang="fr-FR" dirty="0"/>
            </a:br>
            <a:endParaRPr lang="fr-FR" dirty="0"/>
          </a:p>
          <a:p>
            <a:pPr marL="0" indent="0">
              <a:buNone/>
            </a:pPr>
            <a:r>
              <a:rPr lang="fr-FR" dirty="0"/>
              <a:t>Intérêt d’une configuration simplifiée :</a:t>
            </a:r>
          </a:p>
          <a:p>
            <a:r>
              <a:rPr lang="fr-FR" dirty="0"/>
              <a:t>nombre limité de paramètres variables</a:t>
            </a:r>
          </a:p>
          <a:p>
            <a:r>
              <a:rPr lang="fr-FR" dirty="0"/>
              <a:t>comparaison plus directe aux modèles de la littérature</a:t>
            </a:r>
          </a:p>
          <a:p>
            <a:endParaRPr lang="fr-FR" dirty="0"/>
          </a:p>
          <a:p>
            <a:pPr marL="0" indent="0">
              <a:buNone/>
            </a:pPr>
            <a:r>
              <a:rPr lang="fr-FR" dirty="0"/>
              <a:t>Approches complémentaires</a:t>
            </a:r>
          </a:p>
        </p:txBody>
      </p:sp>
      <p:sp>
        <p:nvSpPr>
          <p:cNvPr id="4" name="Espace réservé du pied de page 3"/>
          <p:cNvSpPr>
            <a:spLocks noGrp="1"/>
          </p:cNvSpPr>
          <p:nvPr>
            <p:ph type="ftr" sz="quarter" idx="11"/>
          </p:nvPr>
        </p:nvSpPr>
        <p:spPr/>
        <p:txBody>
          <a:bodyPr/>
          <a:lstStyle/>
          <a:p>
            <a:r>
              <a:rPr lang="en-US"/>
              <a:t>Thèse A. Joly – Cylindre déformé en écoulement axial</a:t>
            </a:r>
            <a:endParaRPr lang="fr-FR" dirty="0"/>
          </a:p>
        </p:txBody>
      </p:sp>
    </p:spTree>
    <p:extLst>
      <p:ext uri="{BB962C8B-B14F-4D97-AF65-F5344CB8AC3E}">
        <p14:creationId xmlns:p14="http://schemas.microsoft.com/office/powerpoint/2010/main" val="16870745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p:cNvPicPr>
            <a:picLocks noChangeAspect="1"/>
          </p:cNvPicPr>
          <p:nvPr/>
        </p:nvPicPr>
        <p:blipFill>
          <a:blip r:embed="rId2"/>
          <a:stretch>
            <a:fillRect/>
          </a:stretch>
        </p:blipFill>
        <p:spPr>
          <a:xfrm>
            <a:off x="0" y="512125"/>
            <a:ext cx="9144000" cy="4119249"/>
          </a:xfrm>
          <a:prstGeom prst="rect">
            <a:avLst/>
          </a:prstGeom>
        </p:spPr>
      </p:pic>
      <p:sp>
        <p:nvSpPr>
          <p:cNvPr id="2" name="Titre 1"/>
          <p:cNvSpPr>
            <a:spLocks noGrp="1"/>
          </p:cNvSpPr>
          <p:nvPr>
            <p:ph type="title"/>
          </p:nvPr>
        </p:nvSpPr>
        <p:spPr/>
        <p:txBody>
          <a:bodyPr/>
          <a:lstStyle/>
          <a:p>
            <a:r>
              <a:rPr lang="fr-FR" dirty="0"/>
              <a:t>Signal temporel</a:t>
            </a:r>
          </a:p>
        </p:txBody>
      </p:sp>
      <p:sp>
        <p:nvSpPr>
          <p:cNvPr id="3" name="Espace réservé du pied de page 2"/>
          <p:cNvSpPr>
            <a:spLocks noGrp="1"/>
          </p:cNvSpPr>
          <p:nvPr>
            <p:ph type="ftr" sz="quarter" idx="10"/>
          </p:nvPr>
        </p:nvSpPr>
        <p:spPr/>
        <p:txBody>
          <a:bodyPr/>
          <a:lstStyle/>
          <a:p>
            <a:r>
              <a:rPr lang="fr-FR"/>
              <a:t>Thèse A. Joly – Cylindre déformé en écoulement axial</a:t>
            </a:r>
          </a:p>
        </p:txBody>
      </p:sp>
      <p:sp>
        <p:nvSpPr>
          <p:cNvPr id="5" name="ZoneTexte 4"/>
          <p:cNvSpPr txBox="1"/>
          <p:nvPr/>
        </p:nvSpPr>
        <p:spPr>
          <a:xfrm>
            <a:off x="4211960" y="123478"/>
            <a:ext cx="4680520" cy="246221"/>
          </a:xfrm>
          <a:prstGeom prst="rect">
            <a:avLst/>
          </a:prstGeom>
          <a:noFill/>
        </p:spPr>
        <p:txBody>
          <a:bodyPr wrap="square" lIns="36000" tIns="0" rIns="36000" bIns="0" rtlCol="0">
            <a:spAutoFit/>
          </a:bodyPr>
          <a:lstStyle/>
          <a:p>
            <a:r>
              <a:rPr lang="fr-FR" sz="1600" dirty="0">
                <a:solidFill>
                  <a:schemeClr val="tx2"/>
                </a:solidFill>
              </a:rPr>
              <a:t>Rotation 5e-3 rd</a:t>
            </a:r>
          </a:p>
        </p:txBody>
      </p:sp>
      <p:sp>
        <p:nvSpPr>
          <p:cNvPr id="6" name="ZoneTexte 5"/>
          <p:cNvSpPr txBox="1"/>
          <p:nvPr/>
        </p:nvSpPr>
        <p:spPr>
          <a:xfrm>
            <a:off x="1331640" y="1059582"/>
            <a:ext cx="1656184" cy="461665"/>
          </a:xfrm>
          <a:prstGeom prst="rect">
            <a:avLst/>
          </a:prstGeom>
          <a:solidFill>
            <a:schemeClr val="bg1"/>
          </a:solidFill>
        </p:spPr>
        <p:txBody>
          <a:bodyPr wrap="square" lIns="36000" tIns="0" rIns="36000" bIns="0" rtlCol="0">
            <a:spAutoFit/>
          </a:bodyPr>
          <a:lstStyle/>
          <a:p>
            <a:r>
              <a:rPr lang="fr-FR" sz="1000" dirty="0">
                <a:solidFill>
                  <a:schemeClr val="tx2"/>
                </a:solidFill>
              </a:rPr>
              <a:t>initial</a:t>
            </a:r>
          </a:p>
          <a:p>
            <a:r>
              <a:rPr lang="fr-FR" sz="1000" dirty="0" err="1">
                <a:solidFill>
                  <a:schemeClr val="tx2"/>
                </a:solidFill>
              </a:rPr>
              <a:t>ref</a:t>
            </a:r>
            <a:endParaRPr lang="fr-FR" sz="1000" dirty="0">
              <a:solidFill>
                <a:schemeClr val="tx2"/>
              </a:solidFill>
            </a:endParaRPr>
          </a:p>
          <a:p>
            <a:r>
              <a:rPr lang="fr-FR" sz="1000" dirty="0">
                <a:solidFill>
                  <a:schemeClr val="tx2"/>
                </a:solidFill>
              </a:rPr>
              <a:t>+fin</a:t>
            </a: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096" y="907389"/>
            <a:ext cx="823809" cy="2076190"/>
          </a:xfrm>
          <a:prstGeom prst="rect">
            <a:avLst/>
          </a:prstGeom>
        </p:spPr>
      </p:pic>
      <p:pic>
        <p:nvPicPr>
          <p:cNvPr id="8" name="Image 7"/>
          <p:cNvPicPr>
            <a:picLocks noChangeAspect="1"/>
          </p:cNvPicPr>
          <p:nvPr/>
        </p:nvPicPr>
        <p:blipFill rotWithShape="1">
          <a:blip r:embed="rId4" cstate="print">
            <a:extLst>
              <a:ext uri="{28A0092B-C50C-407E-A947-70E740481C1C}">
                <a14:useLocalDpi xmlns:a14="http://schemas.microsoft.com/office/drawing/2010/main" val="0"/>
              </a:ext>
            </a:extLst>
          </a:blip>
          <a:srcRect l="80712"/>
          <a:stretch/>
        </p:blipFill>
        <p:spPr>
          <a:xfrm>
            <a:off x="3561845" y="1785594"/>
            <a:ext cx="1763688" cy="733699"/>
          </a:xfrm>
          <a:prstGeom prst="rect">
            <a:avLst/>
          </a:prstGeom>
        </p:spPr>
      </p:pic>
      <p:pic>
        <p:nvPicPr>
          <p:cNvPr id="12" name="Imag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3464791" y="852398"/>
            <a:ext cx="1709346" cy="898131"/>
          </a:xfrm>
          <a:prstGeom prst="rect">
            <a:avLst/>
          </a:prstGeom>
        </p:spPr>
      </p:pic>
    </p:spTree>
    <p:extLst>
      <p:ext uri="{BB962C8B-B14F-4D97-AF65-F5344CB8AC3E}">
        <p14:creationId xmlns:p14="http://schemas.microsoft.com/office/powerpoint/2010/main" val="24547251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Mesures de vitesse</a:t>
            </a:r>
          </a:p>
        </p:txBody>
      </p:sp>
      <p:sp>
        <p:nvSpPr>
          <p:cNvPr id="3" name="Sous-titre 2"/>
          <p:cNvSpPr>
            <a:spLocks noGrp="1"/>
          </p:cNvSpPr>
          <p:nvPr>
            <p:ph type="subTitle" idx="1"/>
          </p:nvPr>
        </p:nvSpPr>
        <p:spPr/>
        <p:txBody>
          <a:bodyPr/>
          <a:lstStyle/>
          <a:p>
            <a:endParaRPr lang="fr-FR"/>
          </a:p>
        </p:txBody>
      </p:sp>
      <p:sp>
        <p:nvSpPr>
          <p:cNvPr id="4" name="Espace réservé du texte 3"/>
          <p:cNvSpPr>
            <a:spLocks noGrp="1"/>
          </p:cNvSpPr>
          <p:nvPr>
            <p:ph type="body" sz="quarter" idx="13"/>
          </p:nvPr>
        </p:nvSpPr>
        <p:spPr/>
        <p:txBody>
          <a:bodyPr/>
          <a:lstStyle/>
          <a:p>
            <a:endParaRPr lang="fr-FR"/>
          </a:p>
        </p:txBody>
      </p:sp>
    </p:spTree>
    <p:extLst>
      <p:ext uri="{BB962C8B-B14F-4D97-AF65-F5344CB8AC3E}">
        <p14:creationId xmlns:p14="http://schemas.microsoft.com/office/powerpoint/2010/main" val="29828371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Mesures de vitesse en translation</a:t>
            </a:r>
          </a:p>
        </p:txBody>
      </p:sp>
      <p:pic>
        <p:nvPicPr>
          <p:cNvPr id="6" name="Imag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877469"/>
            <a:ext cx="7452000" cy="2454529"/>
          </a:xfrm>
          <a:prstGeom prst="rect">
            <a:avLst/>
          </a:prstGeom>
        </p:spPr>
      </p:pic>
      <p:pic>
        <p:nvPicPr>
          <p:cNvPr id="66" name="Image 65"/>
          <p:cNvPicPr>
            <a:picLocks noChangeAspect="1"/>
          </p:cNvPicPr>
          <p:nvPr/>
        </p:nvPicPr>
        <p:blipFill rotWithShape="1">
          <a:blip r:embed="rId4"/>
          <a:srcRect l="7662" t="8834" r="8075" b="9217"/>
          <a:stretch/>
        </p:blipFill>
        <p:spPr>
          <a:xfrm>
            <a:off x="7380312" y="1213506"/>
            <a:ext cx="1512418" cy="1466587"/>
          </a:xfrm>
          <a:prstGeom prst="rect">
            <a:avLst/>
          </a:prstGeom>
        </p:spPr>
      </p:pic>
      <p:grpSp>
        <p:nvGrpSpPr>
          <p:cNvPr id="3" name="Groupe 2"/>
          <p:cNvGrpSpPr/>
          <p:nvPr/>
        </p:nvGrpSpPr>
        <p:grpSpPr>
          <a:xfrm>
            <a:off x="-579186" y="3219822"/>
            <a:ext cx="8318626" cy="1318617"/>
            <a:chOff x="-579186" y="3219822"/>
            <a:chExt cx="8318626" cy="1318617"/>
          </a:xfrm>
        </p:grpSpPr>
        <p:sp>
          <p:nvSpPr>
            <p:cNvPr id="57" name="Rectangle 56"/>
            <p:cNvSpPr/>
            <p:nvPr/>
          </p:nvSpPr>
          <p:spPr>
            <a:xfrm>
              <a:off x="-579186" y="3482544"/>
              <a:ext cx="8247530" cy="791696"/>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a:ea typeface="+mn-ea"/>
                <a:cs typeface="+mn-cs"/>
              </a:endParaRPr>
            </a:p>
          </p:txBody>
        </p:sp>
        <p:grpSp>
          <p:nvGrpSpPr>
            <p:cNvPr id="96" name="Groupe 95"/>
            <p:cNvGrpSpPr>
              <a:grpSpLocks noChangeAspect="1"/>
            </p:cNvGrpSpPr>
            <p:nvPr/>
          </p:nvGrpSpPr>
          <p:grpSpPr>
            <a:xfrm>
              <a:off x="-468560" y="3219822"/>
              <a:ext cx="8208000" cy="1318617"/>
              <a:chOff x="4154229" y="1795143"/>
              <a:chExt cx="6953621" cy="1117102"/>
            </a:xfrm>
          </p:grpSpPr>
          <p:grpSp>
            <p:nvGrpSpPr>
              <p:cNvPr id="133" name="Groupe 132"/>
              <p:cNvGrpSpPr/>
              <p:nvPr/>
            </p:nvGrpSpPr>
            <p:grpSpPr>
              <a:xfrm>
                <a:off x="5074085" y="2058856"/>
                <a:ext cx="5414404" cy="585348"/>
                <a:chOff x="3066312" y="1357799"/>
                <a:chExt cx="5414404" cy="585348"/>
              </a:xfrm>
            </p:grpSpPr>
            <p:cxnSp>
              <p:nvCxnSpPr>
                <p:cNvPr id="180" name="Connecteur droit 179"/>
                <p:cNvCxnSpPr/>
                <p:nvPr/>
              </p:nvCxnSpPr>
              <p:spPr bwMode="auto">
                <a:xfrm>
                  <a:off x="8480716" y="1362471"/>
                  <a:ext cx="0" cy="576000"/>
                </a:xfrm>
                <a:prstGeom prst="line">
                  <a:avLst/>
                </a:prstGeom>
                <a:noFill/>
                <a:ln w="28575" cap="flat" cmpd="sng" algn="ctr">
                  <a:solidFill>
                    <a:sysClr val="windowText" lastClr="000000"/>
                  </a:solidFill>
                  <a:prstDash val="solid"/>
                  <a:round/>
                  <a:headEnd type="none" w="med" len="med"/>
                  <a:tailEnd type="none" w="med" len="med"/>
                </a:ln>
                <a:effectLst/>
              </p:spPr>
            </p:cxnSp>
            <p:cxnSp>
              <p:nvCxnSpPr>
                <p:cNvPr id="181" name="Connecteur droit 180"/>
                <p:cNvCxnSpPr/>
                <p:nvPr/>
              </p:nvCxnSpPr>
              <p:spPr bwMode="auto">
                <a:xfrm>
                  <a:off x="5774545" y="1357799"/>
                  <a:ext cx="0" cy="576000"/>
                </a:xfrm>
                <a:prstGeom prst="line">
                  <a:avLst/>
                </a:prstGeom>
                <a:noFill/>
                <a:ln w="57150" cap="flat" cmpd="sng" algn="ctr">
                  <a:solidFill>
                    <a:sysClr val="windowText" lastClr="000000"/>
                  </a:solidFill>
                  <a:prstDash val="solid"/>
                  <a:round/>
                  <a:headEnd type="none" w="med" len="med"/>
                  <a:tailEnd type="none" w="med" len="med"/>
                </a:ln>
                <a:effectLst/>
              </p:spPr>
            </p:cxnSp>
            <p:cxnSp>
              <p:nvCxnSpPr>
                <p:cNvPr id="182" name="Connecteur droit 181"/>
                <p:cNvCxnSpPr/>
                <p:nvPr/>
              </p:nvCxnSpPr>
              <p:spPr bwMode="auto">
                <a:xfrm>
                  <a:off x="3066312" y="1367147"/>
                  <a:ext cx="0" cy="576000"/>
                </a:xfrm>
                <a:prstGeom prst="line">
                  <a:avLst/>
                </a:prstGeom>
                <a:noFill/>
                <a:ln w="28575" cap="flat" cmpd="sng" algn="ctr">
                  <a:solidFill>
                    <a:sysClr val="windowText" lastClr="000000"/>
                  </a:solidFill>
                  <a:prstDash val="solid"/>
                  <a:round/>
                  <a:headEnd type="none" w="med" len="med"/>
                  <a:tailEnd type="none" w="med" len="med"/>
                </a:ln>
                <a:effectLst/>
              </p:spPr>
            </p:cxnSp>
          </p:grpSp>
          <p:grpSp>
            <p:nvGrpSpPr>
              <p:cNvPr id="134" name="Groupe 133"/>
              <p:cNvGrpSpPr/>
              <p:nvPr/>
            </p:nvGrpSpPr>
            <p:grpSpPr>
              <a:xfrm>
                <a:off x="4529968" y="1795143"/>
                <a:ext cx="6577882" cy="1117102"/>
                <a:chOff x="2284178" y="1516038"/>
                <a:chExt cx="6577882" cy="1117102"/>
              </a:xfrm>
            </p:grpSpPr>
            <p:grpSp>
              <p:nvGrpSpPr>
                <p:cNvPr id="157" name="Groupe 156"/>
                <p:cNvGrpSpPr/>
                <p:nvPr/>
              </p:nvGrpSpPr>
              <p:grpSpPr>
                <a:xfrm>
                  <a:off x="2284178" y="1516038"/>
                  <a:ext cx="6577882" cy="1117102"/>
                  <a:chOff x="2565642" y="1321025"/>
                  <a:chExt cx="8511540" cy="1445490"/>
                </a:xfrm>
              </p:grpSpPr>
              <p:grpSp>
                <p:nvGrpSpPr>
                  <p:cNvPr id="159" name="Groupe 158"/>
                  <p:cNvGrpSpPr/>
                  <p:nvPr/>
                </p:nvGrpSpPr>
                <p:grpSpPr>
                  <a:xfrm flipV="1">
                    <a:off x="2565642" y="1321025"/>
                    <a:ext cx="8511540" cy="370620"/>
                    <a:chOff x="-76170" y="2232000"/>
                    <a:chExt cx="8511540" cy="370620"/>
                  </a:xfrm>
                </p:grpSpPr>
                <p:grpSp>
                  <p:nvGrpSpPr>
                    <p:cNvPr id="175" name="Groupe 174"/>
                    <p:cNvGrpSpPr/>
                    <p:nvPr/>
                  </p:nvGrpSpPr>
                  <p:grpSpPr>
                    <a:xfrm>
                      <a:off x="0" y="2232000"/>
                      <a:ext cx="8280000" cy="163895"/>
                      <a:chOff x="0" y="2016000"/>
                      <a:chExt cx="8280000" cy="163895"/>
                    </a:xfrm>
                  </p:grpSpPr>
                  <p:sp>
                    <p:nvSpPr>
                      <p:cNvPr id="177" name="Rectangle 176"/>
                      <p:cNvSpPr/>
                      <p:nvPr/>
                    </p:nvSpPr>
                    <p:spPr>
                      <a:xfrm>
                        <a:off x="540303" y="2017895"/>
                        <a:ext cx="7200000" cy="162000"/>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a:endParaRPr>
                      </a:p>
                    </p:txBody>
                  </p:sp>
                  <p:sp>
                    <p:nvSpPr>
                      <p:cNvPr id="178" name="Triangle isocèle 177"/>
                      <p:cNvSpPr/>
                      <p:nvPr/>
                    </p:nvSpPr>
                    <p:spPr>
                      <a:xfrm rot="16200000">
                        <a:off x="189000" y="1827000"/>
                        <a:ext cx="162000" cy="540000"/>
                      </a:xfrm>
                      <a:prstGeom prst="triangl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a:endParaRPr>
                      </a:p>
                    </p:txBody>
                  </p:sp>
                  <p:sp>
                    <p:nvSpPr>
                      <p:cNvPr id="179" name="Triangle isocèle 178"/>
                      <p:cNvSpPr/>
                      <p:nvPr/>
                    </p:nvSpPr>
                    <p:spPr>
                      <a:xfrm rot="5400000" flipH="1">
                        <a:off x="7929000" y="1827000"/>
                        <a:ext cx="162000" cy="540000"/>
                      </a:xfrm>
                      <a:prstGeom prst="triangl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a:endParaRPr>
                      </a:p>
                    </p:txBody>
                  </p:sp>
                </p:grpSp>
                <p:sp>
                  <p:nvSpPr>
                    <p:cNvPr id="176" name="Rectangle 175"/>
                    <p:cNvSpPr/>
                    <p:nvPr/>
                  </p:nvSpPr>
                  <p:spPr>
                    <a:xfrm>
                      <a:off x="-76170" y="2314620"/>
                      <a:ext cx="8511540" cy="288000"/>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a:endParaRPr>
                    </a:p>
                  </p:txBody>
                </p:sp>
              </p:grpSp>
              <p:sp>
                <p:nvSpPr>
                  <p:cNvPr id="160" name="Rectangle 159"/>
                  <p:cNvSpPr/>
                  <p:nvPr/>
                </p:nvSpPr>
                <p:spPr>
                  <a:xfrm>
                    <a:off x="3182115" y="1965790"/>
                    <a:ext cx="7200000" cy="162000"/>
                  </a:xfrm>
                  <a:prstGeom prst="rect">
                    <a:avLst/>
                  </a:prstGeom>
                  <a:solidFill>
                    <a:srgbClr val="E7E6E6"/>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a:endParaRPr>
                  </a:p>
                </p:txBody>
              </p:sp>
              <p:sp>
                <p:nvSpPr>
                  <p:cNvPr id="161" name="Triangle isocèle 160"/>
                  <p:cNvSpPr/>
                  <p:nvPr/>
                </p:nvSpPr>
                <p:spPr>
                  <a:xfrm rot="16200000">
                    <a:off x="2830812" y="1774895"/>
                    <a:ext cx="162000" cy="540000"/>
                  </a:xfrm>
                  <a:prstGeom prst="triangl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a:endParaRPr>
                  </a:p>
                </p:txBody>
              </p:sp>
              <p:sp>
                <p:nvSpPr>
                  <p:cNvPr id="162" name="Triangle isocèle 161"/>
                  <p:cNvSpPr/>
                  <p:nvPr/>
                </p:nvSpPr>
                <p:spPr>
                  <a:xfrm rot="5400000" flipH="1">
                    <a:off x="10570812" y="1774895"/>
                    <a:ext cx="162000" cy="540000"/>
                  </a:xfrm>
                  <a:prstGeom prst="triangl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a:endParaRPr>
                  </a:p>
                </p:txBody>
              </p:sp>
              <p:sp>
                <p:nvSpPr>
                  <p:cNvPr id="163" name="Rectangle 162"/>
                  <p:cNvSpPr/>
                  <p:nvPr/>
                </p:nvSpPr>
                <p:spPr>
                  <a:xfrm>
                    <a:off x="3182115" y="1749790"/>
                    <a:ext cx="7200000" cy="162000"/>
                  </a:xfrm>
                  <a:prstGeom prst="rect">
                    <a:avLst/>
                  </a:prstGeom>
                  <a:solidFill>
                    <a:srgbClr val="E7E6E6"/>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a:endParaRPr>
                  </a:p>
                </p:txBody>
              </p:sp>
              <p:sp>
                <p:nvSpPr>
                  <p:cNvPr id="164" name="Triangle isocèle 163"/>
                  <p:cNvSpPr/>
                  <p:nvPr/>
                </p:nvSpPr>
                <p:spPr>
                  <a:xfrm rot="16200000">
                    <a:off x="2830812" y="1558895"/>
                    <a:ext cx="162000" cy="540000"/>
                  </a:xfrm>
                  <a:prstGeom prst="triangl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a:endParaRPr>
                  </a:p>
                </p:txBody>
              </p:sp>
              <p:sp>
                <p:nvSpPr>
                  <p:cNvPr id="165" name="Triangle isocèle 164"/>
                  <p:cNvSpPr/>
                  <p:nvPr/>
                </p:nvSpPr>
                <p:spPr>
                  <a:xfrm rot="5400000" flipH="1">
                    <a:off x="10570812" y="1558895"/>
                    <a:ext cx="162000" cy="540000"/>
                  </a:xfrm>
                  <a:prstGeom prst="triangl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a:endParaRPr>
                  </a:p>
                </p:txBody>
              </p:sp>
              <p:grpSp>
                <p:nvGrpSpPr>
                  <p:cNvPr id="166" name="Groupe 165"/>
                  <p:cNvGrpSpPr/>
                  <p:nvPr/>
                </p:nvGrpSpPr>
                <p:grpSpPr>
                  <a:xfrm>
                    <a:off x="2565642" y="2395895"/>
                    <a:ext cx="8511540" cy="370620"/>
                    <a:chOff x="-76170" y="2232000"/>
                    <a:chExt cx="8511540" cy="370620"/>
                  </a:xfrm>
                </p:grpSpPr>
                <p:grpSp>
                  <p:nvGrpSpPr>
                    <p:cNvPr id="170" name="Groupe 169"/>
                    <p:cNvGrpSpPr/>
                    <p:nvPr/>
                  </p:nvGrpSpPr>
                  <p:grpSpPr>
                    <a:xfrm>
                      <a:off x="0" y="2232000"/>
                      <a:ext cx="8280000" cy="163895"/>
                      <a:chOff x="0" y="2016000"/>
                      <a:chExt cx="8280000" cy="163895"/>
                    </a:xfrm>
                  </p:grpSpPr>
                  <p:sp>
                    <p:nvSpPr>
                      <p:cNvPr id="172" name="Rectangle 171"/>
                      <p:cNvSpPr/>
                      <p:nvPr/>
                    </p:nvSpPr>
                    <p:spPr>
                      <a:xfrm>
                        <a:off x="540303" y="2017895"/>
                        <a:ext cx="7200000" cy="162000"/>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a:endParaRPr>
                      </a:p>
                    </p:txBody>
                  </p:sp>
                  <p:sp>
                    <p:nvSpPr>
                      <p:cNvPr id="173" name="Triangle isocèle 172"/>
                      <p:cNvSpPr/>
                      <p:nvPr/>
                    </p:nvSpPr>
                    <p:spPr>
                      <a:xfrm rot="16200000">
                        <a:off x="189000" y="1827000"/>
                        <a:ext cx="162000" cy="540000"/>
                      </a:xfrm>
                      <a:prstGeom prst="triangl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a:endParaRPr>
                      </a:p>
                    </p:txBody>
                  </p:sp>
                  <p:sp>
                    <p:nvSpPr>
                      <p:cNvPr id="174" name="Triangle isocèle 173"/>
                      <p:cNvSpPr/>
                      <p:nvPr/>
                    </p:nvSpPr>
                    <p:spPr>
                      <a:xfrm rot="5400000" flipH="1">
                        <a:off x="7929000" y="1827000"/>
                        <a:ext cx="162000" cy="540000"/>
                      </a:xfrm>
                      <a:prstGeom prst="triangl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a:endParaRPr>
                      </a:p>
                    </p:txBody>
                  </p:sp>
                </p:grpSp>
                <p:sp>
                  <p:nvSpPr>
                    <p:cNvPr id="171" name="Rectangle 170"/>
                    <p:cNvSpPr/>
                    <p:nvPr/>
                  </p:nvSpPr>
                  <p:spPr>
                    <a:xfrm>
                      <a:off x="-76170" y="2314620"/>
                      <a:ext cx="8511540" cy="288000"/>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a:endParaRPr>
                    </a:p>
                  </p:txBody>
                </p:sp>
              </p:grpSp>
              <p:sp>
                <p:nvSpPr>
                  <p:cNvPr id="167" name="Rectangle 166"/>
                  <p:cNvSpPr/>
                  <p:nvPr/>
                </p:nvSpPr>
                <p:spPr>
                  <a:xfrm>
                    <a:off x="3182115" y="2181790"/>
                    <a:ext cx="7200000" cy="162000"/>
                  </a:xfrm>
                  <a:prstGeom prst="rect">
                    <a:avLst/>
                  </a:prstGeom>
                  <a:solidFill>
                    <a:srgbClr val="E7E6E6"/>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a:endParaRPr>
                  </a:p>
                </p:txBody>
              </p:sp>
              <p:sp>
                <p:nvSpPr>
                  <p:cNvPr id="168" name="Triangle isocèle 167"/>
                  <p:cNvSpPr/>
                  <p:nvPr/>
                </p:nvSpPr>
                <p:spPr>
                  <a:xfrm rot="16200000">
                    <a:off x="2830812" y="1990895"/>
                    <a:ext cx="162000" cy="540000"/>
                  </a:xfrm>
                  <a:prstGeom prst="triangl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a:endParaRPr>
                  </a:p>
                </p:txBody>
              </p:sp>
              <p:sp>
                <p:nvSpPr>
                  <p:cNvPr id="169" name="Triangle isocèle 168"/>
                  <p:cNvSpPr/>
                  <p:nvPr/>
                </p:nvSpPr>
                <p:spPr>
                  <a:xfrm rot="5400000" flipH="1">
                    <a:off x="10570812" y="1990895"/>
                    <a:ext cx="162000" cy="540000"/>
                  </a:xfrm>
                  <a:prstGeom prst="triangl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a:endParaRPr>
                  </a:p>
                </p:txBody>
              </p:sp>
            </p:grpSp>
            <p:sp>
              <p:nvSpPr>
                <p:cNvPr id="158" name="Ellipse 157"/>
                <p:cNvSpPr/>
                <p:nvPr/>
              </p:nvSpPr>
              <p:spPr>
                <a:xfrm>
                  <a:off x="5519753" y="2061789"/>
                  <a:ext cx="36000" cy="36000"/>
                </a:xfrm>
                <a:prstGeom prst="ellipse">
                  <a:avLst/>
                </a:prstGeom>
                <a:solidFill>
                  <a:sysClr val="windowText" lastClr="000000"/>
                </a:solidFill>
                <a:ln w="19050" cap="flat" cmpd="sng" algn="ctr">
                  <a:solidFill>
                    <a:sysClr val="windowText" lastClr="000000"/>
                  </a:solidFill>
                  <a:prstDash val="solid"/>
                  <a:miter lim="800000"/>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solidFill>
                        <a:sysClr val="windowText" lastClr="000000"/>
                      </a:solidFill>
                    </a:ln>
                    <a:solidFill>
                      <a:prstClr val="black"/>
                    </a:solidFill>
                    <a:effectLst/>
                    <a:uLnTx/>
                    <a:uFillTx/>
                    <a:latin typeface="Calibri"/>
                  </a:endParaRPr>
                </a:p>
              </p:txBody>
            </p:sp>
          </p:grpSp>
          <p:grpSp>
            <p:nvGrpSpPr>
              <p:cNvPr id="135" name="Groupe 134"/>
              <p:cNvGrpSpPr/>
              <p:nvPr/>
            </p:nvGrpSpPr>
            <p:grpSpPr>
              <a:xfrm>
                <a:off x="4154229" y="2080778"/>
                <a:ext cx="314792" cy="259328"/>
                <a:chOff x="2146456" y="1443221"/>
                <a:chExt cx="314792" cy="259328"/>
              </a:xfrm>
            </p:grpSpPr>
            <p:cxnSp>
              <p:nvCxnSpPr>
                <p:cNvPr id="155" name="Connecteur droit avec flèche 154"/>
                <p:cNvCxnSpPr/>
                <p:nvPr/>
              </p:nvCxnSpPr>
              <p:spPr>
                <a:xfrm>
                  <a:off x="2146456" y="1702549"/>
                  <a:ext cx="314792" cy="0"/>
                </a:xfrm>
                <a:prstGeom prst="straightConnector1">
                  <a:avLst/>
                </a:prstGeom>
                <a:noFill/>
                <a:ln w="19050" cap="flat" cmpd="sng" algn="ctr">
                  <a:solidFill>
                    <a:sysClr val="windowText" lastClr="000000"/>
                  </a:solidFill>
                  <a:prstDash val="solid"/>
                  <a:miter lim="800000"/>
                  <a:tailEnd type="triangle" w="sm" len="med"/>
                </a:ln>
                <a:effectLst/>
              </p:spPr>
            </p:cxnSp>
            <p:sp>
              <p:nvSpPr>
                <p:cNvPr id="156" name="ZoneTexte 155"/>
                <p:cNvSpPr txBox="1"/>
                <p:nvPr/>
              </p:nvSpPr>
              <p:spPr>
                <a:xfrm>
                  <a:off x="2167399" y="1443221"/>
                  <a:ext cx="263525" cy="23790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1" u="none" strike="noStrike" kern="0" cap="none" spc="0" normalizeH="0" baseline="0" noProof="0" dirty="0" err="1">
                      <a:ln>
                        <a:noFill/>
                      </a:ln>
                      <a:solidFill>
                        <a:prstClr val="black"/>
                      </a:solidFill>
                      <a:effectLst/>
                      <a:uLnTx/>
                      <a:uFillTx/>
                      <a:latin typeface="Calibri"/>
                    </a:rPr>
                    <a:t>U</a:t>
                  </a:r>
                  <a:r>
                    <a:rPr kumimoji="0" lang="fr-FR" sz="1200" b="0" i="1" u="none" strike="noStrike" kern="0" cap="none" spc="0" normalizeH="0" baseline="-25000" noProof="0" dirty="0" err="1">
                      <a:ln>
                        <a:noFill/>
                      </a:ln>
                      <a:solidFill>
                        <a:prstClr val="black"/>
                      </a:solidFill>
                      <a:effectLst/>
                      <a:uLnTx/>
                      <a:uFillTx/>
                      <a:latin typeface="Calibri"/>
                    </a:rPr>
                    <a:t>i</a:t>
                  </a:r>
                  <a:endParaRPr kumimoji="0" lang="fr-FR" sz="1200" b="0" i="1" u="none" strike="noStrike" kern="0" cap="none" spc="0" normalizeH="0" baseline="0" noProof="0" dirty="0">
                    <a:ln>
                      <a:noFill/>
                    </a:ln>
                    <a:solidFill>
                      <a:prstClr val="black"/>
                    </a:solidFill>
                    <a:effectLst/>
                    <a:uLnTx/>
                    <a:uFillTx/>
                    <a:latin typeface="Calibri"/>
                  </a:endParaRPr>
                </a:p>
              </p:txBody>
            </p:sp>
          </p:grpSp>
          <p:grpSp>
            <p:nvGrpSpPr>
              <p:cNvPr id="136" name="Groupe 135"/>
              <p:cNvGrpSpPr/>
              <p:nvPr/>
            </p:nvGrpSpPr>
            <p:grpSpPr>
              <a:xfrm>
                <a:off x="5409772" y="2083694"/>
                <a:ext cx="4734001" cy="541063"/>
                <a:chOff x="3401999" y="1446137"/>
                <a:chExt cx="4734001" cy="541063"/>
              </a:xfrm>
            </p:grpSpPr>
            <p:cxnSp>
              <p:nvCxnSpPr>
                <p:cNvPr id="153" name="Connecteur droit 152"/>
                <p:cNvCxnSpPr/>
                <p:nvPr/>
              </p:nvCxnSpPr>
              <p:spPr bwMode="auto">
                <a:xfrm>
                  <a:off x="4932000" y="1446137"/>
                  <a:ext cx="0" cy="540000"/>
                </a:xfrm>
                <a:prstGeom prst="line">
                  <a:avLst/>
                </a:prstGeom>
                <a:noFill/>
                <a:ln w="28575" cap="flat" cmpd="sng" algn="ctr">
                  <a:solidFill>
                    <a:srgbClr val="7030A0"/>
                  </a:solidFill>
                  <a:prstDash val="sysDot"/>
                  <a:round/>
                  <a:headEnd type="none" w="med" len="med"/>
                  <a:tailEnd type="none" w="med" len="med"/>
                </a:ln>
                <a:effectLst/>
              </p:spPr>
            </p:cxnSp>
            <p:cxnSp>
              <p:nvCxnSpPr>
                <p:cNvPr id="151" name="Connecteur droit 150"/>
                <p:cNvCxnSpPr/>
                <p:nvPr/>
              </p:nvCxnSpPr>
              <p:spPr bwMode="auto">
                <a:xfrm>
                  <a:off x="4096800" y="1447200"/>
                  <a:ext cx="0" cy="540000"/>
                </a:xfrm>
                <a:prstGeom prst="line">
                  <a:avLst/>
                </a:prstGeom>
                <a:noFill/>
                <a:ln w="28575" cap="flat" cmpd="sng" algn="ctr">
                  <a:solidFill>
                    <a:srgbClr val="7030A0"/>
                  </a:solidFill>
                  <a:prstDash val="sysDot"/>
                  <a:round/>
                  <a:headEnd type="none" w="med" len="med"/>
                  <a:tailEnd type="none" w="med" len="med"/>
                </a:ln>
                <a:effectLst/>
              </p:spPr>
            </p:cxnSp>
            <p:cxnSp>
              <p:nvCxnSpPr>
                <p:cNvPr id="149" name="Connecteur droit 148"/>
                <p:cNvCxnSpPr/>
                <p:nvPr/>
              </p:nvCxnSpPr>
              <p:spPr bwMode="auto">
                <a:xfrm>
                  <a:off x="3401999" y="1447200"/>
                  <a:ext cx="0" cy="540000"/>
                </a:xfrm>
                <a:prstGeom prst="line">
                  <a:avLst/>
                </a:prstGeom>
                <a:noFill/>
                <a:ln w="28575" cap="flat" cmpd="sng" algn="ctr">
                  <a:solidFill>
                    <a:srgbClr val="7030A0"/>
                  </a:solidFill>
                  <a:prstDash val="sysDot"/>
                  <a:round/>
                  <a:headEnd type="none" w="med" len="med"/>
                  <a:tailEnd type="none" w="med" len="med"/>
                </a:ln>
                <a:effectLst/>
              </p:spPr>
            </p:cxnSp>
            <p:cxnSp>
              <p:nvCxnSpPr>
                <p:cNvPr id="147" name="Connecteur droit 146"/>
                <p:cNvCxnSpPr/>
                <p:nvPr/>
              </p:nvCxnSpPr>
              <p:spPr bwMode="auto">
                <a:xfrm>
                  <a:off x="6602400" y="1447200"/>
                  <a:ext cx="0" cy="540000"/>
                </a:xfrm>
                <a:prstGeom prst="line">
                  <a:avLst/>
                </a:prstGeom>
                <a:noFill/>
                <a:ln w="28575" cap="flat" cmpd="sng" algn="ctr">
                  <a:solidFill>
                    <a:srgbClr val="7030A0"/>
                  </a:solidFill>
                  <a:prstDash val="sysDot"/>
                  <a:round/>
                  <a:headEnd type="none" w="med" len="med"/>
                  <a:tailEnd type="none" w="med" len="med"/>
                </a:ln>
                <a:effectLst/>
              </p:spPr>
            </p:cxnSp>
            <p:cxnSp>
              <p:nvCxnSpPr>
                <p:cNvPr id="145" name="Connecteur droit 144"/>
                <p:cNvCxnSpPr/>
                <p:nvPr/>
              </p:nvCxnSpPr>
              <p:spPr bwMode="auto">
                <a:xfrm>
                  <a:off x="7437600" y="1447200"/>
                  <a:ext cx="0" cy="540000"/>
                </a:xfrm>
                <a:prstGeom prst="line">
                  <a:avLst/>
                </a:prstGeom>
                <a:noFill/>
                <a:ln w="28575" cap="flat" cmpd="sng" algn="ctr">
                  <a:solidFill>
                    <a:srgbClr val="7030A0"/>
                  </a:solidFill>
                  <a:prstDash val="sysDot"/>
                  <a:round/>
                  <a:headEnd type="none" w="med" len="med"/>
                  <a:tailEnd type="none" w="med" len="med"/>
                </a:ln>
                <a:effectLst/>
              </p:spPr>
            </p:cxnSp>
            <p:cxnSp>
              <p:nvCxnSpPr>
                <p:cNvPr id="143" name="Connecteur droit 142"/>
                <p:cNvCxnSpPr/>
                <p:nvPr/>
              </p:nvCxnSpPr>
              <p:spPr bwMode="auto">
                <a:xfrm>
                  <a:off x="8136000" y="1447200"/>
                  <a:ext cx="0" cy="540000"/>
                </a:xfrm>
                <a:prstGeom prst="line">
                  <a:avLst/>
                </a:prstGeom>
                <a:noFill/>
                <a:ln w="28575" cap="flat" cmpd="sng" algn="ctr">
                  <a:solidFill>
                    <a:srgbClr val="7030A0"/>
                  </a:solidFill>
                  <a:prstDash val="sysDot"/>
                  <a:round/>
                  <a:headEnd type="none" w="med" len="med"/>
                  <a:tailEnd type="none" w="med" len="med"/>
                </a:ln>
                <a:effectLst/>
              </p:spPr>
            </p:cxnSp>
          </p:grpSp>
        </p:grpSp>
      </p:grpSp>
    </p:spTree>
    <p:extLst>
      <p:ext uri="{BB962C8B-B14F-4D97-AF65-F5344CB8AC3E}">
        <p14:creationId xmlns:p14="http://schemas.microsoft.com/office/powerpoint/2010/main" val="15288278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Comparaison simulation-Expériences</a:t>
            </a:r>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9743" y="1095363"/>
            <a:ext cx="4320424" cy="2952773"/>
          </a:xfrm>
          <a:prstGeom prst="rect">
            <a:avLst/>
          </a:prstGeom>
        </p:spPr>
      </p:pic>
      <p:grpSp>
        <p:nvGrpSpPr>
          <p:cNvPr id="45" name="Groupe 44"/>
          <p:cNvGrpSpPr/>
          <p:nvPr/>
        </p:nvGrpSpPr>
        <p:grpSpPr>
          <a:xfrm>
            <a:off x="5796136" y="2211710"/>
            <a:ext cx="1320213" cy="1320213"/>
            <a:chOff x="7020272" y="2283718"/>
            <a:chExt cx="1320213" cy="1320213"/>
          </a:xfrm>
        </p:grpSpPr>
        <p:grpSp>
          <p:nvGrpSpPr>
            <p:cNvPr id="33" name="Groupe 32"/>
            <p:cNvGrpSpPr/>
            <p:nvPr/>
          </p:nvGrpSpPr>
          <p:grpSpPr>
            <a:xfrm>
              <a:off x="7020272" y="2283718"/>
              <a:ext cx="1320213" cy="1320213"/>
              <a:chOff x="7349698" y="4415596"/>
              <a:chExt cx="1320213" cy="1320213"/>
            </a:xfrm>
          </p:grpSpPr>
          <p:sp>
            <p:nvSpPr>
              <p:cNvPr id="34" name="Ellipse 33"/>
              <p:cNvSpPr/>
              <p:nvPr/>
            </p:nvSpPr>
            <p:spPr>
              <a:xfrm>
                <a:off x="7349698" y="4415596"/>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35" name="Ellipse 34"/>
              <p:cNvSpPr/>
              <p:nvPr/>
            </p:nvSpPr>
            <p:spPr>
              <a:xfrm>
                <a:off x="7829775" y="4415596"/>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6" name="Ellipse 35"/>
              <p:cNvSpPr/>
              <p:nvPr/>
            </p:nvSpPr>
            <p:spPr>
              <a:xfrm>
                <a:off x="8309853" y="4415596"/>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7" name="Ellipse 36"/>
              <p:cNvSpPr/>
              <p:nvPr/>
            </p:nvSpPr>
            <p:spPr>
              <a:xfrm>
                <a:off x="7349698" y="4895673"/>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8" name="Ellipse 37"/>
              <p:cNvSpPr/>
              <p:nvPr/>
            </p:nvSpPr>
            <p:spPr>
              <a:xfrm>
                <a:off x="7829775" y="4894720"/>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9" name="Ellipse 38"/>
              <p:cNvSpPr/>
              <p:nvPr/>
            </p:nvSpPr>
            <p:spPr>
              <a:xfrm>
                <a:off x="8309853" y="4895673"/>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0" name="Ellipse 39"/>
              <p:cNvSpPr/>
              <p:nvPr/>
            </p:nvSpPr>
            <p:spPr>
              <a:xfrm>
                <a:off x="7349698" y="5375751"/>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1" name="Ellipse 40"/>
              <p:cNvSpPr/>
              <p:nvPr/>
            </p:nvSpPr>
            <p:spPr>
              <a:xfrm>
                <a:off x="7829775" y="5375751"/>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42" name="Ellipse 41"/>
              <p:cNvSpPr/>
              <p:nvPr/>
            </p:nvSpPr>
            <p:spPr>
              <a:xfrm>
                <a:off x="8309853" y="5375751"/>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3" name="Ellipse 42"/>
            <p:cNvSpPr/>
            <p:nvPr/>
          </p:nvSpPr>
          <p:spPr>
            <a:xfrm>
              <a:off x="7404335" y="2666352"/>
              <a:ext cx="72008" cy="72008"/>
            </a:xfrm>
            <a:prstGeom prst="ellipse">
              <a:avLst/>
            </a:prstGeom>
            <a:solidFill>
              <a:srgbClr val="0070C0"/>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600"/>
            </a:p>
          </p:txBody>
        </p:sp>
      </p:grpSp>
    </p:spTree>
    <p:extLst>
      <p:ext uri="{BB962C8B-B14F-4D97-AF65-F5344CB8AC3E}">
        <p14:creationId xmlns:p14="http://schemas.microsoft.com/office/powerpoint/2010/main" val="255872615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Précision, estimation d’erreur</a:t>
            </a:r>
          </a:p>
        </p:txBody>
      </p:sp>
      <p:sp>
        <p:nvSpPr>
          <p:cNvPr id="3" name="Sous-titre 2"/>
          <p:cNvSpPr>
            <a:spLocks noGrp="1"/>
          </p:cNvSpPr>
          <p:nvPr>
            <p:ph type="subTitle" idx="1"/>
          </p:nvPr>
        </p:nvSpPr>
        <p:spPr/>
        <p:txBody>
          <a:bodyPr/>
          <a:lstStyle/>
          <a:p>
            <a:endParaRPr lang="fr-FR"/>
          </a:p>
        </p:txBody>
      </p:sp>
      <p:sp>
        <p:nvSpPr>
          <p:cNvPr id="4" name="Espace réservé du texte 3"/>
          <p:cNvSpPr>
            <a:spLocks noGrp="1"/>
          </p:cNvSpPr>
          <p:nvPr>
            <p:ph type="body" sz="quarter" idx="13"/>
          </p:nvPr>
        </p:nvSpPr>
        <p:spPr/>
        <p:txBody>
          <a:bodyPr/>
          <a:lstStyle/>
          <a:p>
            <a:endParaRPr lang="fr-FR"/>
          </a:p>
        </p:txBody>
      </p:sp>
    </p:spTree>
    <p:extLst>
      <p:ext uri="{BB962C8B-B14F-4D97-AF65-F5344CB8AC3E}">
        <p14:creationId xmlns:p14="http://schemas.microsoft.com/office/powerpoint/2010/main" val="321455673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Mesures de vitesse</a:t>
            </a:r>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p:txBody>
              <a:bodyPr/>
              <a:lstStyle/>
              <a:p>
                <a14:m>
                  <m:oMath xmlns:m="http://schemas.openxmlformats.org/officeDocument/2006/math">
                    <m:r>
                      <a:rPr lang="fr-FR" b="0" i="1" smtClean="0">
                        <a:latin typeface="Cambria Math" panose="02040503050406030204" pitchFamily="18" charset="0"/>
                      </a:rPr>
                      <m:t>𝑈</m:t>
                    </m:r>
                    <m:r>
                      <a:rPr lang="fr-FR" b="0" i="1" smtClean="0">
                        <a:latin typeface="Cambria Math" panose="02040503050406030204" pitchFamily="18" charset="0"/>
                      </a:rPr>
                      <m:t>=</m:t>
                    </m:r>
                    <m:sSup>
                      <m:sSupPr>
                        <m:ctrlPr>
                          <a:rPr lang="fr-FR" b="0" i="1" smtClean="0">
                            <a:latin typeface="Cambria Math" panose="02040503050406030204" pitchFamily="18" charset="0"/>
                          </a:rPr>
                        </m:ctrlPr>
                      </m:sSupPr>
                      <m:e>
                        <m:d>
                          <m:dPr>
                            <m:ctrlPr>
                              <a:rPr lang="fr-FR" b="0" i="1" smtClean="0">
                                <a:latin typeface="Cambria Math" panose="02040503050406030204" pitchFamily="18" charset="0"/>
                              </a:rPr>
                            </m:ctrlPr>
                          </m:dPr>
                          <m:e>
                            <m:r>
                              <a:rPr lang="fr-FR" b="0" i="1" smtClean="0">
                                <a:latin typeface="Cambria Math" panose="02040503050406030204" pitchFamily="18" charset="0"/>
                              </a:rPr>
                              <m:t>2</m:t>
                            </m:r>
                            <m:f>
                              <m:fPr>
                                <m:ctrlPr>
                                  <a:rPr lang="fr-FR" b="0" i="1" smtClean="0">
                                    <a:latin typeface="Cambria Math" panose="02040503050406030204" pitchFamily="18" charset="0"/>
                                  </a:rPr>
                                </m:ctrlPr>
                              </m:fPr>
                              <m:num>
                                <m:sSub>
                                  <m:sSubPr>
                                    <m:ctrlPr>
                                      <a:rPr lang="fr-FR" b="0" i="1" smtClean="0">
                                        <a:latin typeface="Cambria Math" panose="02040503050406030204" pitchFamily="18" charset="0"/>
                                      </a:rPr>
                                    </m:ctrlPr>
                                  </m:sSubPr>
                                  <m:e>
                                    <m:r>
                                      <a:rPr lang="fr-FR" b="0" i="1" smtClean="0">
                                        <a:latin typeface="Cambria Math" panose="02040503050406030204" pitchFamily="18" charset="0"/>
                                      </a:rPr>
                                      <m:t>𝑝</m:t>
                                    </m:r>
                                  </m:e>
                                  <m:sub>
                                    <m:r>
                                      <a:rPr lang="fr-FR" b="0" i="1" smtClean="0">
                                        <a:latin typeface="Cambria Math" panose="02040503050406030204" pitchFamily="18" charset="0"/>
                                      </a:rPr>
                                      <m:t>𝑡𝑜𝑡</m:t>
                                    </m:r>
                                  </m:sub>
                                </m:sSub>
                                <m:r>
                                  <a:rPr lang="fr-FR" b="0" i="1" smtClean="0">
                                    <a:latin typeface="Cambria Math" panose="02040503050406030204" pitchFamily="18" charset="0"/>
                                  </a:rPr>
                                  <m:t>−</m:t>
                                </m:r>
                                <m:sSub>
                                  <m:sSubPr>
                                    <m:ctrlPr>
                                      <a:rPr lang="fr-FR" b="0" i="1" smtClean="0">
                                        <a:latin typeface="Cambria Math" panose="02040503050406030204" pitchFamily="18" charset="0"/>
                                      </a:rPr>
                                    </m:ctrlPr>
                                  </m:sSubPr>
                                  <m:e>
                                    <m:r>
                                      <a:rPr lang="fr-FR" b="0" i="1" smtClean="0">
                                        <a:latin typeface="Cambria Math" panose="02040503050406030204" pitchFamily="18" charset="0"/>
                                      </a:rPr>
                                      <m:t>𝑝</m:t>
                                    </m:r>
                                  </m:e>
                                  <m:sub>
                                    <m:r>
                                      <a:rPr lang="fr-FR" b="0" i="1" smtClean="0">
                                        <a:latin typeface="Cambria Math" panose="02040503050406030204" pitchFamily="18" charset="0"/>
                                      </a:rPr>
                                      <m:t>𝑠𝑡𝑎𝑡</m:t>
                                    </m:r>
                                  </m:sub>
                                </m:sSub>
                              </m:num>
                              <m:den>
                                <m:r>
                                  <a:rPr lang="fr-FR" b="0" i="1" smtClean="0">
                                    <a:latin typeface="Cambria Math" panose="02040503050406030204" pitchFamily="18" charset="0"/>
                                  </a:rPr>
                                  <m:t>𝜌</m:t>
                                </m:r>
                              </m:den>
                            </m:f>
                          </m:e>
                        </m:d>
                      </m:e>
                      <m:sup>
                        <m:r>
                          <a:rPr lang="fr-FR" b="0" i="1" smtClean="0">
                            <a:latin typeface="Cambria Math" panose="02040503050406030204" pitchFamily="18" charset="0"/>
                          </a:rPr>
                          <m:t>1/2</m:t>
                        </m:r>
                      </m:sup>
                    </m:sSup>
                  </m:oMath>
                </a14:m>
                <a:r>
                  <a:rPr lang="fr-FR" b="0" dirty="0"/>
                  <a:t> d’où </a:t>
                </a:r>
                <a14:m>
                  <m:oMath xmlns:m="http://schemas.openxmlformats.org/officeDocument/2006/math">
                    <m:sSup>
                      <m:sSupPr>
                        <m:ctrlPr>
                          <a:rPr lang="fr-FR" b="0" i="1" smtClean="0">
                            <a:latin typeface="Cambria Math" panose="02040503050406030204" pitchFamily="18" charset="0"/>
                          </a:rPr>
                        </m:ctrlPr>
                      </m:sSupPr>
                      <m:e>
                        <m:d>
                          <m:dPr>
                            <m:ctrlPr>
                              <a:rPr lang="fr-FR" b="0" i="1" smtClean="0">
                                <a:latin typeface="Cambria Math" panose="02040503050406030204" pitchFamily="18" charset="0"/>
                              </a:rPr>
                            </m:ctrlPr>
                          </m:dPr>
                          <m:e>
                            <m:f>
                              <m:fPr>
                                <m:ctrlPr>
                                  <a:rPr lang="fr-FR" b="0" i="1" smtClean="0">
                                    <a:latin typeface="Cambria Math" panose="02040503050406030204" pitchFamily="18" charset="0"/>
                                  </a:rPr>
                                </m:ctrlPr>
                              </m:fPr>
                              <m:num>
                                <m:r>
                                  <a:rPr lang="fr-FR" b="0" i="1" smtClean="0">
                                    <a:latin typeface="Cambria Math" panose="02040503050406030204" pitchFamily="18" charset="0"/>
                                  </a:rPr>
                                  <m:t>𝛿</m:t>
                                </m:r>
                                <m:r>
                                  <a:rPr lang="fr-FR" b="0" i="1" smtClean="0">
                                    <a:latin typeface="Cambria Math" panose="02040503050406030204" pitchFamily="18" charset="0"/>
                                  </a:rPr>
                                  <m:t>𝑈</m:t>
                                </m:r>
                              </m:num>
                              <m:den>
                                <m:r>
                                  <a:rPr lang="fr-FR" b="0" i="1" smtClean="0">
                                    <a:latin typeface="Cambria Math" panose="02040503050406030204" pitchFamily="18" charset="0"/>
                                  </a:rPr>
                                  <m:t>𝑈</m:t>
                                </m:r>
                              </m:den>
                            </m:f>
                          </m:e>
                        </m:d>
                      </m:e>
                      <m:sup>
                        <m:r>
                          <a:rPr lang="fr-FR" b="0" i="1" smtClean="0">
                            <a:latin typeface="Cambria Math" panose="02040503050406030204" pitchFamily="18" charset="0"/>
                          </a:rPr>
                          <m:t>2</m:t>
                        </m:r>
                      </m:sup>
                    </m:sSup>
                    <m:r>
                      <a:rPr lang="fr-FR" b="0" i="1" smtClean="0">
                        <a:latin typeface="Cambria Math" panose="02040503050406030204" pitchFamily="18" charset="0"/>
                      </a:rPr>
                      <m:t>=</m:t>
                    </m:r>
                    <m:sSup>
                      <m:sSupPr>
                        <m:ctrlPr>
                          <a:rPr lang="fr-FR" b="0" i="1" smtClean="0">
                            <a:latin typeface="Cambria Math" panose="02040503050406030204" pitchFamily="18" charset="0"/>
                          </a:rPr>
                        </m:ctrlPr>
                      </m:sSupPr>
                      <m:e>
                        <m:d>
                          <m:dPr>
                            <m:ctrlPr>
                              <a:rPr lang="fr-FR" b="0" i="1" smtClean="0">
                                <a:latin typeface="Cambria Math" panose="02040503050406030204" pitchFamily="18" charset="0"/>
                              </a:rPr>
                            </m:ctrlPr>
                          </m:dPr>
                          <m:e>
                            <m:f>
                              <m:fPr>
                                <m:ctrlPr>
                                  <a:rPr lang="fr-FR" b="0" i="1" smtClean="0">
                                    <a:latin typeface="Cambria Math" panose="02040503050406030204" pitchFamily="18" charset="0"/>
                                  </a:rPr>
                                </m:ctrlPr>
                              </m:fPr>
                              <m:num>
                                <m:r>
                                  <a:rPr lang="fr-FR" b="0" i="0" smtClean="0">
                                    <a:latin typeface="Cambria Math" panose="02040503050406030204" pitchFamily="18" charset="0"/>
                                  </a:rPr>
                                  <m:t>1</m:t>
                                </m:r>
                              </m:num>
                              <m:den>
                                <m:r>
                                  <a:rPr lang="fr-FR" b="0" i="0" smtClean="0">
                                    <a:latin typeface="Cambria Math" panose="02040503050406030204" pitchFamily="18" charset="0"/>
                                  </a:rPr>
                                  <m:t>2</m:t>
                                </m:r>
                              </m:den>
                            </m:f>
                            <m:f>
                              <m:fPr>
                                <m:ctrlPr>
                                  <a:rPr lang="fr-FR" b="0" i="1" smtClean="0">
                                    <a:latin typeface="Cambria Math" panose="02040503050406030204" pitchFamily="18" charset="0"/>
                                  </a:rPr>
                                </m:ctrlPr>
                              </m:fPr>
                              <m:num>
                                <m:r>
                                  <a:rPr lang="fr-FR" b="0" i="1" smtClean="0">
                                    <a:latin typeface="Cambria Math" panose="02040503050406030204" pitchFamily="18" charset="0"/>
                                  </a:rPr>
                                  <m:t>𝛿</m:t>
                                </m:r>
                                <m:r>
                                  <m:rPr>
                                    <m:sty m:val="p"/>
                                  </m:rPr>
                                  <a:rPr lang="fr-FR" b="0" i="0" smtClean="0">
                                    <a:latin typeface="Cambria Math" panose="02040503050406030204" pitchFamily="18" charset="0"/>
                                  </a:rPr>
                                  <m:t>Δp</m:t>
                                </m:r>
                              </m:num>
                              <m:den>
                                <m:r>
                                  <m:rPr>
                                    <m:sty m:val="p"/>
                                  </m:rPr>
                                  <a:rPr lang="fr-FR" b="0" i="0" smtClean="0">
                                    <a:latin typeface="Cambria Math" panose="02040503050406030204" pitchFamily="18" charset="0"/>
                                  </a:rPr>
                                  <m:t>Δp</m:t>
                                </m:r>
                              </m:den>
                            </m:f>
                          </m:e>
                        </m:d>
                      </m:e>
                      <m:sup>
                        <m:r>
                          <a:rPr lang="fr-FR" b="0" i="0" smtClean="0">
                            <a:latin typeface="Cambria Math" panose="02040503050406030204" pitchFamily="18" charset="0"/>
                          </a:rPr>
                          <m:t>2</m:t>
                        </m:r>
                      </m:sup>
                    </m:sSup>
                    <m:r>
                      <a:rPr lang="fr-FR" b="0" i="0" smtClean="0">
                        <a:latin typeface="Cambria Math" panose="02040503050406030204" pitchFamily="18" charset="0"/>
                      </a:rPr>
                      <m:t>+</m:t>
                    </m:r>
                    <m:sSup>
                      <m:sSupPr>
                        <m:ctrlPr>
                          <a:rPr lang="fr-FR" b="0" i="1">
                            <a:latin typeface="Cambria Math" panose="02040503050406030204" pitchFamily="18" charset="0"/>
                          </a:rPr>
                        </m:ctrlPr>
                      </m:sSupPr>
                      <m:e>
                        <m:d>
                          <m:dPr>
                            <m:ctrlPr>
                              <a:rPr lang="fr-FR" b="0" i="1">
                                <a:latin typeface="Cambria Math" panose="02040503050406030204" pitchFamily="18" charset="0"/>
                              </a:rPr>
                            </m:ctrlPr>
                          </m:dPr>
                          <m:e>
                            <m:f>
                              <m:fPr>
                                <m:ctrlPr>
                                  <a:rPr lang="fr-FR" b="0" i="1">
                                    <a:latin typeface="Cambria Math" panose="02040503050406030204" pitchFamily="18" charset="0"/>
                                  </a:rPr>
                                </m:ctrlPr>
                              </m:fPr>
                              <m:num>
                                <m:r>
                                  <a:rPr lang="fr-FR" b="0" i="1">
                                    <a:latin typeface="Cambria Math" panose="02040503050406030204" pitchFamily="18" charset="0"/>
                                  </a:rPr>
                                  <m:t>1</m:t>
                                </m:r>
                              </m:num>
                              <m:den>
                                <m:r>
                                  <a:rPr lang="fr-FR" b="0" i="1">
                                    <a:latin typeface="Cambria Math" panose="02040503050406030204" pitchFamily="18" charset="0"/>
                                  </a:rPr>
                                  <m:t>2</m:t>
                                </m:r>
                              </m:den>
                            </m:f>
                            <m:f>
                              <m:fPr>
                                <m:ctrlPr>
                                  <a:rPr lang="fr-FR" b="0" i="1">
                                    <a:latin typeface="Cambria Math" panose="02040503050406030204" pitchFamily="18" charset="0"/>
                                  </a:rPr>
                                </m:ctrlPr>
                              </m:fPr>
                              <m:num>
                                <m:r>
                                  <m:rPr>
                                    <m:sty m:val="p"/>
                                  </m:rPr>
                                  <a:rPr lang="fr-FR" b="0" i="0" smtClean="0">
                                    <a:latin typeface="Cambria Math" panose="02040503050406030204" pitchFamily="18" charset="0"/>
                                  </a:rPr>
                                  <m:t>Δ</m:t>
                                </m:r>
                                <m:r>
                                  <a:rPr lang="fr-FR" b="0" i="1" smtClean="0">
                                    <a:latin typeface="Cambria Math" panose="02040503050406030204" pitchFamily="18" charset="0"/>
                                  </a:rPr>
                                  <m:t>𝜌</m:t>
                                </m:r>
                              </m:num>
                              <m:den>
                                <m:r>
                                  <a:rPr lang="fr-FR" b="0" i="1" smtClean="0">
                                    <a:latin typeface="Cambria Math" panose="02040503050406030204" pitchFamily="18" charset="0"/>
                                  </a:rPr>
                                  <m:t>𝜌</m:t>
                                </m:r>
                              </m:den>
                            </m:f>
                          </m:e>
                        </m:d>
                      </m:e>
                      <m:sup>
                        <m:r>
                          <a:rPr lang="fr-FR" b="0" i="1">
                            <a:latin typeface="Cambria Math" panose="02040503050406030204" pitchFamily="18" charset="0"/>
                          </a:rPr>
                          <m:t>2</m:t>
                        </m:r>
                      </m:sup>
                    </m:sSup>
                  </m:oMath>
                </a14:m>
                <a:endParaRPr lang="fr-FR" b="0" dirty="0"/>
              </a:p>
              <a:p>
                <a14:m>
                  <m:oMath xmlns:m="http://schemas.openxmlformats.org/officeDocument/2006/math">
                    <m:f>
                      <m:fPr>
                        <m:ctrlPr>
                          <a:rPr lang="fr-FR" b="0" i="1">
                            <a:latin typeface="Cambria Math" panose="02040503050406030204" pitchFamily="18" charset="0"/>
                          </a:rPr>
                        </m:ctrlPr>
                      </m:fPr>
                      <m:num>
                        <m:r>
                          <a:rPr lang="fr-FR" b="0" i="1">
                            <a:latin typeface="Cambria Math" panose="02040503050406030204" pitchFamily="18" charset="0"/>
                          </a:rPr>
                          <m:t>𝛥𝜌</m:t>
                        </m:r>
                      </m:num>
                      <m:den>
                        <m:r>
                          <a:rPr lang="fr-FR" b="0" i="1">
                            <a:latin typeface="Cambria Math" panose="02040503050406030204" pitchFamily="18" charset="0"/>
                          </a:rPr>
                          <m:t>𝜌</m:t>
                        </m:r>
                      </m:den>
                    </m:f>
                    <m:r>
                      <a:rPr lang="fr-FR" b="0" i="1" smtClean="0">
                        <a:latin typeface="Cambria Math" panose="02040503050406030204" pitchFamily="18" charset="0"/>
                      </a:rPr>
                      <m:t>=3%</m:t>
                    </m:r>
                  </m:oMath>
                </a14:m>
                <a:r>
                  <a:rPr lang="fr-FR" b="0" dirty="0"/>
                  <a:t> entre 15°C et 25°C</a:t>
                </a:r>
              </a:p>
              <a:p>
                <a14:m>
                  <m:oMath xmlns:m="http://schemas.openxmlformats.org/officeDocument/2006/math">
                    <m:f>
                      <m:fPr>
                        <m:ctrlPr>
                          <a:rPr lang="fr-FR" b="0" i="1" smtClean="0">
                            <a:latin typeface="Cambria Math" panose="02040503050406030204" pitchFamily="18" charset="0"/>
                          </a:rPr>
                        </m:ctrlPr>
                      </m:fPr>
                      <m:num>
                        <m:r>
                          <a:rPr lang="fr-FR" b="0" i="1" smtClean="0">
                            <a:latin typeface="Cambria Math" panose="02040503050406030204" pitchFamily="18" charset="0"/>
                          </a:rPr>
                          <m:t>𝛿</m:t>
                        </m:r>
                        <m:sSub>
                          <m:sSubPr>
                            <m:ctrlPr>
                              <a:rPr lang="fr-FR" b="0" i="1" smtClean="0">
                                <a:latin typeface="Cambria Math" panose="02040503050406030204" pitchFamily="18" charset="0"/>
                              </a:rPr>
                            </m:ctrlPr>
                          </m:sSubPr>
                          <m:e>
                            <m:r>
                              <a:rPr lang="fr-FR" b="0" i="1" smtClean="0">
                                <a:latin typeface="Cambria Math" panose="02040503050406030204" pitchFamily="18" charset="0"/>
                              </a:rPr>
                              <m:t>𝑝</m:t>
                            </m:r>
                          </m:e>
                          <m:sub>
                            <m:r>
                              <a:rPr lang="fr-FR" b="0" i="1" smtClean="0">
                                <a:latin typeface="Cambria Math" panose="02040503050406030204" pitchFamily="18" charset="0"/>
                              </a:rPr>
                              <m:t>𝑡𝑜𝑡</m:t>
                            </m:r>
                          </m:sub>
                        </m:sSub>
                      </m:num>
                      <m:den>
                        <m:sSub>
                          <m:sSubPr>
                            <m:ctrlPr>
                              <a:rPr lang="fr-FR" b="0" i="1" smtClean="0">
                                <a:latin typeface="Cambria Math" panose="02040503050406030204" pitchFamily="18" charset="0"/>
                              </a:rPr>
                            </m:ctrlPr>
                          </m:sSubPr>
                          <m:e>
                            <m:r>
                              <a:rPr lang="fr-FR" b="0" i="1" smtClean="0">
                                <a:latin typeface="Cambria Math" panose="02040503050406030204" pitchFamily="18" charset="0"/>
                              </a:rPr>
                              <m:t>𝑝</m:t>
                            </m:r>
                          </m:e>
                          <m:sub>
                            <m:r>
                              <a:rPr lang="fr-FR" b="0" i="1" smtClean="0">
                                <a:latin typeface="Cambria Math" panose="02040503050406030204" pitchFamily="18" charset="0"/>
                              </a:rPr>
                              <m:t>𝑡𝑜𝑡</m:t>
                            </m:r>
                          </m:sub>
                        </m:sSub>
                      </m:den>
                    </m:f>
                    <m:r>
                      <a:rPr lang="fr-FR" b="0" i="1" smtClean="0">
                        <a:latin typeface="Cambria Math" panose="02040503050406030204" pitchFamily="18" charset="0"/>
                      </a:rPr>
                      <m:t>=0,5%</m:t>
                    </m:r>
                  </m:oMath>
                </a14:m>
                <a:r>
                  <a:rPr lang="fr-FR" b="0" dirty="0"/>
                  <a:t> et </a:t>
                </a:r>
                <a14:m>
                  <m:oMath xmlns:m="http://schemas.openxmlformats.org/officeDocument/2006/math">
                    <m:sSubSup>
                      <m:sSubSupPr>
                        <m:ctrlPr>
                          <a:rPr lang="fr-FR" b="0" i="1" smtClean="0">
                            <a:latin typeface="Cambria Math" panose="02040503050406030204" pitchFamily="18" charset="0"/>
                          </a:rPr>
                        </m:ctrlPr>
                      </m:sSubSupPr>
                      <m:e>
                        <m:r>
                          <a:rPr lang="fr-FR" b="0" i="1" smtClean="0">
                            <a:latin typeface="Cambria Math" panose="02040503050406030204" pitchFamily="18" charset="0"/>
                          </a:rPr>
                          <m:t>𝑝</m:t>
                        </m:r>
                      </m:e>
                      <m:sub>
                        <m:r>
                          <a:rPr lang="fr-FR" b="0" i="1" smtClean="0">
                            <a:latin typeface="Cambria Math" panose="02040503050406030204" pitchFamily="18" charset="0"/>
                          </a:rPr>
                          <m:t>𝑡𝑜𝑡</m:t>
                        </m:r>
                      </m:sub>
                      <m:sup>
                        <m:r>
                          <a:rPr lang="fr-FR" b="0" i="1" smtClean="0">
                            <a:latin typeface="Cambria Math" panose="02040503050406030204" pitchFamily="18" charset="0"/>
                          </a:rPr>
                          <m:t>𝑚𝑎𝑥</m:t>
                        </m:r>
                      </m:sup>
                    </m:sSubSup>
                    <m:r>
                      <a:rPr lang="fr-FR" b="0" i="1" smtClean="0">
                        <a:latin typeface="Cambria Math" panose="02040503050406030204" pitchFamily="18" charset="0"/>
                      </a:rPr>
                      <m:t>≃200</m:t>
                    </m:r>
                    <m:r>
                      <m:rPr>
                        <m:sty m:val="p"/>
                      </m:rPr>
                      <a:rPr lang="fr-FR" b="0" i="0" smtClean="0">
                        <a:latin typeface="Cambria Math" panose="02040503050406030204" pitchFamily="18" charset="0"/>
                      </a:rPr>
                      <m:t>Pa</m:t>
                    </m:r>
                  </m:oMath>
                </a14:m>
                <a:r>
                  <a:rPr lang="fr-FR" b="0" dirty="0"/>
                  <a:t> au régime des mesures de vitesse d’où </a:t>
                </a:r>
                <a14:m>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𝛿</m:t>
                        </m:r>
                        <m:r>
                          <a:rPr lang="fr-FR" b="0" i="1" smtClean="0">
                            <a:latin typeface="Cambria Math" panose="02040503050406030204" pitchFamily="18" charset="0"/>
                          </a:rPr>
                          <m:t>𝑝</m:t>
                        </m:r>
                      </m:e>
                      <m:sub>
                        <m:r>
                          <a:rPr lang="fr-FR" b="0" i="1" smtClean="0">
                            <a:latin typeface="Cambria Math" panose="02040503050406030204" pitchFamily="18" charset="0"/>
                          </a:rPr>
                          <m:t>𝑡𝑜𝑡</m:t>
                        </m:r>
                      </m:sub>
                    </m:sSub>
                    <m:r>
                      <a:rPr lang="fr-FR" b="0" i="1" smtClean="0">
                        <a:latin typeface="Cambria Math" panose="02040503050406030204" pitchFamily="18" charset="0"/>
                      </a:rPr>
                      <m:t>≃</m:t>
                    </m:r>
                    <m:r>
                      <a:rPr lang="fr-FR" b="0" i="0" smtClean="0">
                        <a:latin typeface="Cambria Math" panose="02040503050406030204" pitchFamily="18" charset="0"/>
                      </a:rPr>
                      <m:t>1</m:t>
                    </m:r>
                    <m:r>
                      <m:rPr>
                        <m:sty m:val="p"/>
                      </m:rPr>
                      <a:rPr lang="fr-FR" b="0" i="0" smtClean="0">
                        <a:latin typeface="Cambria Math" panose="02040503050406030204" pitchFamily="18" charset="0"/>
                      </a:rPr>
                      <m:t>Pa</m:t>
                    </m:r>
                  </m:oMath>
                </a14:m>
                <a:r>
                  <a:rPr lang="fr-FR" b="0" dirty="0"/>
                  <a:t>.</a:t>
                </a:r>
              </a:p>
              <a:p>
                <a14:m>
                  <m:oMath xmlns:m="http://schemas.openxmlformats.org/officeDocument/2006/math">
                    <m:r>
                      <a:rPr lang="fr-FR" b="0" i="1" smtClean="0">
                        <a:latin typeface="Cambria Math" panose="02040503050406030204" pitchFamily="18" charset="0"/>
                      </a:rPr>
                      <m:t>𝛿</m:t>
                    </m:r>
                    <m:sSub>
                      <m:sSubPr>
                        <m:ctrlPr>
                          <a:rPr lang="fr-FR" b="0" i="1" smtClean="0">
                            <a:latin typeface="Cambria Math" panose="02040503050406030204" pitchFamily="18" charset="0"/>
                          </a:rPr>
                        </m:ctrlPr>
                      </m:sSubPr>
                      <m:e>
                        <m:r>
                          <a:rPr lang="fr-FR" b="0" i="1" smtClean="0">
                            <a:latin typeface="Cambria Math" panose="02040503050406030204" pitchFamily="18" charset="0"/>
                          </a:rPr>
                          <m:t>𝑝</m:t>
                        </m:r>
                      </m:e>
                      <m:sub>
                        <m:r>
                          <a:rPr lang="fr-FR" b="0" i="1" smtClean="0">
                            <a:latin typeface="Cambria Math" panose="02040503050406030204" pitchFamily="18" charset="0"/>
                          </a:rPr>
                          <m:t>𝑠𝑡𝑎𝑡</m:t>
                        </m:r>
                      </m:sub>
                    </m:sSub>
                    <m:r>
                      <a:rPr lang="fr-FR" b="0" i="1" smtClean="0">
                        <a:latin typeface="Cambria Math" panose="02040503050406030204" pitchFamily="18" charset="0"/>
                      </a:rPr>
                      <m:t>≃2</m:t>
                    </m:r>
                    <m:r>
                      <m:rPr>
                        <m:sty m:val="p"/>
                      </m:rPr>
                      <a:rPr lang="fr-FR" b="0" i="0" smtClean="0">
                        <a:latin typeface="Cambria Math" panose="02040503050406030204" pitchFamily="18" charset="0"/>
                      </a:rPr>
                      <m:t>Pa</m:t>
                    </m:r>
                  </m:oMath>
                </a14:m>
                <a:r>
                  <a:rPr lang="fr-FR" b="0" dirty="0"/>
                  <a:t> à </a:t>
                </a:r>
                <a14:m>
                  <m:oMath xmlns:m="http://schemas.openxmlformats.org/officeDocument/2006/math">
                    <m:r>
                      <a:rPr lang="fr-FR" b="0" i="1" smtClean="0">
                        <a:latin typeface="Cambria Math" panose="02040503050406030204" pitchFamily="18" charset="0"/>
                      </a:rPr>
                      <m:t>𝑈</m:t>
                    </m:r>
                    <m:r>
                      <a:rPr lang="fr-FR" b="0" i="1" smtClean="0">
                        <a:latin typeface="Cambria Math" panose="02040503050406030204" pitchFamily="18" charset="0"/>
                      </a:rPr>
                      <m:t>=16</m:t>
                    </m:r>
                    <m:r>
                      <m:rPr>
                        <m:sty m:val="p"/>
                      </m:rPr>
                      <a:rPr lang="fr-FR" b="0" i="0" smtClean="0">
                        <a:latin typeface="Cambria Math" panose="02040503050406030204" pitchFamily="18" charset="0"/>
                      </a:rPr>
                      <m:t>m</m:t>
                    </m:r>
                    <m:r>
                      <a:rPr lang="fr-FR" b="0" i="0" smtClean="0">
                        <a:latin typeface="Cambria Math" panose="02040503050406030204" pitchFamily="18" charset="0"/>
                      </a:rPr>
                      <m:t>/</m:t>
                    </m:r>
                    <m:r>
                      <m:rPr>
                        <m:sty m:val="p"/>
                      </m:rPr>
                      <a:rPr lang="fr-FR" b="0" i="0" smtClean="0">
                        <a:latin typeface="Cambria Math" panose="02040503050406030204" pitchFamily="18" charset="0"/>
                      </a:rPr>
                      <m:t>s</m:t>
                    </m:r>
                  </m:oMath>
                </a14:m>
                <a:r>
                  <a:rPr lang="fr-FR" b="0" dirty="0"/>
                  <a:t> (essais 1708.17.141-147, </a:t>
                </a:r>
                <a:r>
                  <a:rPr lang="fr-FR" b="0" dirty="0" err="1"/>
                  <a:t>cyl</a:t>
                </a:r>
                <a:r>
                  <a:rPr lang="fr-FR" b="0" dirty="0"/>
                  <a:t>. G)</a:t>
                </a:r>
              </a:p>
              <a:p>
                <a14:m>
                  <m:oMath xmlns:m="http://schemas.openxmlformats.org/officeDocument/2006/math">
                    <m:r>
                      <a:rPr lang="fr-FR" b="0" i="1" smtClean="0">
                        <a:latin typeface="Cambria Math" panose="02040503050406030204" pitchFamily="18" charset="0"/>
                      </a:rPr>
                      <m:t>𝛿</m:t>
                    </m:r>
                    <m:r>
                      <m:rPr>
                        <m:sty m:val="p"/>
                      </m:rPr>
                      <a:rPr lang="fr-FR" b="0" i="0" smtClean="0">
                        <a:latin typeface="Cambria Math" panose="02040503050406030204" pitchFamily="18" charset="0"/>
                      </a:rPr>
                      <m:t>Δ</m:t>
                    </m:r>
                    <m:r>
                      <a:rPr lang="fr-FR" b="0" i="1" smtClean="0">
                        <a:latin typeface="Cambria Math" panose="02040503050406030204" pitchFamily="18" charset="0"/>
                      </a:rPr>
                      <m:t>𝑝</m:t>
                    </m:r>
                    <m:r>
                      <a:rPr lang="fr-FR" b="0" i="0" smtClean="0">
                        <a:latin typeface="Cambria Math" panose="02040503050406030204" pitchFamily="18" charset="0"/>
                      </a:rPr>
                      <m:t>=</m:t>
                    </m:r>
                    <m:r>
                      <a:rPr lang="fr-FR" b="0" i="1" smtClean="0">
                        <a:latin typeface="Cambria Math" panose="02040503050406030204" pitchFamily="18" charset="0"/>
                      </a:rPr>
                      <m:t>𝛿</m:t>
                    </m:r>
                    <m:sSub>
                      <m:sSubPr>
                        <m:ctrlPr>
                          <a:rPr lang="fr-FR" b="0" i="1" smtClean="0">
                            <a:latin typeface="Cambria Math" panose="02040503050406030204" pitchFamily="18" charset="0"/>
                          </a:rPr>
                        </m:ctrlPr>
                      </m:sSubPr>
                      <m:e>
                        <m:r>
                          <a:rPr lang="fr-FR" b="0" i="1" smtClean="0">
                            <a:latin typeface="Cambria Math" panose="02040503050406030204" pitchFamily="18" charset="0"/>
                          </a:rPr>
                          <m:t>𝑝</m:t>
                        </m:r>
                      </m:e>
                      <m:sub>
                        <m:r>
                          <a:rPr lang="fr-FR" b="0" i="1" smtClean="0">
                            <a:latin typeface="Cambria Math" panose="02040503050406030204" pitchFamily="18" charset="0"/>
                          </a:rPr>
                          <m:t>𝑡𝑜𝑡</m:t>
                        </m:r>
                      </m:sub>
                    </m:sSub>
                    <m:r>
                      <a:rPr lang="fr-FR" b="0" i="1" smtClean="0">
                        <a:latin typeface="Cambria Math" panose="02040503050406030204" pitchFamily="18" charset="0"/>
                      </a:rPr>
                      <m:t>+</m:t>
                    </m:r>
                    <m:r>
                      <a:rPr lang="fr-FR" b="0" i="1" smtClean="0">
                        <a:latin typeface="Cambria Math" panose="02040503050406030204" pitchFamily="18" charset="0"/>
                      </a:rPr>
                      <m:t>𝛿</m:t>
                    </m:r>
                    <m:sSub>
                      <m:sSubPr>
                        <m:ctrlPr>
                          <a:rPr lang="fr-FR" b="0" i="1" smtClean="0">
                            <a:latin typeface="Cambria Math" panose="02040503050406030204" pitchFamily="18" charset="0"/>
                          </a:rPr>
                        </m:ctrlPr>
                      </m:sSubPr>
                      <m:e>
                        <m:r>
                          <a:rPr lang="fr-FR" b="0" i="1" smtClean="0">
                            <a:latin typeface="Cambria Math" panose="02040503050406030204" pitchFamily="18" charset="0"/>
                          </a:rPr>
                          <m:t>𝑝</m:t>
                        </m:r>
                      </m:e>
                      <m:sub>
                        <m:r>
                          <a:rPr lang="fr-FR" b="0" i="1" smtClean="0">
                            <a:latin typeface="Cambria Math" panose="02040503050406030204" pitchFamily="18" charset="0"/>
                          </a:rPr>
                          <m:t>𝑠𝑡𝑎𝑡</m:t>
                        </m:r>
                      </m:sub>
                    </m:sSub>
                    <m:r>
                      <a:rPr lang="fr-FR" b="0" i="1" smtClean="0">
                        <a:latin typeface="Cambria Math" panose="02040503050406030204" pitchFamily="18" charset="0"/>
                      </a:rPr>
                      <m:t>≃3</m:t>
                    </m:r>
                    <m:r>
                      <m:rPr>
                        <m:sty m:val="p"/>
                      </m:rPr>
                      <a:rPr lang="fr-FR" b="0" i="0" smtClean="0">
                        <a:latin typeface="Cambria Math" panose="02040503050406030204" pitchFamily="18" charset="0"/>
                      </a:rPr>
                      <m:t>Pa</m:t>
                    </m:r>
                  </m:oMath>
                </a14:m>
                <a:endParaRPr lang="fr-FR" b="0" dirty="0"/>
              </a:p>
              <a:p>
                <a14:m>
                  <m:oMath xmlns:m="http://schemas.openxmlformats.org/officeDocument/2006/math">
                    <m:f>
                      <m:fPr>
                        <m:ctrlPr>
                          <a:rPr lang="fr-FR" b="0" i="1">
                            <a:latin typeface="Cambria Math" panose="02040503050406030204" pitchFamily="18" charset="0"/>
                          </a:rPr>
                        </m:ctrlPr>
                      </m:fPr>
                      <m:num>
                        <m:r>
                          <a:rPr lang="fr-FR" b="0" i="1">
                            <a:latin typeface="Cambria Math" panose="02040503050406030204" pitchFamily="18" charset="0"/>
                          </a:rPr>
                          <m:t>𝛿𝛥</m:t>
                        </m:r>
                        <m:r>
                          <a:rPr lang="fr-FR" b="0" i="1">
                            <a:latin typeface="Cambria Math" panose="02040503050406030204" pitchFamily="18" charset="0"/>
                          </a:rPr>
                          <m:t>𝑝</m:t>
                        </m:r>
                      </m:num>
                      <m:den>
                        <m:r>
                          <a:rPr lang="fr-FR" b="0" i="1">
                            <a:latin typeface="Cambria Math" panose="02040503050406030204" pitchFamily="18" charset="0"/>
                          </a:rPr>
                          <m:t>𝛥</m:t>
                        </m:r>
                        <m:r>
                          <a:rPr lang="fr-FR" b="0" i="1">
                            <a:latin typeface="Cambria Math" panose="02040503050406030204" pitchFamily="18" charset="0"/>
                          </a:rPr>
                          <m:t>𝑝</m:t>
                        </m:r>
                      </m:den>
                    </m:f>
                    <m:r>
                      <a:rPr lang="fr-FR" b="0" i="1" smtClean="0">
                        <a:latin typeface="Cambria Math" panose="02040503050406030204" pitchFamily="18" charset="0"/>
                      </a:rPr>
                      <m:t>=2%</m:t>
                    </m:r>
                  </m:oMath>
                </a14:m>
                <a:r>
                  <a:rPr lang="fr-FR" b="0" dirty="0"/>
                  <a:t> à </a:t>
                </a:r>
                <a14:m>
                  <m:oMath xmlns:m="http://schemas.openxmlformats.org/officeDocument/2006/math">
                    <m:r>
                      <a:rPr lang="fr-FR" b="0" i="1">
                        <a:latin typeface="Cambria Math" panose="02040503050406030204" pitchFamily="18" charset="0"/>
                      </a:rPr>
                      <m:t>𝑈</m:t>
                    </m:r>
                    <m:r>
                      <a:rPr lang="fr-FR" b="0" i="1">
                        <a:latin typeface="Cambria Math" panose="02040503050406030204" pitchFamily="18" charset="0"/>
                      </a:rPr>
                      <m:t>=16</m:t>
                    </m:r>
                    <m:r>
                      <m:rPr>
                        <m:sty m:val="p"/>
                      </m:rPr>
                      <a:rPr lang="fr-FR" b="0" i="1">
                        <a:latin typeface="Cambria Math" panose="02040503050406030204" pitchFamily="18" charset="0"/>
                      </a:rPr>
                      <m:t>m</m:t>
                    </m:r>
                    <m:r>
                      <a:rPr lang="fr-FR" b="0">
                        <a:latin typeface="Cambria Math" panose="02040503050406030204" pitchFamily="18" charset="0"/>
                      </a:rPr>
                      <m:t>/</m:t>
                    </m:r>
                    <m:r>
                      <m:rPr>
                        <m:sty m:val="p"/>
                      </m:rPr>
                      <a:rPr lang="fr-FR" b="0" i="1">
                        <a:latin typeface="Cambria Math" panose="02040503050406030204" pitchFamily="18" charset="0"/>
                      </a:rPr>
                      <m:t>s</m:t>
                    </m:r>
                  </m:oMath>
                </a14:m>
                <a:r>
                  <a:rPr lang="fr-FR" b="0" dirty="0"/>
                  <a:t>, mettons 3%</a:t>
                </a:r>
              </a:p>
              <a:p>
                <a14:m>
                  <m:oMath xmlns:m="http://schemas.openxmlformats.org/officeDocument/2006/math">
                    <m:f>
                      <m:fPr>
                        <m:ctrlPr>
                          <a:rPr lang="fr-FR" b="0" i="1" smtClean="0">
                            <a:latin typeface="Cambria Math" panose="02040503050406030204" pitchFamily="18" charset="0"/>
                          </a:rPr>
                        </m:ctrlPr>
                      </m:fPr>
                      <m:num>
                        <m:r>
                          <a:rPr lang="fr-FR" b="0" i="1" smtClean="0">
                            <a:latin typeface="Cambria Math" panose="02040503050406030204" pitchFamily="18" charset="0"/>
                          </a:rPr>
                          <m:t>𝛿</m:t>
                        </m:r>
                        <m:r>
                          <a:rPr lang="fr-FR" b="0" i="1" smtClean="0">
                            <a:latin typeface="Cambria Math" panose="02040503050406030204" pitchFamily="18" charset="0"/>
                          </a:rPr>
                          <m:t>𝑈</m:t>
                        </m:r>
                      </m:num>
                      <m:den>
                        <m:r>
                          <a:rPr lang="fr-FR" b="0" i="1" smtClean="0">
                            <a:latin typeface="Cambria Math" panose="02040503050406030204" pitchFamily="18" charset="0"/>
                          </a:rPr>
                          <m:t>𝑈</m:t>
                        </m:r>
                      </m:den>
                    </m:f>
                    <m:r>
                      <a:rPr lang="fr-FR" b="0" i="1" smtClean="0">
                        <a:latin typeface="Cambria Math" panose="02040503050406030204" pitchFamily="18" charset="0"/>
                      </a:rPr>
                      <m:t>=2,1%</m:t>
                    </m:r>
                  </m:oMath>
                </a14:m>
                <a:endParaRPr lang="fr-FR" b="0" dirty="0"/>
              </a:p>
              <a:p>
                <a:endParaRPr lang="fr-FR" b="0" dirty="0"/>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blipFill rotWithShape="0">
                <a:blip r:embed="rId3"/>
                <a:stretch>
                  <a:fillRect l="-1314" b="-7179"/>
                </a:stretch>
              </a:blipFill>
            </p:spPr>
            <p:txBody>
              <a:bodyPr/>
              <a:lstStyle/>
              <a:p>
                <a:r>
                  <a:rPr lang="fr-FR">
                    <a:noFill/>
                  </a:rPr>
                  <a:t> </a:t>
                </a:r>
              </a:p>
            </p:txBody>
          </p:sp>
        </mc:Fallback>
      </mc:AlternateContent>
      <p:sp>
        <p:nvSpPr>
          <p:cNvPr id="4" name="Espace réservé du pied de page 3"/>
          <p:cNvSpPr>
            <a:spLocks noGrp="1"/>
          </p:cNvSpPr>
          <p:nvPr>
            <p:ph type="ftr" sz="quarter" idx="11"/>
          </p:nvPr>
        </p:nvSpPr>
        <p:spPr/>
        <p:txBody>
          <a:bodyPr/>
          <a:lstStyle/>
          <a:p>
            <a:r>
              <a:rPr lang="en-US"/>
              <a:t>Thèse A. Joly – Cylindre déformé en écoulement axial</a:t>
            </a:r>
            <a:endParaRPr lang="fr-FR" dirty="0"/>
          </a:p>
        </p:txBody>
      </p:sp>
    </p:spTree>
    <p:extLst>
      <p:ext uri="{BB962C8B-B14F-4D97-AF65-F5344CB8AC3E}">
        <p14:creationId xmlns:p14="http://schemas.microsoft.com/office/powerpoint/2010/main" val="198289211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Balance et </a:t>
            </a:r>
            <a:r>
              <a:rPr lang="fr-FR" i="1" cap="none" dirty="0"/>
              <a:t>c</a:t>
            </a:r>
            <a:r>
              <a:rPr lang="fr-FR" i="1" baseline="-25000" dirty="0"/>
              <a:t>L</a:t>
            </a:r>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395290" y="627534"/>
                <a:ext cx="8353425" cy="4320481"/>
              </a:xfrm>
            </p:spPr>
            <p:txBody>
              <a:bodyPr/>
              <a:lstStyle/>
              <a:p>
                <a:r>
                  <a:rPr lang="fr-FR" dirty="0"/>
                  <a:t>Étalonnage officiel réalisé moins d’un an avant les essais</a:t>
                </a:r>
              </a:p>
              <a:p>
                <a:r>
                  <a:rPr lang="fr-FR" dirty="0"/>
                  <a:t>Vérification de l’étalonnage dans la direction verticale avec des poids.</a:t>
                </a:r>
              </a:p>
              <a:p>
                <a:r>
                  <a:rPr lang="fr-FR" dirty="0"/>
                  <a:t>Balance 4x plus sensible dans les directions horizontales que dans la direction verticale.</a:t>
                </a:r>
              </a:p>
              <a:p>
                <a:r>
                  <a:rPr lang="fr-FR" dirty="0"/>
                  <a:t>Procédure de compensation de la dérive : mesure sans vent pendant 30s avant et après chaque essai.</a:t>
                </a:r>
              </a:p>
              <a:p>
                <a:r>
                  <a:rPr lang="fr-FR" dirty="0"/>
                  <a:t>Erreur sur </a:t>
                </a:r>
                <a:r>
                  <a:rPr lang="fr-FR" i="1" dirty="0"/>
                  <a:t>c</a:t>
                </a:r>
                <a:r>
                  <a:rPr lang="fr-FR" i="1" baseline="-25000" dirty="0"/>
                  <a:t>L</a:t>
                </a:r>
                <a:r>
                  <a:rPr lang="fr-FR" dirty="0"/>
                  <a:t> : évaluée statistiquement à partir de la qualité de la régression linéaire.</a:t>
                </a:r>
              </a:p>
              <a:p>
                <a:r>
                  <a:rPr lang="fr-FR" dirty="0"/>
                  <a:t>Autres sources d’incertitude : biais </a:t>
                </a:r>
                <a:r>
                  <a:rPr lang="fr-FR" i="1" dirty="0"/>
                  <a:t>systématique</a:t>
                </a:r>
                <a:r>
                  <a:rPr lang="fr-FR" dirty="0"/>
                  <a:t> éventuel sur </a:t>
                </a:r>
                <a14:m>
                  <m:oMath xmlns:m="http://schemas.openxmlformats.org/officeDocument/2006/math">
                    <m:sSub>
                      <m:sSubPr>
                        <m:ctrlPr>
                          <a:rPr lang="fr-FR" b="1" i="1" smtClean="0">
                            <a:latin typeface="Cambria Math" panose="02040503050406030204" pitchFamily="18" charset="0"/>
                          </a:rPr>
                        </m:ctrlPr>
                      </m:sSubPr>
                      <m:e>
                        <m:r>
                          <a:rPr lang="fr-FR" b="1" i="1" smtClean="0">
                            <a:latin typeface="Cambria Math" panose="02040503050406030204" pitchFamily="18" charset="0"/>
                          </a:rPr>
                          <m:t>𝑼</m:t>
                        </m:r>
                      </m:e>
                      <m:sub>
                        <m:r>
                          <a:rPr lang="fr-FR" b="1" i="1" smtClean="0">
                            <a:latin typeface="Cambria Math" panose="02040503050406030204" pitchFamily="18" charset="0"/>
                          </a:rPr>
                          <m:t>𝒅𝒆𝒃</m:t>
                        </m:r>
                      </m:sub>
                    </m:sSub>
                  </m:oMath>
                </a14:m>
                <a:r>
                  <a:rPr lang="fr-FR" dirty="0"/>
                  <a:t> (erreur aléatoire déjà prise en compte).</a:t>
                </a:r>
              </a:p>
              <a:p>
                <a:r>
                  <a:rPr lang="fr-FR" dirty="0"/>
                  <a:t>Dérive de la manip avec la température (asymétries d’écoulement variables ?)</a:t>
                </a:r>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395290" y="627534"/>
                <a:ext cx="8353425" cy="4320481"/>
              </a:xfrm>
              <a:blipFill rotWithShape="0">
                <a:blip r:embed="rId2"/>
                <a:stretch>
                  <a:fillRect l="-1314" t="-1693" r="-365" b="-5924"/>
                </a:stretch>
              </a:blipFill>
            </p:spPr>
            <p:txBody>
              <a:bodyPr/>
              <a:lstStyle/>
              <a:p>
                <a:r>
                  <a:rPr lang="fr-FR">
                    <a:noFill/>
                  </a:rPr>
                  <a:t> </a:t>
                </a:r>
              </a:p>
            </p:txBody>
          </p:sp>
        </mc:Fallback>
      </mc:AlternateContent>
      <p:sp>
        <p:nvSpPr>
          <p:cNvPr id="4" name="Espace réservé du pied de page 3"/>
          <p:cNvSpPr>
            <a:spLocks noGrp="1"/>
          </p:cNvSpPr>
          <p:nvPr>
            <p:ph type="ftr" sz="quarter" idx="11"/>
          </p:nvPr>
        </p:nvSpPr>
        <p:spPr/>
        <p:txBody>
          <a:bodyPr/>
          <a:lstStyle/>
          <a:p>
            <a:r>
              <a:rPr lang="en-US"/>
              <a:t>Thèse A. Joly – Cylindre déformé en écoulement axial</a:t>
            </a:r>
            <a:endParaRPr lang="fr-FR" dirty="0"/>
          </a:p>
        </p:txBody>
      </p:sp>
    </p:spTree>
    <p:extLst>
      <p:ext uri="{BB962C8B-B14F-4D97-AF65-F5344CB8AC3E}">
        <p14:creationId xmlns:p14="http://schemas.microsoft.com/office/powerpoint/2010/main" val="68120010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Signaux temporels balance : spectres</a:t>
            </a:r>
          </a:p>
        </p:txBody>
      </p:sp>
      <p:sp>
        <p:nvSpPr>
          <p:cNvPr id="3" name="Sous-titre 2"/>
          <p:cNvSpPr>
            <a:spLocks noGrp="1"/>
          </p:cNvSpPr>
          <p:nvPr>
            <p:ph type="subTitle" idx="1"/>
          </p:nvPr>
        </p:nvSpPr>
        <p:spPr/>
        <p:txBody>
          <a:bodyPr/>
          <a:lstStyle/>
          <a:p>
            <a:endParaRPr lang="fr-FR"/>
          </a:p>
        </p:txBody>
      </p:sp>
      <p:sp>
        <p:nvSpPr>
          <p:cNvPr id="4" name="Espace réservé du texte 3"/>
          <p:cNvSpPr>
            <a:spLocks noGrp="1"/>
          </p:cNvSpPr>
          <p:nvPr>
            <p:ph type="body" sz="quarter" idx="13"/>
          </p:nvPr>
        </p:nvSpPr>
        <p:spPr/>
        <p:txBody>
          <a:bodyPr/>
          <a:lstStyle/>
          <a:p>
            <a:endParaRPr lang="fr-FR"/>
          </a:p>
        </p:txBody>
      </p:sp>
    </p:spTree>
    <p:extLst>
      <p:ext uri="{BB962C8B-B14F-4D97-AF65-F5344CB8AC3E}">
        <p14:creationId xmlns:p14="http://schemas.microsoft.com/office/powerpoint/2010/main" val="26508852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Cy</a:t>
            </a:r>
            <a:r>
              <a:rPr lang="fr-FR" dirty="0"/>
              <a:t> en rotation, </a:t>
            </a:r>
            <a:r>
              <a:rPr lang="fr-FR" dirty="0" err="1"/>
              <a:t>Re</a:t>
            </a:r>
            <a:r>
              <a:rPr lang="fr-FR" dirty="0"/>
              <a:t> max et min</a:t>
            </a:r>
          </a:p>
        </p:txBody>
      </p:sp>
      <p:sp>
        <p:nvSpPr>
          <p:cNvPr id="4" name="Espace réservé du pied de page 3"/>
          <p:cNvSpPr>
            <a:spLocks noGrp="1"/>
          </p:cNvSpPr>
          <p:nvPr>
            <p:ph type="ftr" sz="quarter" idx="11"/>
          </p:nvPr>
        </p:nvSpPr>
        <p:spPr/>
        <p:txBody>
          <a:bodyPr/>
          <a:lstStyle/>
          <a:p>
            <a:r>
              <a:rPr lang="en-US"/>
              <a:t>Thèse A. Joly – Cylindre déformé en écoulement axial</a:t>
            </a:r>
            <a:endParaRPr lang="fr-FR" dirty="0"/>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696720"/>
            <a:ext cx="4824782" cy="4251293"/>
          </a:xfrm>
          <a:prstGeom prst="rect">
            <a:avLst/>
          </a:prstGeom>
        </p:spPr>
      </p:pic>
      <p:sp>
        <p:nvSpPr>
          <p:cNvPr id="9" name="Espace réservé du contenu 4"/>
          <p:cNvSpPr>
            <a:spLocks noGrp="1"/>
          </p:cNvSpPr>
          <p:nvPr>
            <p:ph idx="4294967295"/>
          </p:nvPr>
        </p:nvSpPr>
        <p:spPr>
          <a:xfrm>
            <a:off x="5292080" y="951310"/>
            <a:ext cx="3456638" cy="3402638"/>
          </a:xfrm>
          <a:prstGeom prst="rect">
            <a:avLst/>
          </a:prstGeom>
        </p:spPr>
        <p:txBody>
          <a:bodyPr/>
          <a:lstStyle/>
          <a:p>
            <a:r>
              <a:rPr lang="fr-FR" dirty="0">
                <a:solidFill>
                  <a:schemeClr val="tx2"/>
                </a:solidFill>
              </a:rPr>
              <a:t>Pics à 14,5Hz et 44Hz dans les deux cas</a:t>
            </a:r>
          </a:p>
          <a:p>
            <a:r>
              <a:rPr lang="fr-FR" dirty="0">
                <a:solidFill>
                  <a:schemeClr val="tx2"/>
                </a:solidFill>
              </a:rPr>
              <a:t>Pic à 24,5Hz à </a:t>
            </a:r>
            <a:r>
              <a:rPr lang="fr-FR" dirty="0" err="1">
                <a:solidFill>
                  <a:schemeClr val="tx2"/>
                </a:solidFill>
              </a:rPr>
              <a:t>Re</a:t>
            </a:r>
            <a:r>
              <a:rPr lang="fr-FR" dirty="0">
                <a:solidFill>
                  <a:schemeClr val="tx2"/>
                </a:solidFill>
              </a:rPr>
              <a:t> 110 000 : fréquence de rotation du ventilateur (1450rpm)</a:t>
            </a:r>
          </a:p>
          <a:p>
            <a:r>
              <a:rPr lang="fr-FR" dirty="0">
                <a:solidFill>
                  <a:schemeClr val="tx2"/>
                </a:solidFill>
              </a:rPr>
              <a:t>Pic à 14,5Hz plus marqué à </a:t>
            </a:r>
            <a:r>
              <a:rPr lang="fr-FR" dirty="0" err="1">
                <a:solidFill>
                  <a:schemeClr val="tx2"/>
                </a:solidFill>
              </a:rPr>
              <a:t>Re</a:t>
            </a:r>
            <a:r>
              <a:rPr lang="fr-FR" dirty="0">
                <a:solidFill>
                  <a:schemeClr val="tx2"/>
                </a:solidFill>
              </a:rPr>
              <a:t> 66 000 : résonance du montage ? (régime 60% =&gt; ventilateur 14,5Hz)</a:t>
            </a:r>
          </a:p>
          <a:p>
            <a:pPr marL="0" indent="0">
              <a:buNone/>
            </a:pPr>
            <a:endParaRPr lang="fr-FR" dirty="0">
              <a:solidFill>
                <a:schemeClr val="tx2"/>
              </a:solidFill>
            </a:endParaRPr>
          </a:p>
          <a:p>
            <a:endParaRPr lang="fr-FR" dirty="0">
              <a:solidFill>
                <a:schemeClr val="tx2"/>
              </a:solidFill>
            </a:endParaRPr>
          </a:p>
          <a:p>
            <a:endParaRPr lang="fr-FR" dirty="0">
              <a:solidFill>
                <a:schemeClr val="tx2"/>
              </a:solidFill>
            </a:endParaRPr>
          </a:p>
        </p:txBody>
      </p:sp>
    </p:spTree>
    <p:extLst>
      <p:ext uri="{BB962C8B-B14F-4D97-AF65-F5344CB8AC3E}">
        <p14:creationId xmlns:p14="http://schemas.microsoft.com/office/powerpoint/2010/main" val="402305034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Cz en rotation et flexion</a:t>
            </a:r>
          </a:p>
        </p:txBody>
      </p:sp>
      <p:sp>
        <p:nvSpPr>
          <p:cNvPr id="4" name="Espace réservé du pied de page 3"/>
          <p:cNvSpPr>
            <a:spLocks noGrp="1"/>
          </p:cNvSpPr>
          <p:nvPr>
            <p:ph type="ftr" sz="quarter" idx="11"/>
          </p:nvPr>
        </p:nvSpPr>
        <p:spPr/>
        <p:txBody>
          <a:bodyPr/>
          <a:lstStyle/>
          <a:p>
            <a:r>
              <a:rPr lang="en-US"/>
              <a:t>Thèse A. Joly – Cylindre déformé en écoulement axial</a:t>
            </a:r>
            <a:endParaRPr lang="fr-FR" dirty="0"/>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696720"/>
            <a:ext cx="4824781" cy="4251293"/>
          </a:xfrm>
          <a:prstGeom prst="rect">
            <a:avLst/>
          </a:prstGeom>
        </p:spPr>
      </p:pic>
      <p:sp>
        <p:nvSpPr>
          <p:cNvPr id="9" name="Espace réservé du contenu 4"/>
          <p:cNvSpPr>
            <a:spLocks noGrp="1"/>
          </p:cNvSpPr>
          <p:nvPr>
            <p:ph idx="4294967295"/>
          </p:nvPr>
        </p:nvSpPr>
        <p:spPr>
          <a:xfrm>
            <a:off x="5220072" y="951310"/>
            <a:ext cx="3816424" cy="3402638"/>
          </a:xfrm>
          <a:prstGeom prst="rect">
            <a:avLst/>
          </a:prstGeom>
        </p:spPr>
        <p:txBody>
          <a:bodyPr/>
          <a:lstStyle/>
          <a:p>
            <a:r>
              <a:rPr lang="fr-FR" dirty="0">
                <a:solidFill>
                  <a:schemeClr val="tx2"/>
                </a:solidFill>
              </a:rPr>
              <a:t>Spectre Cz moins ample que </a:t>
            </a:r>
            <a:r>
              <a:rPr lang="fr-FR" dirty="0" err="1">
                <a:solidFill>
                  <a:schemeClr val="tx2"/>
                </a:solidFill>
              </a:rPr>
              <a:t>Cy</a:t>
            </a:r>
            <a:endParaRPr lang="fr-FR" dirty="0">
              <a:solidFill>
                <a:schemeClr val="tx2"/>
              </a:solidFill>
            </a:endParaRPr>
          </a:p>
          <a:p>
            <a:r>
              <a:rPr lang="fr-FR" dirty="0">
                <a:solidFill>
                  <a:schemeClr val="tx2"/>
                </a:solidFill>
              </a:rPr>
              <a:t>Pic à 14,5Hz encore présent, même pour flexion avec chargement maximal</a:t>
            </a:r>
          </a:p>
          <a:p>
            <a:r>
              <a:rPr lang="fr-FR" dirty="0">
                <a:solidFill>
                  <a:schemeClr val="tx2"/>
                </a:solidFill>
              </a:rPr>
              <a:t>Pic à 28Hz en rotation, inexistant en flexion (chargé)</a:t>
            </a:r>
          </a:p>
        </p:txBody>
      </p:sp>
    </p:spTree>
    <p:extLst>
      <p:ext uri="{BB962C8B-B14F-4D97-AF65-F5344CB8AC3E}">
        <p14:creationId xmlns:p14="http://schemas.microsoft.com/office/powerpoint/2010/main" val="3229810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Objectifs industriels de la thèse</a:t>
            </a:r>
          </a:p>
        </p:txBody>
      </p:sp>
      <p:sp>
        <p:nvSpPr>
          <p:cNvPr id="3" name="Espace réservé du contenu 2"/>
          <p:cNvSpPr>
            <a:spLocks noGrp="1"/>
          </p:cNvSpPr>
          <p:nvPr>
            <p:ph idx="1"/>
          </p:nvPr>
        </p:nvSpPr>
        <p:spPr/>
        <p:txBody>
          <a:bodyPr/>
          <a:lstStyle/>
          <a:p>
            <a:r>
              <a:rPr lang="fr-FR" dirty="0"/>
              <a:t>Définir une configuration simplifiée</a:t>
            </a:r>
          </a:p>
          <a:p>
            <a:r>
              <a:rPr lang="fr-FR" dirty="0"/>
              <a:t>… mais transposable au cas industriel</a:t>
            </a:r>
          </a:p>
          <a:p>
            <a:r>
              <a:rPr lang="fr-FR" dirty="0"/>
              <a:t>Tester expérimentalement et numériquement</a:t>
            </a:r>
          </a:p>
          <a:p>
            <a:r>
              <a:rPr lang="fr-FR" dirty="0"/>
              <a:t>Comparer aux modèles de la littérature</a:t>
            </a:r>
          </a:p>
          <a:p>
            <a:r>
              <a:rPr lang="fr-FR" dirty="0"/>
              <a:t>Valider l’approche numérique</a:t>
            </a:r>
            <a:br>
              <a:rPr lang="fr-FR" dirty="0"/>
            </a:br>
            <a:r>
              <a:rPr lang="en-GB" dirty="0">
                <a:cs typeface="Arial" charset="0"/>
              </a:rPr>
              <a:t>➔ utilisation </a:t>
            </a:r>
            <a:r>
              <a:rPr lang="en-GB" dirty="0" err="1">
                <a:cs typeface="Arial" charset="0"/>
              </a:rPr>
              <a:t>sur</a:t>
            </a:r>
            <a:r>
              <a:rPr lang="en-GB" dirty="0">
                <a:cs typeface="Arial" charset="0"/>
              </a:rPr>
              <a:t> des </a:t>
            </a:r>
            <a:r>
              <a:rPr lang="fr-FR" dirty="0"/>
              <a:t>géométries plus complexes</a:t>
            </a:r>
          </a:p>
          <a:p>
            <a:endParaRPr lang="fr-FR" dirty="0"/>
          </a:p>
          <a:p>
            <a:endParaRPr lang="fr-FR" dirty="0"/>
          </a:p>
        </p:txBody>
      </p:sp>
      <p:sp>
        <p:nvSpPr>
          <p:cNvPr id="4" name="Espace réservé du pied de page 3"/>
          <p:cNvSpPr>
            <a:spLocks noGrp="1"/>
          </p:cNvSpPr>
          <p:nvPr>
            <p:ph type="ftr" sz="quarter" idx="11"/>
          </p:nvPr>
        </p:nvSpPr>
        <p:spPr/>
        <p:txBody>
          <a:bodyPr/>
          <a:lstStyle/>
          <a:p>
            <a:r>
              <a:rPr lang="en-US"/>
              <a:t>Thèse A. Joly – Cylindre déformé en écoulement axial</a:t>
            </a:r>
            <a:endParaRPr lang="fr-FR" dirty="0"/>
          </a:p>
        </p:txBody>
      </p:sp>
    </p:spTree>
    <p:extLst>
      <p:ext uri="{BB962C8B-B14F-4D97-AF65-F5344CB8AC3E}">
        <p14:creationId xmlns:p14="http://schemas.microsoft.com/office/powerpoint/2010/main" val="28957790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Cz en flexion, </a:t>
            </a:r>
            <a:r>
              <a:rPr lang="fr-FR" dirty="0" err="1"/>
              <a:t>Re</a:t>
            </a:r>
            <a:r>
              <a:rPr lang="fr-FR" dirty="0"/>
              <a:t> min, peu et très chargé </a:t>
            </a:r>
          </a:p>
        </p:txBody>
      </p:sp>
      <p:sp>
        <p:nvSpPr>
          <p:cNvPr id="4" name="Espace réservé du pied de page 3"/>
          <p:cNvSpPr>
            <a:spLocks noGrp="1"/>
          </p:cNvSpPr>
          <p:nvPr>
            <p:ph type="ftr" sz="quarter" idx="11"/>
          </p:nvPr>
        </p:nvSpPr>
        <p:spPr/>
        <p:txBody>
          <a:bodyPr/>
          <a:lstStyle/>
          <a:p>
            <a:r>
              <a:rPr lang="en-US"/>
              <a:t>Thèse A. Joly – Cylindre déformé en écoulement axial</a:t>
            </a:r>
            <a:endParaRPr lang="fr-FR" dirty="0"/>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696720"/>
            <a:ext cx="4824781" cy="4251292"/>
          </a:xfrm>
          <a:prstGeom prst="rect">
            <a:avLst/>
          </a:prstGeom>
        </p:spPr>
      </p:pic>
      <p:sp>
        <p:nvSpPr>
          <p:cNvPr id="9" name="Espace réservé du contenu 4"/>
          <p:cNvSpPr>
            <a:spLocks noGrp="1"/>
          </p:cNvSpPr>
          <p:nvPr>
            <p:ph idx="4294967295"/>
          </p:nvPr>
        </p:nvSpPr>
        <p:spPr>
          <a:xfrm>
            <a:off x="5220072" y="951310"/>
            <a:ext cx="3816424" cy="3402638"/>
          </a:xfrm>
          <a:prstGeom prst="rect">
            <a:avLst/>
          </a:prstGeom>
        </p:spPr>
        <p:txBody>
          <a:bodyPr/>
          <a:lstStyle/>
          <a:p>
            <a:pPr>
              <a:spcBef>
                <a:spcPts val="0"/>
              </a:spcBef>
            </a:pPr>
            <a:r>
              <a:rPr lang="fr-FR" dirty="0">
                <a:solidFill>
                  <a:schemeClr val="tx2"/>
                </a:solidFill>
              </a:rPr>
              <a:t>4</a:t>
            </a:r>
            <a:r>
              <a:rPr lang="fr-FR" baseline="30000" dirty="0">
                <a:solidFill>
                  <a:schemeClr val="tx2"/>
                </a:solidFill>
              </a:rPr>
              <a:t>e</a:t>
            </a:r>
            <a:r>
              <a:rPr lang="fr-FR" dirty="0">
                <a:solidFill>
                  <a:schemeClr val="tx2"/>
                </a:solidFill>
              </a:rPr>
              <a:t> point de la courbe des valeurs moyennes : a priori très bruité</a:t>
            </a:r>
          </a:p>
          <a:p>
            <a:pPr>
              <a:spcBef>
                <a:spcPts val="0"/>
              </a:spcBef>
            </a:pPr>
            <a:r>
              <a:rPr lang="fr-FR" dirty="0">
                <a:solidFill>
                  <a:schemeClr val="tx2"/>
                </a:solidFill>
              </a:rPr>
              <a:t>Ne se retrouve pas sur le spectre</a:t>
            </a:r>
          </a:p>
          <a:p>
            <a:pPr>
              <a:spcBef>
                <a:spcPts val="0"/>
              </a:spcBef>
            </a:pPr>
            <a:r>
              <a:rPr lang="fr-FR" dirty="0">
                <a:solidFill>
                  <a:schemeClr val="tx2"/>
                </a:solidFill>
              </a:rPr>
              <a:t>Niveau spectral globalement plus élevé qu’à </a:t>
            </a:r>
            <a:r>
              <a:rPr lang="fr-FR" dirty="0" err="1">
                <a:solidFill>
                  <a:schemeClr val="tx2"/>
                </a:solidFill>
              </a:rPr>
              <a:t>Re</a:t>
            </a:r>
            <a:r>
              <a:rPr lang="fr-FR" dirty="0">
                <a:solidFill>
                  <a:schemeClr val="tx2"/>
                </a:solidFill>
              </a:rPr>
              <a:t> 110 000.</a:t>
            </a:r>
          </a:p>
          <a:p>
            <a:pPr>
              <a:spcBef>
                <a:spcPts val="0"/>
              </a:spcBef>
            </a:pPr>
            <a:r>
              <a:rPr lang="fr-FR" dirty="0">
                <a:solidFill>
                  <a:schemeClr val="tx2"/>
                </a:solidFill>
              </a:rPr>
              <a:t>Pic à 14,5Hz encore présent</a:t>
            </a:r>
          </a:p>
        </p:txBody>
      </p:sp>
      <p:grpSp>
        <p:nvGrpSpPr>
          <p:cNvPr id="6" name="Groupe 5"/>
          <p:cNvGrpSpPr/>
          <p:nvPr/>
        </p:nvGrpSpPr>
        <p:grpSpPr>
          <a:xfrm>
            <a:off x="6695165" y="3363838"/>
            <a:ext cx="2232204" cy="1548645"/>
            <a:chOff x="973829" y="1323591"/>
            <a:chExt cx="3598171" cy="2496317"/>
          </a:xfrm>
        </p:grpSpPr>
        <p:pic>
          <p:nvPicPr>
            <p:cNvPr id="3" name="Image 2"/>
            <p:cNvPicPr>
              <a:picLocks noChangeAspect="1"/>
            </p:cNvPicPr>
            <p:nvPr/>
          </p:nvPicPr>
          <p:blipFill rotWithShape="1">
            <a:blip r:embed="rId4" cstate="print">
              <a:extLst>
                <a:ext uri="{28A0092B-C50C-407E-A947-70E740481C1C}">
                  <a14:useLocalDpi xmlns:a14="http://schemas.microsoft.com/office/drawing/2010/main" val="0"/>
                </a:ext>
              </a:extLst>
            </a:blip>
            <a:srcRect r="50000"/>
            <a:stretch/>
          </p:blipFill>
          <p:spPr>
            <a:xfrm>
              <a:off x="973829" y="1323591"/>
              <a:ext cx="3598171" cy="2496317"/>
            </a:xfrm>
            <a:prstGeom prst="rect">
              <a:avLst/>
            </a:prstGeom>
          </p:spPr>
        </p:pic>
        <p:sp>
          <p:nvSpPr>
            <p:cNvPr id="5" name="Ellipse 4"/>
            <p:cNvSpPr/>
            <p:nvPr/>
          </p:nvSpPr>
          <p:spPr>
            <a:xfrm>
              <a:off x="2195736" y="3075806"/>
              <a:ext cx="432048" cy="360040"/>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600" b="1"/>
            </a:p>
          </p:txBody>
        </p:sp>
        <p:sp>
          <p:nvSpPr>
            <p:cNvPr id="10" name="Ellipse 9"/>
            <p:cNvSpPr/>
            <p:nvPr/>
          </p:nvSpPr>
          <p:spPr>
            <a:xfrm>
              <a:off x="4245005" y="2643759"/>
              <a:ext cx="254987" cy="216024"/>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600" b="1"/>
            </a:p>
          </p:txBody>
        </p:sp>
      </p:grpSp>
    </p:spTree>
    <p:extLst>
      <p:ext uri="{BB962C8B-B14F-4D97-AF65-F5344CB8AC3E}">
        <p14:creationId xmlns:p14="http://schemas.microsoft.com/office/powerpoint/2010/main" val="176069805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Dérive de la balance</a:t>
            </a:r>
          </a:p>
        </p:txBody>
      </p:sp>
      <p:sp>
        <p:nvSpPr>
          <p:cNvPr id="3" name="Sous-titre 2"/>
          <p:cNvSpPr>
            <a:spLocks noGrp="1"/>
          </p:cNvSpPr>
          <p:nvPr>
            <p:ph type="subTitle" idx="1"/>
          </p:nvPr>
        </p:nvSpPr>
        <p:spPr/>
        <p:txBody>
          <a:bodyPr/>
          <a:lstStyle/>
          <a:p>
            <a:endParaRPr lang="fr-FR"/>
          </a:p>
        </p:txBody>
      </p:sp>
      <p:sp>
        <p:nvSpPr>
          <p:cNvPr id="4" name="Espace réservé du texte 3"/>
          <p:cNvSpPr>
            <a:spLocks noGrp="1"/>
          </p:cNvSpPr>
          <p:nvPr>
            <p:ph type="body" sz="quarter" idx="13"/>
          </p:nvPr>
        </p:nvSpPr>
        <p:spPr/>
        <p:txBody>
          <a:bodyPr/>
          <a:lstStyle/>
          <a:p>
            <a:endParaRPr lang="fr-FR"/>
          </a:p>
        </p:txBody>
      </p:sp>
    </p:spTree>
    <p:extLst>
      <p:ext uri="{BB962C8B-B14F-4D97-AF65-F5344CB8AC3E}">
        <p14:creationId xmlns:p14="http://schemas.microsoft.com/office/powerpoint/2010/main" val="307649951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28650" y="123478"/>
            <a:ext cx="7886700" cy="994172"/>
          </a:xfrm>
        </p:spPr>
        <p:txBody>
          <a:bodyPr>
            <a:normAutofit/>
          </a:bodyPr>
          <a:lstStyle/>
          <a:p>
            <a:r>
              <a:rPr lang="fr-FR" dirty="0"/>
              <a:t>Réglages</a:t>
            </a:r>
          </a:p>
        </p:txBody>
      </p:sp>
      <p:sp>
        <p:nvSpPr>
          <p:cNvPr id="5" name="Espace réservé du contenu 2"/>
          <p:cNvSpPr>
            <a:spLocks noGrp="1"/>
          </p:cNvSpPr>
          <p:nvPr>
            <p:ph idx="1"/>
          </p:nvPr>
        </p:nvSpPr>
        <p:spPr>
          <a:xfrm>
            <a:off x="1643220" y="671018"/>
            <a:ext cx="1636657" cy="346103"/>
          </a:xfrm>
        </p:spPr>
        <p:txBody>
          <a:bodyPr vert="horz" lIns="68580" tIns="34290" rIns="68580" bIns="34290" rtlCol="0" anchor="t">
            <a:normAutofit fontScale="92500" lnSpcReduction="10000"/>
          </a:bodyPr>
          <a:lstStyle/>
          <a:p>
            <a:pPr algn="ctr">
              <a:buNone/>
            </a:pPr>
            <a:r>
              <a:rPr lang="fr-FR" dirty="0"/>
              <a:t>MC3A-500</a:t>
            </a:r>
          </a:p>
        </p:txBody>
      </p:sp>
      <p:grpSp>
        <p:nvGrpSpPr>
          <p:cNvPr id="27" name="Groupe 26"/>
          <p:cNvGrpSpPr/>
          <p:nvPr/>
        </p:nvGrpSpPr>
        <p:grpSpPr>
          <a:xfrm>
            <a:off x="656885" y="1013570"/>
            <a:ext cx="3780000" cy="3204624"/>
            <a:chOff x="875847" y="1800000"/>
            <a:chExt cx="5040000" cy="4272832"/>
          </a:xfrm>
        </p:grpSpPr>
        <p:pic>
          <p:nvPicPr>
            <p:cNvPr id="3" name="Image 3" descr="MC3A-500 Tension et gain.png"/>
            <p:cNvPicPr>
              <a:picLocks noChangeAspect="1"/>
            </p:cNvPicPr>
            <p:nvPr/>
          </p:nvPicPr>
          <p:blipFill>
            <a:blip r:embed="rId2" cstate="print"/>
            <a:stretch>
              <a:fillRect/>
            </a:stretch>
          </p:blipFill>
          <p:spPr>
            <a:xfrm>
              <a:off x="875847" y="1800000"/>
              <a:ext cx="5040000" cy="4272832"/>
            </a:xfrm>
            <a:prstGeom prst="rect">
              <a:avLst/>
            </a:prstGeom>
          </p:spPr>
        </p:pic>
        <p:grpSp>
          <p:nvGrpSpPr>
            <p:cNvPr id="15" name="Groupe 14"/>
            <p:cNvGrpSpPr/>
            <p:nvPr/>
          </p:nvGrpSpPr>
          <p:grpSpPr>
            <a:xfrm>
              <a:off x="2057990" y="2067417"/>
              <a:ext cx="3091980" cy="287259"/>
              <a:chOff x="2057990" y="1800000"/>
              <a:chExt cx="3091980" cy="287259"/>
            </a:xfrm>
          </p:grpSpPr>
          <p:sp>
            <p:nvSpPr>
              <p:cNvPr id="8" name="ZoneTexte 7"/>
              <p:cNvSpPr txBox="1"/>
              <p:nvPr/>
            </p:nvSpPr>
            <p:spPr>
              <a:xfrm>
                <a:off x="2057990" y="1800000"/>
                <a:ext cx="400539" cy="287259"/>
              </a:xfrm>
              <a:prstGeom prst="rect">
                <a:avLst/>
              </a:prstGeom>
              <a:noFill/>
            </p:spPr>
            <p:txBody>
              <a:bodyPr wrap="square" rtlCol="0">
                <a:spAutoFit/>
              </a:bodyPr>
              <a:lstStyle/>
              <a:p>
                <a:r>
                  <a:rPr lang="fr-FR" sz="800" dirty="0">
                    <a:solidFill>
                      <a:schemeClr val="tx2"/>
                    </a:solidFill>
                  </a:rPr>
                  <a:t>Fy</a:t>
                </a:r>
              </a:p>
            </p:txBody>
          </p:sp>
          <p:sp>
            <p:nvSpPr>
              <p:cNvPr id="9" name="ZoneTexte 8"/>
              <p:cNvSpPr txBox="1"/>
              <p:nvPr/>
            </p:nvSpPr>
            <p:spPr>
              <a:xfrm>
                <a:off x="2515191" y="1800000"/>
                <a:ext cx="400539" cy="287259"/>
              </a:xfrm>
              <a:prstGeom prst="rect">
                <a:avLst/>
              </a:prstGeom>
              <a:noFill/>
            </p:spPr>
            <p:txBody>
              <a:bodyPr wrap="square" rtlCol="0">
                <a:spAutoFit/>
              </a:bodyPr>
              <a:lstStyle/>
              <a:p>
                <a:r>
                  <a:rPr lang="fr-FR" sz="800" dirty="0">
                    <a:solidFill>
                      <a:schemeClr val="tx2"/>
                    </a:solidFill>
                  </a:rPr>
                  <a:t>Fx</a:t>
                </a:r>
              </a:p>
            </p:txBody>
          </p:sp>
          <p:sp>
            <p:nvSpPr>
              <p:cNvPr id="10" name="ZoneTexte 9"/>
              <p:cNvSpPr txBox="1"/>
              <p:nvPr/>
            </p:nvSpPr>
            <p:spPr>
              <a:xfrm>
                <a:off x="3006897" y="1800000"/>
                <a:ext cx="495428" cy="287259"/>
              </a:xfrm>
              <a:prstGeom prst="rect">
                <a:avLst/>
              </a:prstGeom>
              <a:noFill/>
            </p:spPr>
            <p:txBody>
              <a:bodyPr wrap="square" rtlCol="0">
                <a:spAutoFit/>
              </a:bodyPr>
              <a:lstStyle/>
              <a:p>
                <a:r>
                  <a:rPr lang="fr-FR" sz="800" dirty="0">
                    <a:solidFill>
                      <a:schemeClr val="tx2"/>
                    </a:solidFill>
                  </a:rPr>
                  <a:t>-</a:t>
                </a:r>
                <a:r>
                  <a:rPr lang="fr-FR" sz="800" dirty="0" err="1">
                    <a:solidFill>
                      <a:schemeClr val="tx2"/>
                    </a:solidFill>
                  </a:rPr>
                  <a:t>Fz</a:t>
                </a:r>
                <a:endParaRPr lang="fr-FR" sz="800" dirty="0">
                  <a:solidFill>
                    <a:schemeClr val="tx2"/>
                  </a:solidFill>
                </a:endParaRPr>
              </a:p>
            </p:txBody>
          </p:sp>
          <p:sp>
            <p:nvSpPr>
              <p:cNvPr id="11" name="ZoneTexte 10"/>
              <p:cNvSpPr txBox="1"/>
              <p:nvPr/>
            </p:nvSpPr>
            <p:spPr>
              <a:xfrm>
                <a:off x="3524481" y="1800000"/>
                <a:ext cx="504055" cy="287259"/>
              </a:xfrm>
              <a:prstGeom prst="rect">
                <a:avLst/>
              </a:prstGeom>
              <a:noFill/>
            </p:spPr>
            <p:txBody>
              <a:bodyPr wrap="square" rtlCol="0">
                <a:spAutoFit/>
              </a:bodyPr>
              <a:lstStyle/>
              <a:p>
                <a:r>
                  <a:rPr lang="fr-FR" sz="800" dirty="0" err="1">
                    <a:solidFill>
                      <a:schemeClr val="tx2"/>
                    </a:solidFill>
                  </a:rPr>
                  <a:t>My</a:t>
                </a:r>
                <a:endParaRPr lang="fr-FR" sz="800" dirty="0">
                  <a:solidFill>
                    <a:schemeClr val="tx2"/>
                  </a:solidFill>
                </a:endParaRPr>
              </a:p>
            </p:txBody>
          </p:sp>
          <p:sp>
            <p:nvSpPr>
              <p:cNvPr id="12" name="ZoneTexte 11"/>
              <p:cNvSpPr txBox="1"/>
              <p:nvPr/>
            </p:nvSpPr>
            <p:spPr>
              <a:xfrm>
                <a:off x="4042065" y="1800000"/>
                <a:ext cx="504055" cy="287259"/>
              </a:xfrm>
              <a:prstGeom prst="rect">
                <a:avLst/>
              </a:prstGeom>
              <a:noFill/>
            </p:spPr>
            <p:txBody>
              <a:bodyPr wrap="square" rtlCol="0">
                <a:spAutoFit/>
              </a:bodyPr>
              <a:lstStyle/>
              <a:p>
                <a:r>
                  <a:rPr lang="fr-FR" sz="800" dirty="0" err="1">
                    <a:solidFill>
                      <a:schemeClr val="tx2"/>
                    </a:solidFill>
                  </a:rPr>
                  <a:t>Mx</a:t>
                </a:r>
                <a:endParaRPr lang="fr-FR" sz="800" dirty="0">
                  <a:solidFill>
                    <a:schemeClr val="tx2"/>
                  </a:solidFill>
                </a:endParaRPr>
              </a:p>
            </p:txBody>
          </p:sp>
          <p:sp>
            <p:nvSpPr>
              <p:cNvPr id="13" name="ZoneTexte 12"/>
              <p:cNvSpPr txBox="1"/>
              <p:nvPr/>
            </p:nvSpPr>
            <p:spPr>
              <a:xfrm>
                <a:off x="4559650" y="1800000"/>
                <a:ext cx="590320" cy="287259"/>
              </a:xfrm>
              <a:prstGeom prst="rect">
                <a:avLst/>
              </a:prstGeom>
              <a:noFill/>
            </p:spPr>
            <p:txBody>
              <a:bodyPr wrap="square" rtlCol="0">
                <a:spAutoFit/>
              </a:bodyPr>
              <a:lstStyle/>
              <a:p>
                <a:r>
                  <a:rPr lang="fr-FR" sz="800" dirty="0">
                    <a:solidFill>
                      <a:schemeClr val="tx2"/>
                    </a:solidFill>
                  </a:rPr>
                  <a:t>-</a:t>
                </a:r>
                <a:r>
                  <a:rPr lang="fr-FR" sz="800" dirty="0" err="1">
                    <a:solidFill>
                      <a:schemeClr val="tx2"/>
                    </a:solidFill>
                  </a:rPr>
                  <a:t>Mz</a:t>
                </a:r>
                <a:endParaRPr lang="fr-FR" sz="800" dirty="0">
                  <a:solidFill>
                    <a:schemeClr val="tx2"/>
                  </a:solidFill>
                </a:endParaRPr>
              </a:p>
            </p:txBody>
          </p:sp>
        </p:grpSp>
      </p:grpSp>
      <p:grpSp>
        <p:nvGrpSpPr>
          <p:cNvPr id="24" name="Groupe 23"/>
          <p:cNvGrpSpPr/>
          <p:nvPr/>
        </p:nvGrpSpPr>
        <p:grpSpPr>
          <a:xfrm>
            <a:off x="4900409" y="671018"/>
            <a:ext cx="3780000" cy="3544765"/>
            <a:chOff x="6533878" y="1343264"/>
            <a:chExt cx="5040000" cy="4726353"/>
          </a:xfrm>
        </p:grpSpPr>
        <p:pic>
          <p:nvPicPr>
            <p:cNvPr id="7" name="Image 8" descr="20170911 Tension et gain pendant essais caractérisation balance MC3A-100.png"/>
            <p:cNvPicPr>
              <a:picLocks noChangeAspect="1"/>
            </p:cNvPicPr>
            <p:nvPr/>
          </p:nvPicPr>
          <p:blipFill>
            <a:blip r:embed="rId3" cstate="print"/>
            <a:stretch>
              <a:fillRect/>
            </a:stretch>
          </p:blipFill>
          <p:spPr>
            <a:xfrm>
              <a:off x="6533878" y="1800000"/>
              <a:ext cx="5040000" cy="4269617"/>
            </a:xfrm>
            <a:prstGeom prst="rect">
              <a:avLst/>
            </a:prstGeom>
          </p:spPr>
        </p:pic>
        <p:sp>
          <p:nvSpPr>
            <p:cNvPr id="6" name="Espace réservé du contenu 2"/>
            <p:cNvSpPr txBox="1">
              <a:spLocks/>
            </p:cNvSpPr>
            <p:nvPr/>
          </p:nvSpPr>
          <p:spPr>
            <a:xfrm>
              <a:off x="7996537" y="1343264"/>
              <a:ext cx="2182209" cy="461471"/>
            </a:xfrm>
            <a:prstGeom prst="rect">
              <a:avLst/>
            </a:prstGeom>
          </p:spPr>
          <p:txBody>
            <a:bodyPr vert="horz" lIns="68580" tIns="34290" rIns="68580" bIns="34290" rtlCol="0" anchor="t">
              <a:normAutofit/>
            </a:bodyPr>
            <a:lstStyle/>
            <a:p>
              <a:pPr marL="171450" indent="-171450" algn="ctr" defTabSz="685800">
                <a:lnSpc>
                  <a:spcPct val="90000"/>
                </a:lnSpc>
                <a:spcBef>
                  <a:spcPts val="750"/>
                </a:spcBef>
                <a:defRPr/>
              </a:pPr>
              <a:r>
                <a:rPr lang="fr-FR" sz="2000" b="1" dirty="0">
                  <a:solidFill>
                    <a:schemeClr val="tx2"/>
                  </a:solidFill>
                </a:rPr>
                <a:t>MC3A-100</a:t>
              </a:r>
            </a:p>
          </p:txBody>
        </p:sp>
        <p:grpSp>
          <p:nvGrpSpPr>
            <p:cNvPr id="16" name="Groupe 15"/>
            <p:cNvGrpSpPr/>
            <p:nvPr/>
          </p:nvGrpSpPr>
          <p:grpSpPr>
            <a:xfrm>
              <a:off x="7716919" y="2058792"/>
              <a:ext cx="3091980" cy="287259"/>
              <a:chOff x="2057990" y="1800000"/>
              <a:chExt cx="3091980" cy="287259"/>
            </a:xfrm>
          </p:grpSpPr>
          <p:sp>
            <p:nvSpPr>
              <p:cNvPr id="17" name="ZoneTexte 16"/>
              <p:cNvSpPr txBox="1"/>
              <p:nvPr/>
            </p:nvSpPr>
            <p:spPr>
              <a:xfrm>
                <a:off x="2057990" y="1800000"/>
                <a:ext cx="400539" cy="287259"/>
              </a:xfrm>
              <a:prstGeom prst="rect">
                <a:avLst/>
              </a:prstGeom>
              <a:noFill/>
            </p:spPr>
            <p:txBody>
              <a:bodyPr wrap="square" rtlCol="0">
                <a:spAutoFit/>
              </a:bodyPr>
              <a:lstStyle/>
              <a:p>
                <a:r>
                  <a:rPr lang="fr-FR" sz="800" dirty="0">
                    <a:solidFill>
                      <a:schemeClr val="tx2"/>
                    </a:solidFill>
                  </a:rPr>
                  <a:t>Fy</a:t>
                </a:r>
              </a:p>
            </p:txBody>
          </p:sp>
          <p:sp>
            <p:nvSpPr>
              <p:cNvPr id="18" name="ZoneTexte 17"/>
              <p:cNvSpPr txBox="1"/>
              <p:nvPr/>
            </p:nvSpPr>
            <p:spPr>
              <a:xfrm>
                <a:off x="2515191" y="1800000"/>
                <a:ext cx="400539" cy="287259"/>
              </a:xfrm>
              <a:prstGeom prst="rect">
                <a:avLst/>
              </a:prstGeom>
              <a:noFill/>
            </p:spPr>
            <p:txBody>
              <a:bodyPr wrap="square" rtlCol="0">
                <a:spAutoFit/>
              </a:bodyPr>
              <a:lstStyle/>
              <a:p>
                <a:r>
                  <a:rPr lang="fr-FR" sz="800" dirty="0">
                    <a:solidFill>
                      <a:schemeClr val="tx2"/>
                    </a:solidFill>
                  </a:rPr>
                  <a:t>Fx</a:t>
                </a:r>
              </a:p>
            </p:txBody>
          </p:sp>
          <p:sp>
            <p:nvSpPr>
              <p:cNvPr id="19" name="ZoneTexte 18"/>
              <p:cNvSpPr txBox="1"/>
              <p:nvPr/>
            </p:nvSpPr>
            <p:spPr>
              <a:xfrm>
                <a:off x="3006897" y="1800000"/>
                <a:ext cx="495428" cy="287259"/>
              </a:xfrm>
              <a:prstGeom prst="rect">
                <a:avLst/>
              </a:prstGeom>
              <a:noFill/>
            </p:spPr>
            <p:txBody>
              <a:bodyPr wrap="square" rtlCol="0">
                <a:spAutoFit/>
              </a:bodyPr>
              <a:lstStyle/>
              <a:p>
                <a:r>
                  <a:rPr lang="fr-FR" sz="800" dirty="0">
                    <a:solidFill>
                      <a:schemeClr val="tx2"/>
                    </a:solidFill>
                  </a:rPr>
                  <a:t>-</a:t>
                </a:r>
                <a:r>
                  <a:rPr lang="fr-FR" sz="800" dirty="0" err="1">
                    <a:solidFill>
                      <a:schemeClr val="tx2"/>
                    </a:solidFill>
                  </a:rPr>
                  <a:t>Fz</a:t>
                </a:r>
                <a:endParaRPr lang="fr-FR" sz="800" dirty="0">
                  <a:solidFill>
                    <a:schemeClr val="tx2"/>
                  </a:solidFill>
                </a:endParaRPr>
              </a:p>
            </p:txBody>
          </p:sp>
          <p:sp>
            <p:nvSpPr>
              <p:cNvPr id="20" name="ZoneTexte 19"/>
              <p:cNvSpPr txBox="1"/>
              <p:nvPr/>
            </p:nvSpPr>
            <p:spPr>
              <a:xfrm>
                <a:off x="3524481" y="1800000"/>
                <a:ext cx="504055" cy="287259"/>
              </a:xfrm>
              <a:prstGeom prst="rect">
                <a:avLst/>
              </a:prstGeom>
              <a:noFill/>
            </p:spPr>
            <p:txBody>
              <a:bodyPr wrap="square" rtlCol="0">
                <a:spAutoFit/>
              </a:bodyPr>
              <a:lstStyle/>
              <a:p>
                <a:r>
                  <a:rPr lang="fr-FR" sz="800" dirty="0" err="1">
                    <a:solidFill>
                      <a:schemeClr val="tx2"/>
                    </a:solidFill>
                  </a:rPr>
                  <a:t>My</a:t>
                </a:r>
                <a:endParaRPr lang="fr-FR" sz="800" dirty="0">
                  <a:solidFill>
                    <a:schemeClr val="tx2"/>
                  </a:solidFill>
                </a:endParaRPr>
              </a:p>
            </p:txBody>
          </p:sp>
          <p:sp>
            <p:nvSpPr>
              <p:cNvPr id="21" name="ZoneTexte 20"/>
              <p:cNvSpPr txBox="1"/>
              <p:nvPr/>
            </p:nvSpPr>
            <p:spPr>
              <a:xfrm>
                <a:off x="4042065" y="1800000"/>
                <a:ext cx="504055" cy="287259"/>
              </a:xfrm>
              <a:prstGeom prst="rect">
                <a:avLst/>
              </a:prstGeom>
              <a:noFill/>
            </p:spPr>
            <p:txBody>
              <a:bodyPr wrap="square" rtlCol="0">
                <a:spAutoFit/>
              </a:bodyPr>
              <a:lstStyle/>
              <a:p>
                <a:r>
                  <a:rPr lang="fr-FR" sz="800" dirty="0" err="1">
                    <a:solidFill>
                      <a:schemeClr val="tx2"/>
                    </a:solidFill>
                  </a:rPr>
                  <a:t>Mx</a:t>
                </a:r>
                <a:endParaRPr lang="fr-FR" sz="800" dirty="0">
                  <a:solidFill>
                    <a:schemeClr val="tx2"/>
                  </a:solidFill>
                </a:endParaRPr>
              </a:p>
            </p:txBody>
          </p:sp>
          <p:sp>
            <p:nvSpPr>
              <p:cNvPr id="22" name="ZoneTexte 21"/>
              <p:cNvSpPr txBox="1"/>
              <p:nvPr/>
            </p:nvSpPr>
            <p:spPr>
              <a:xfrm>
                <a:off x="4559650" y="1800000"/>
                <a:ext cx="590320" cy="287259"/>
              </a:xfrm>
              <a:prstGeom prst="rect">
                <a:avLst/>
              </a:prstGeom>
              <a:noFill/>
            </p:spPr>
            <p:txBody>
              <a:bodyPr wrap="square" rtlCol="0">
                <a:spAutoFit/>
              </a:bodyPr>
              <a:lstStyle/>
              <a:p>
                <a:r>
                  <a:rPr lang="fr-FR" sz="800" dirty="0">
                    <a:solidFill>
                      <a:schemeClr val="tx2"/>
                    </a:solidFill>
                  </a:rPr>
                  <a:t>-</a:t>
                </a:r>
                <a:r>
                  <a:rPr lang="fr-FR" sz="800" dirty="0" err="1">
                    <a:solidFill>
                      <a:schemeClr val="tx2"/>
                    </a:solidFill>
                  </a:rPr>
                  <a:t>Mz</a:t>
                </a:r>
                <a:endParaRPr lang="fr-FR" sz="800" dirty="0">
                  <a:solidFill>
                    <a:schemeClr val="tx2"/>
                  </a:solidFill>
                </a:endParaRPr>
              </a:p>
            </p:txBody>
          </p:sp>
        </p:grpSp>
      </p:grpSp>
      <p:sp>
        <p:nvSpPr>
          <p:cNvPr id="28" name="Ellipse 27"/>
          <p:cNvSpPr/>
          <p:nvPr/>
        </p:nvSpPr>
        <p:spPr>
          <a:xfrm>
            <a:off x="3435470" y="2730261"/>
            <a:ext cx="291142" cy="23291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59" name="Ellipse 58"/>
          <p:cNvSpPr/>
          <p:nvPr/>
        </p:nvSpPr>
        <p:spPr>
          <a:xfrm>
            <a:off x="7671039" y="2715165"/>
            <a:ext cx="291142" cy="23291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60" name="ZoneTexte 59"/>
          <p:cNvSpPr txBox="1"/>
          <p:nvPr/>
        </p:nvSpPr>
        <p:spPr>
          <a:xfrm>
            <a:off x="637719" y="4290775"/>
            <a:ext cx="5068655" cy="715581"/>
          </a:xfrm>
          <a:prstGeom prst="rect">
            <a:avLst/>
          </a:prstGeom>
          <a:noFill/>
        </p:spPr>
        <p:txBody>
          <a:bodyPr wrap="square" rtlCol="0">
            <a:spAutoFit/>
          </a:bodyPr>
          <a:lstStyle/>
          <a:p>
            <a:r>
              <a:rPr lang="fr-FR" sz="1350" dirty="0"/>
              <a:t>Note : la doc précise qu’une tension d’excitation élevée (10V=max) augmente le rapport signal/bruit mais amplifie la dérive thermique.</a:t>
            </a:r>
          </a:p>
        </p:txBody>
      </p:sp>
    </p:spTree>
    <p:extLst>
      <p:ext uri="{BB962C8B-B14F-4D97-AF65-F5344CB8AC3E}">
        <p14:creationId xmlns:p14="http://schemas.microsoft.com/office/powerpoint/2010/main" val="72285614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28650" y="137418"/>
            <a:ext cx="7886700" cy="994172"/>
          </a:xfrm>
        </p:spPr>
        <p:txBody>
          <a:bodyPr>
            <a:normAutofit/>
          </a:bodyPr>
          <a:lstStyle/>
          <a:p>
            <a:r>
              <a:rPr lang="fr-FR" dirty="0"/>
              <a:t>Dérive</a:t>
            </a:r>
          </a:p>
        </p:txBody>
      </p:sp>
      <p:sp>
        <p:nvSpPr>
          <p:cNvPr id="3" name="Espace réservé du contenu 2"/>
          <p:cNvSpPr>
            <a:spLocks noGrp="1"/>
          </p:cNvSpPr>
          <p:nvPr>
            <p:ph idx="1"/>
          </p:nvPr>
        </p:nvSpPr>
        <p:spPr>
          <a:xfrm>
            <a:off x="628650" y="567000"/>
            <a:ext cx="8322845" cy="1180169"/>
          </a:xfrm>
        </p:spPr>
        <p:txBody>
          <a:bodyPr/>
          <a:lstStyle/>
          <a:p>
            <a:r>
              <a:rPr lang="fr-FR" dirty="0"/>
              <a:t>Balances sous tension depuis plus de 12h. Gain maximal. Première mesure :</a:t>
            </a:r>
          </a:p>
        </p:txBody>
      </p:sp>
      <p:pic>
        <p:nvPicPr>
          <p:cNvPr id="5" name="Image 4"/>
          <p:cNvPicPr>
            <a:picLocks noChangeAspect="1"/>
          </p:cNvPicPr>
          <p:nvPr/>
        </p:nvPicPr>
        <p:blipFill>
          <a:blip r:embed="rId2" cstate="print"/>
          <a:stretch>
            <a:fillRect/>
          </a:stretch>
        </p:blipFill>
        <p:spPr>
          <a:xfrm>
            <a:off x="0" y="945000"/>
            <a:ext cx="9144000" cy="3395192"/>
          </a:xfrm>
          <a:prstGeom prst="rect">
            <a:avLst/>
          </a:prstGeom>
        </p:spPr>
      </p:pic>
      <p:sp>
        <p:nvSpPr>
          <p:cNvPr id="6" name="ZoneTexte 5"/>
          <p:cNvSpPr txBox="1"/>
          <p:nvPr/>
        </p:nvSpPr>
        <p:spPr>
          <a:xfrm>
            <a:off x="534202" y="4512903"/>
            <a:ext cx="4757287" cy="507831"/>
          </a:xfrm>
          <a:prstGeom prst="rect">
            <a:avLst/>
          </a:prstGeom>
          <a:noFill/>
        </p:spPr>
        <p:txBody>
          <a:bodyPr wrap="square" rtlCol="0">
            <a:spAutoFit/>
          </a:bodyPr>
          <a:lstStyle/>
          <a:p>
            <a:r>
              <a:rPr lang="fr-FR" sz="1350"/>
              <a:t>Attention, axes du repère de la manip, pas axes de la balance</a:t>
            </a:r>
          </a:p>
        </p:txBody>
      </p:sp>
      <p:sp>
        <p:nvSpPr>
          <p:cNvPr id="10" name="ZoneTexte 9"/>
          <p:cNvSpPr txBox="1"/>
          <p:nvPr/>
        </p:nvSpPr>
        <p:spPr>
          <a:xfrm>
            <a:off x="534202" y="4316653"/>
            <a:ext cx="4757287" cy="300082"/>
          </a:xfrm>
          <a:prstGeom prst="rect">
            <a:avLst/>
          </a:prstGeom>
          <a:noFill/>
        </p:spPr>
        <p:txBody>
          <a:bodyPr wrap="square" rtlCol="0">
            <a:spAutoFit/>
          </a:bodyPr>
          <a:lstStyle/>
          <a:p>
            <a:r>
              <a:rPr lang="fr-FR" sz="1350" dirty="0"/>
              <a:t>Courbes lissées : moyenne glissante sur 30s.</a:t>
            </a:r>
          </a:p>
        </p:txBody>
      </p:sp>
      <p:sp>
        <p:nvSpPr>
          <p:cNvPr id="7" name="ZoneTexte 6"/>
          <p:cNvSpPr txBox="1"/>
          <p:nvPr/>
        </p:nvSpPr>
        <p:spPr>
          <a:xfrm>
            <a:off x="5250694" y="4297243"/>
            <a:ext cx="3602621" cy="715581"/>
          </a:xfrm>
          <a:prstGeom prst="rect">
            <a:avLst/>
          </a:prstGeom>
          <a:noFill/>
        </p:spPr>
        <p:txBody>
          <a:bodyPr wrap="square" rtlCol="0">
            <a:spAutoFit/>
          </a:bodyPr>
          <a:lstStyle/>
          <a:p>
            <a:r>
              <a:rPr lang="fr-FR" sz="1350" dirty="0"/>
              <a:t>!Même échelle pour Fx et Fy, mais pas pour </a:t>
            </a:r>
            <a:r>
              <a:rPr lang="fr-FR" sz="1350" dirty="0" err="1"/>
              <a:t>Fz</a:t>
            </a:r>
            <a:r>
              <a:rPr lang="fr-FR" sz="1350" dirty="0"/>
              <a:t>!</a:t>
            </a:r>
          </a:p>
          <a:p>
            <a:r>
              <a:rPr lang="fr-FR" sz="1350" dirty="0"/>
              <a:t> Même échelle pour </a:t>
            </a:r>
            <a:r>
              <a:rPr lang="fr-FR" sz="1350" dirty="0" err="1"/>
              <a:t>Mx</a:t>
            </a:r>
            <a:r>
              <a:rPr lang="fr-FR" sz="1350" dirty="0"/>
              <a:t>, </a:t>
            </a:r>
            <a:r>
              <a:rPr lang="fr-FR" sz="1350" dirty="0" err="1"/>
              <a:t>My</a:t>
            </a:r>
            <a:r>
              <a:rPr lang="fr-FR" sz="1350" dirty="0"/>
              <a:t>, Mz.</a:t>
            </a:r>
          </a:p>
        </p:txBody>
      </p:sp>
    </p:spTree>
    <p:extLst>
      <p:ext uri="{BB962C8B-B14F-4D97-AF65-F5344CB8AC3E}">
        <p14:creationId xmlns:p14="http://schemas.microsoft.com/office/powerpoint/2010/main" val="55578257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28650" y="137418"/>
            <a:ext cx="7886700" cy="994172"/>
          </a:xfrm>
        </p:spPr>
        <p:txBody>
          <a:bodyPr>
            <a:normAutofit/>
          </a:bodyPr>
          <a:lstStyle/>
          <a:p>
            <a:r>
              <a:rPr lang="fr-FR" dirty="0"/>
              <a:t>Dérive</a:t>
            </a:r>
          </a:p>
        </p:txBody>
      </p:sp>
      <p:sp>
        <p:nvSpPr>
          <p:cNvPr id="3" name="Espace réservé du contenu 2"/>
          <p:cNvSpPr>
            <a:spLocks noGrp="1"/>
          </p:cNvSpPr>
          <p:nvPr>
            <p:ph idx="1"/>
          </p:nvPr>
        </p:nvSpPr>
        <p:spPr>
          <a:xfrm>
            <a:off x="628650" y="567000"/>
            <a:ext cx="8322845" cy="1180169"/>
          </a:xfrm>
        </p:spPr>
        <p:txBody>
          <a:bodyPr/>
          <a:lstStyle/>
          <a:p>
            <a:r>
              <a:rPr lang="fr-FR" dirty="0"/>
              <a:t>Deuxième mesure :</a:t>
            </a:r>
          </a:p>
        </p:txBody>
      </p:sp>
      <p:pic>
        <p:nvPicPr>
          <p:cNvPr id="5" name="Image 4"/>
          <p:cNvPicPr>
            <a:picLocks noChangeAspect="1"/>
          </p:cNvPicPr>
          <p:nvPr/>
        </p:nvPicPr>
        <p:blipFill>
          <a:blip r:embed="rId2" cstate="print"/>
          <a:stretch>
            <a:fillRect/>
          </a:stretch>
        </p:blipFill>
        <p:spPr>
          <a:xfrm>
            <a:off x="1" y="945000"/>
            <a:ext cx="9143999" cy="3395192"/>
          </a:xfrm>
          <a:prstGeom prst="rect">
            <a:avLst/>
          </a:prstGeom>
        </p:spPr>
      </p:pic>
      <p:sp>
        <p:nvSpPr>
          <p:cNvPr id="6" name="ZoneTexte 5"/>
          <p:cNvSpPr txBox="1"/>
          <p:nvPr/>
        </p:nvSpPr>
        <p:spPr>
          <a:xfrm>
            <a:off x="368780" y="4400760"/>
            <a:ext cx="4473253" cy="507831"/>
          </a:xfrm>
          <a:prstGeom prst="rect">
            <a:avLst/>
          </a:prstGeom>
          <a:noFill/>
        </p:spPr>
        <p:txBody>
          <a:bodyPr wrap="square" rtlCol="0">
            <a:spAutoFit/>
          </a:bodyPr>
          <a:lstStyle/>
          <a:p>
            <a:r>
              <a:rPr lang="fr-FR" sz="1350" dirty="0"/>
              <a:t>!Pas les mêmes échelles que sur le graphique précédent!</a:t>
            </a:r>
          </a:p>
        </p:txBody>
      </p:sp>
    </p:spTree>
    <p:extLst>
      <p:ext uri="{BB962C8B-B14F-4D97-AF65-F5344CB8AC3E}">
        <p14:creationId xmlns:p14="http://schemas.microsoft.com/office/powerpoint/2010/main" val="9326602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Observations et premières conclusions</a:t>
            </a:r>
          </a:p>
        </p:txBody>
      </p:sp>
      <p:sp>
        <p:nvSpPr>
          <p:cNvPr id="3" name="Espace réservé du contenu 2"/>
          <p:cNvSpPr>
            <a:spLocks noGrp="1"/>
          </p:cNvSpPr>
          <p:nvPr>
            <p:ph idx="1"/>
          </p:nvPr>
        </p:nvSpPr>
        <p:spPr/>
        <p:txBody>
          <a:bodyPr>
            <a:normAutofit/>
          </a:bodyPr>
          <a:lstStyle/>
          <a:p>
            <a:r>
              <a:rPr lang="fr-FR" dirty="0"/>
              <a:t>La MC3A-100 fluctue moins que la MC3A-500</a:t>
            </a:r>
            <a:br>
              <a:rPr lang="fr-FR" dirty="0"/>
            </a:br>
            <a:r>
              <a:rPr lang="fr-FR" dirty="0"/>
              <a:t>	=&gt; on peut moyenner sur des durées plus courtes</a:t>
            </a:r>
          </a:p>
          <a:p>
            <a:r>
              <a:rPr lang="fr-FR" dirty="0"/>
              <a:t>Les dérives des deux balances sont comparables :</a:t>
            </a:r>
            <a:br>
              <a:rPr lang="fr-FR" dirty="0"/>
            </a:br>
            <a:r>
              <a:rPr lang="fr-FR" dirty="0"/>
              <a:t>	après une pré-mesure suffisamment longue (env. 1h), </a:t>
            </a:r>
            <a:br>
              <a:rPr lang="fr-FR" dirty="0"/>
            </a:br>
            <a:r>
              <a:rPr lang="fr-FR" dirty="0"/>
              <a:t>		Fy : 0.1g/10min (au mieux)</a:t>
            </a:r>
            <a:br>
              <a:rPr lang="fr-FR" dirty="0"/>
            </a:br>
            <a:r>
              <a:rPr lang="fr-FR" dirty="0"/>
              <a:t>		</a:t>
            </a:r>
            <a:r>
              <a:rPr lang="fr-FR" dirty="0" err="1"/>
              <a:t>Fz</a:t>
            </a:r>
            <a:r>
              <a:rPr lang="fr-FR" dirty="0"/>
              <a:t> : 10g/10min</a:t>
            </a:r>
            <a:br>
              <a:rPr lang="fr-FR" dirty="0"/>
            </a:br>
            <a:r>
              <a:rPr lang="fr-FR" dirty="0"/>
              <a:t>	=&gt; raison de plus pour moyenner sur des durées plus courtes</a:t>
            </a:r>
          </a:p>
        </p:txBody>
      </p:sp>
    </p:spTree>
    <p:extLst>
      <p:ext uri="{BB962C8B-B14F-4D97-AF65-F5344CB8AC3E}">
        <p14:creationId xmlns:p14="http://schemas.microsoft.com/office/powerpoint/2010/main" val="306370199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28650" y="137418"/>
            <a:ext cx="7886700" cy="994172"/>
          </a:xfrm>
        </p:spPr>
        <p:txBody>
          <a:bodyPr>
            <a:normAutofit/>
          </a:bodyPr>
          <a:lstStyle/>
          <a:p>
            <a:r>
              <a:rPr lang="fr-FR" dirty="0" err="1"/>
              <a:t>Etalonnage</a:t>
            </a:r>
            <a:r>
              <a:rPr lang="fr-FR" dirty="0"/>
              <a:t> de </a:t>
            </a:r>
            <a:r>
              <a:rPr lang="fr-FR" dirty="0" err="1"/>
              <a:t>Fz</a:t>
            </a:r>
            <a:r>
              <a:rPr lang="fr-FR" dirty="0"/>
              <a:t> avec des poids</a:t>
            </a:r>
          </a:p>
        </p:txBody>
      </p:sp>
      <p:sp>
        <p:nvSpPr>
          <p:cNvPr id="7" name="Espace réservé du contenu 2"/>
          <p:cNvSpPr>
            <a:spLocks noGrp="1"/>
          </p:cNvSpPr>
          <p:nvPr>
            <p:ph idx="1"/>
          </p:nvPr>
        </p:nvSpPr>
        <p:spPr>
          <a:xfrm>
            <a:off x="628650" y="823953"/>
            <a:ext cx="8322845" cy="1180169"/>
          </a:xfrm>
        </p:spPr>
        <p:txBody>
          <a:bodyPr/>
          <a:lstStyle/>
          <a:p>
            <a:r>
              <a:rPr lang="fr-FR"/>
              <a:t>(Moyenne cumulée (t) - valeur théorique) :</a:t>
            </a:r>
          </a:p>
        </p:txBody>
      </p:sp>
      <p:pic>
        <p:nvPicPr>
          <p:cNvPr id="1026" name="Picture 2" descr="C:\Users\aurelien\Desktop\sync\201709 Caractérisation balance MC3A-100\Poids\moyenne_cumulee.png"/>
          <p:cNvPicPr>
            <a:picLocks noChangeAspect="1" noChangeArrowheads="1"/>
          </p:cNvPicPr>
          <p:nvPr/>
        </p:nvPicPr>
        <p:blipFill>
          <a:blip r:embed="rId2" cstate="print"/>
          <a:srcRect/>
          <a:stretch>
            <a:fillRect/>
          </a:stretch>
        </p:blipFill>
        <p:spPr bwMode="auto">
          <a:xfrm>
            <a:off x="208989" y="1430971"/>
            <a:ext cx="3329703" cy="2621133"/>
          </a:xfrm>
          <a:prstGeom prst="rect">
            <a:avLst/>
          </a:prstGeom>
          <a:noFill/>
        </p:spPr>
      </p:pic>
      <p:sp>
        <p:nvSpPr>
          <p:cNvPr id="8" name="Espace réservé du contenu 2"/>
          <p:cNvSpPr txBox="1">
            <a:spLocks/>
          </p:cNvSpPr>
          <p:nvPr/>
        </p:nvSpPr>
        <p:spPr>
          <a:xfrm>
            <a:off x="3692050" y="1369219"/>
            <a:ext cx="4117013" cy="3263504"/>
          </a:xfrm>
          <a:prstGeom prst="rect">
            <a:avLst/>
          </a:prstGeom>
        </p:spPr>
        <p:txBody>
          <a:bodyPr vert="horz" lIns="68580" tIns="34290" rIns="68580" bIns="34290" rtlCol="0">
            <a:normAutofit/>
          </a:bodyPr>
          <a:lstStyle/>
          <a:p>
            <a:pPr marL="171450" indent="-171450" defTabSz="685800">
              <a:lnSpc>
                <a:spcPct val="90000"/>
              </a:lnSpc>
              <a:spcBef>
                <a:spcPts val="750"/>
              </a:spcBef>
              <a:buFont typeface="Arial" panose="020B0604020202020204" pitchFamily="34" charset="0"/>
              <a:buChar char="•"/>
              <a:defRPr/>
            </a:pPr>
            <a:r>
              <a:rPr lang="fr-FR" sz="2100" dirty="0"/>
              <a:t>Grande variation au début, stabilisation puis dérive.</a:t>
            </a:r>
            <a:br>
              <a:rPr lang="fr-FR" sz="2100" dirty="0"/>
            </a:br>
            <a:r>
              <a:rPr lang="fr-FR" sz="2100" dirty="0"/>
              <a:t>	=&gt; 30s semble raisonnable</a:t>
            </a:r>
          </a:p>
          <a:p>
            <a:pPr marL="171450" indent="-171450" defTabSz="685800">
              <a:lnSpc>
                <a:spcPct val="90000"/>
              </a:lnSpc>
              <a:spcBef>
                <a:spcPts val="750"/>
              </a:spcBef>
              <a:buFont typeface="Arial" panose="020B0604020202020204" pitchFamily="34" charset="0"/>
              <a:buChar char="•"/>
              <a:defRPr/>
            </a:pPr>
            <a:r>
              <a:rPr lang="fr-FR" sz="2100" dirty="0"/>
              <a:t>Valeur de stabilisation fiable à ±2g, ce qui traduit la précision de l’opération « Tare ».</a:t>
            </a:r>
          </a:p>
          <a:p>
            <a:pPr marL="171450" indent="-171450" defTabSz="685800">
              <a:lnSpc>
                <a:spcPct val="90000"/>
              </a:lnSpc>
              <a:spcBef>
                <a:spcPts val="750"/>
              </a:spcBef>
              <a:defRPr/>
            </a:pPr>
            <a:r>
              <a:rPr lang="fr-FR" sz="2100" dirty="0"/>
              <a:t>=&gt; mesurer à vide avant et après la l’essai et retirer la moyenne des deux mesures à vide à la mesure en charge.</a:t>
            </a:r>
          </a:p>
        </p:txBody>
      </p:sp>
      <p:pic>
        <p:nvPicPr>
          <p:cNvPr id="6" name="Image 5" descr="IMG_20170414_102807.jpg"/>
          <p:cNvPicPr>
            <a:picLocks noChangeAspect="1"/>
          </p:cNvPicPr>
          <p:nvPr/>
        </p:nvPicPr>
        <p:blipFill>
          <a:blip r:embed="rId3" cstate="print"/>
          <a:srcRect l="32446" t="16478" r="39881" b="26918"/>
          <a:stretch>
            <a:fillRect/>
          </a:stretch>
        </p:blipFill>
        <p:spPr>
          <a:xfrm>
            <a:off x="7847881" y="1255143"/>
            <a:ext cx="1067519" cy="2911415"/>
          </a:xfrm>
          <a:prstGeom prst="rect">
            <a:avLst/>
          </a:prstGeom>
        </p:spPr>
      </p:pic>
    </p:spTree>
    <p:extLst>
      <p:ext uri="{BB962C8B-B14F-4D97-AF65-F5344CB8AC3E}">
        <p14:creationId xmlns:p14="http://schemas.microsoft.com/office/powerpoint/2010/main" val="152708285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Conclusions pour les mesures MC3A-100</a:t>
            </a:r>
          </a:p>
        </p:txBody>
      </p:sp>
      <p:sp>
        <p:nvSpPr>
          <p:cNvPr id="3" name="Espace réservé du contenu 2"/>
          <p:cNvSpPr>
            <a:spLocks noGrp="1"/>
          </p:cNvSpPr>
          <p:nvPr>
            <p:ph idx="1"/>
          </p:nvPr>
        </p:nvSpPr>
        <p:spPr/>
        <p:txBody>
          <a:bodyPr>
            <a:normAutofit lnSpcReduction="10000"/>
          </a:bodyPr>
          <a:lstStyle/>
          <a:p>
            <a:r>
              <a:rPr lang="fr-FR" dirty="0"/>
              <a:t>Mettre sous tension et activer la mesure 1h avant les essais</a:t>
            </a:r>
          </a:p>
          <a:p>
            <a:r>
              <a:rPr lang="fr-FR" dirty="0"/>
              <a:t>Pour les mesures </a:t>
            </a:r>
            <a:r>
              <a:rPr lang="fr-FR" dirty="0" err="1"/>
              <a:t>Fz</a:t>
            </a:r>
            <a:r>
              <a:rPr lang="fr-FR" dirty="0"/>
              <a:t> :</a:t>
            </a:r>
          </a:p>
          <a:p>
            <a:pPr lvl="1"/>
            <a:r>
              <a:rPr lang="fr-FR" dirty="0"/>
              <a:t>Mesurer le 0 avant et après chaque essai sur 30s, en cadence (</a:t>
            </a:r>
            <a:r>
              <a:rPr lang="fr-FR" dirty="0" err="1"/>
              <a:t>ie</a:t>
            </a:r>
            <a:r>
              <a:rPr lang="fr-FR" dirty="0"/>
              <a:t> conserver le même ∆t entre le 0 et l’essai)</a:t>
            </a:r>
          </a:p>
          <a:p>
            <a:pPr lvl="1"/>
            <a:r>
              <a:rPr lang="fr-FR" dirty="0"/>
              <a:t>Retirer la moyenne des 0 à la valeur mesurée dans l’essai</a:t>
            </a:r>
          </a:p>
          <a:p>
            <a:r>
              <a:rPr lang="fr-FR" dirty="0"/>
              <a:t>Pour les mesures Fy :</a:t>
            </a:r>
          </a:p>
          <a:p>
            <a:pPr lvl="1"/>
            <a:r>
              <a:rPr lang="fr-FR" dirty="0"/>
              <a:t>Mesurer le 0 avant et après une série d’essais (</a:t>
            </a:r>
            <a:r>
              <a:rPr lang="fr-FR" dirty="0" err="1"/>
              <a:t>pex</a:t>
            </a:r>
            <a:r>
              <a:rPr lang="fr-FR" dirty="0"/>
              <a:t> : plusieurs vitesses d’</a:t>
            </a:r>
            <a:r>
              <a:rPr lang="fr-FR" dirty="0" err="1"/>
              <a:t>éclt</a:t>
            </a:r>
            <a:r>
              <a:rPr lang="fr-FR" dirty="0"/>
              <a:t>)</a:t>
            </a:r>
          </a:p>
          <a:p>
            <a:pPr lvl="1"/>
            <a:r>
              <a:rPr lang="fr-FR" dirty="0"/>
              <a:t>Retirer une moyenne pondérée des deux 0 à chaque essai (p. 5.19)</a:t>
            </a:r>
          </a:p>
        </p:txBody>
      </p:sp>
    </p:spTree>
    <p:extLst>
      <p:ext uri="{BB962C8B-B14F-4D97-AF65-F5344CB8AC3E}">
        <p14:creationId xmlns:p14="http://schemas.microsoft.com/office/powerpoint/2010/main" val="31417081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7782" y="772241"/>
            <a:ext cx="3963932" cy="2990094"/>
          </a:xfrm>
          <a:prstGeom prst="rect">
            <a:avLst/>
          </a:prstGeom>
        </p:spPr>
      </p:pic>
      <p:sp>
        <p:nvSpPr>
          <p:cNvPr id="2" name="Titre 1"/>
          <p:cNvSpPr>
            <a:spLocks noGrp="1"/>
          </p:cNvSpPr>
          <p:nvPr>
            <p:ph type="title"/>
          </p:nvPr>
        </p:nvSpPr>
        <p:spPr>
          <a:xfrm>
            <a:off x="628650" y="1"/>
            <a:ext cx="7886700" cy="994172"/>
          </a:xfrm>
        </p:spPr>
        <p:txBody>
          <a:bodyPr/>
          <a:lstStyle/>
          <a:p>
            <a:r>
              <a:rPr lang="fr-FR" dirty="0"/>
              <a:t>Dérive de la balance pendant les essais</a:t>
            </a:r>
          </a:p>
        </p:txBody>
      </p:sp>
      <p:pic>
        <p:nvPicPr>
          <p:cNvPr id="4" name="Image 8" descr="AMTI MC3A.png"/>
          <p:cNvPicPr>
            <a:picLocks noChangeAspect="1"/>
          </p:cNvPicPr>
          <p:nvPr/>
        </p:nvPicPr>
        <p:blipFill>
          <a:blip r:embed="rId3" cstate="print"/>
          <a:stretch>
            <a:fillRect/>
          </a:stretch>
        </p:blipFill>
        <p:spPr>
          <a:xfrm>
            <a:off x="243525" y="951702"/>
            <a:ext cx="1899113" cy="2044184"/>
          </a:xfrm>
          <a:prstGeom prst="rect">
            <a:avLst/>
          </a:prstGeom>
        </p:spPr>
      </p:pic>
      <p:sp>
        <p:nvSpPr>
          <p:cNvPr id="5" name="Espace réservé du contenu 2"/>
          <p:cNvSpPr>
            <a:spLocks noGrp="1"/>
          </p:cNvSpPr>
          <p:nvPr>
            <p:ph idx="1"/>
          </p:nvPr>
        </p:nvSpPr>
        <p:spPr>
          <a:xfrm>
            <a:off x="2205698" y="1048346"/>
            <a:ext cx="2910211" cy="1734269"/>
          </a:xfrm>
        </p:spPr>
        <p:txBody>
          <a:bodyPr>
            <a:normAutofit fontScale="92500" lnSpcReduction="10000"/>
          </a:bodyPr>
          <a:lstStyle/>
          <a:p>
            <a:r>
              <a:rPr lang="fr-FR" dirty="0"/>
              <a:t>Constat de départ : la balance dérive beaucoup plus lorsque la soufflerie est allumée que lors d’une mesure sans vent.</a:t>
            </a:r>
          </a:p>
        </p:txBody>
      </p:sp>
      <p:sp>
        <p:nvSpPr>
          <p:cNvPr id="10" name="ZoneTexte 9"/>
          <p:cNvSpPr txBox="1"/>
          <p:nvPr/>
        </p:nvSpPr>
        <p:spPr>
          <a:xfrm>
            <a:off x="628650" y="3459911"/>
            <a:ext cx="3992307" cy="1546577"/>
          </a:xfrm>
          <a:prstGeom prst="rect">
            <a:avLst/>
          </a:prstGeom>
          <a:noFill/>
        </p:spPr>
        <p:txBody>
          <a:bodyPr wrap="square" rtlCol="0">
            <a:spAutoFit/>
          </a:bodyPr>
          <a:lstStyle/>
          <a:p>
            <a:r>
              <a:rPr lang="fr-FR" sz="1350" dirty="0"/>
              <a:t>Remarques : </a:t>
            </a:r>
          </a:p>
          <a:p>
            <a:pPr marL="214313" indent="-214313">
              <a:buFont typeface="Arial" panose="020B0604020202020204" pitchFamily="34" charset="0"/>
              <a:buChar char="•"/>
            </a:pPr>
            <a:r>
              <a:rPr lang="fr-FR" sz="1350" dirty="0"/>
              <a:t>La balance avait été mise sous tension et activée plus d’une heure avant ces essais. </a:t>
            </a:r>
          </a:p>
          <a:p>
            <a:pPr marL="214313" indent="-214313">
              <a:buFont typeface="Arial" panose="020B0604020202020204" pitchFamily="34" charset="0"/>
              <a:buChar char="•"/>
            </a:pPr>
            <a:r>
              <a:rPr lang="fr-FR" sz="1350" dirty="0"/>
              <a:t>Poser un poids de 1kg sur la balance ne crée pas de dérive notable. La dérive n’est donc probablement pas due à la force aérodynamique elle-même.</a:t>
            </a:r>
          </a:p>
        </p:txBody>
      </p:sp>
      <p:sp>
        <p:nvSpPr>
          <p:cNvPr id="12" name="ZoneTexte 11"/>
          <p:cNvSpPr txBox="1"/>
          <p:nvPr/>
        </p:nvSpPr>
        <p:spPr>
          <a:xfrm>
            <a:off x="5439104" y="3678891"/>
            <a:ext cx="3642609" cy="415498"/>
          </a:xfrm>
          <a:prstGeom prst="rect">
            <a:avLst/>
          </a:prstGeom>
          <a:noFill/>
        </p:spPr>
        <p:txBody>
          <a:bodyPr wrap="square" rtlCol="0">
            <a:spAutoFit/>
          </a:bodyPr>
          <a:lstStyle/>
          <a:p>
            <a:r>
              <a:rPr lang="fr-FR" sz="1050" dirty="0"/>
              <a:t>Convention de signe : </a:t>
            </a:r>
            <a:r>
              <a:rPr lang="fr-FR" sz="1050" dirty="0" err="1"/>
              <a:t>Fz</a:t>
            </a:r>
            <a:r>
              <a:rPr lang="fr-FR" sz="1050" dirty="0"/>
              <a:t> est la force verticale vers le haut. Le signal envoyé par la balance est -</a:t>
            </a:r>
            <a:r>
              <a:rPr lang="fr-FR" sz="1050" dirty="0" err="1"/>
              <a:t>Fz</a:t>
            </a:r>
            <a:r>
              <a:rPr lang="fr-FR" sz="1050" dirty="0"/>
              <a:t>.</a:t>
            </a:r>
          </a:p>
        </p:txBody>
      </p:sp>
      <p:graphicFrame>
        <p:nvGraphicFramePr>
          <p:cNvPr id="13" name="Tableau 12"/>
          <p:cNvGraphicFramePr>
            <a:graphicFrameLocks noGrp="1"/>
          </p:cNvGraphicFramePr>
          <p:nvPr>
            <p:extLst>
              <p:ext uri="{D42A27DB-BD31-4B8C-83A1-F6EECF244321}">
                <p14:modId xmlns:p14="http://schemas.microsoft.com/office/powerpoint/2010/main" val="3984270833"/>
              </p:ext>
            </p:extLst>
          </p:nvPr>
        </p:nvGraphicFramePr>
        <p:xfrm>
          <a:off x="2325177" y="2702424"/>
          <a:ext cx="2214000" cy="876300"/>
        </p:xfrm>
        <a:graphic>
          <a:graphicData uri="http://schemas.openxmlformats.org/drawingml/2006/table">
            <a:tbl>
              <a:tblPr firstRow="1" bandRow="1"/>
              <a:tblGrid>
                <a:gridCol w="756000">
                  <a:extLst>
                    <a:ext uri="{9D8B030D-6E8A-4147-A177-3AD203B41FA5}">
                      <a16:colId xmlns:a16="http://schemas.microsoft.com/office/drawing/2014/main" val="20000"/>
                    </a:ext>
                  </a:extLst>
                </a:gridCol>
                <a:gridCol w="1458000">
                  <a:extLst>
                    <a:ext uri="{9D8B030D-6E8A-4147-A177-3AD203B41FA5}">
                      <a16:colId xmlns:a16="http://schemas.microsoft.com/office/drawing/2014/main" val="20001"/>
                    </a:ext>
                  </a:extLst>
                </a:gridCol>
              </a:tblGrid>
              <a:tr h="270000">
                <a:tc>
                  <a:txBody>
                    <a:bodyPr/>
                    <a:lstStyle>
                      <a:lvl1pPr marL="0" algn="l" defTabSz="914400" rtl="0" eaLnBrk="1" latinLnBrk="0" hangingPunct="1">
                        <a:defRPr sz="1800" b="1" kern="1200">
                          <a:solidFill>
                            <a:schemeClr val="lt1"/>
                          </a:solidFill>
                          <a:latin typeface="Arial"/>
                          <a:cs typeface="Arial"/>
                        </a:defRPr>
                      </a:lvl1pPr>
                      <a:lvl2pPr marL="457200" algn="l" defTabSz="914400" rtl="0" eaLnBrk="1" latinLnBrk="0" hangingPunct="1">
                        <a:defRPr sz="1800" b="1" kern="1200">
                          <a:solidFill>
                            <a:schemeClr val="lt1"/>
                          </a:solidFill>
                          <a:latin typeface="Arial"/>
                          <a:cs typeface="Arial"/>
                        </a:defRPr>
                      </a:lvl2pPr>
                      <a:lvl3pPr marL="914400" algn="l" defTabSz="914400" rtl="0" eaLnBrk="1" latinLnBrk="0" hangingPunct="1">
                        <a:defRPr sz="1800" b="1" kern="1200">
                          <a:solidFill>
                            <a:schemeClr val="lt1"/>
                          </a:solidFill>
                          <a:latin typeface="Arial"/>
                          <a:cs typeface="Arial"/>
                        </a:defRPr>
                      </a:lvl3pPr>
                      <a:lvl4pPr marL="1371600" algn="l" defTabSz="914400" rtl="0" eaLnBrk="1" latinLnBrk="0" hangingPunct="1">
                        <a:defRPr sz="1800" b="1" kern="1200">
                          <a:solidFill>
                            <a:schemeClr val="lt1"/>
                          </a:solidFill>
                          <a:latin typeface="Arial"/>
                          <a:cs typeface="Arial"/>
                        </a:defRPr>
                      </a:lvl4pPr>
                      <a:lvl5pPr marL="1828800" algn="l" defTabSz="914400" rtl="0" eaLnBrk="1" latinLnBrk="0" hangingPunct="1">
                        <a:defRPr sz="1800" b="1" kern="1200">
                          <a:solidFill>
                            <a:schemeClr val="lt1"/>
                          </a:solidFill>
                          <a:latin typeface="Arial"/>
                          <a:cs typeface="Arial"/>
                        </a:defRPr>
                      </a:lvl5pPr>
                      <a:lvl6pPr marL="2286000" algn="l" defTabSz="914400" rtl="0" eaLnBrk="1" latinLnBrk="0" hangingPunct="1">
                        <a:defRPr sz="1800" b="1" kern="1200">
                          <a:solidFill>
                            <a:schemeClr val="lt1"/>
                          </a:solidFill>
                          <a:latin typeface="Arial"/>
                          <a:cs typeface="Arial"/>
                        </a:defRPr>
                      </a:lvl6pPr>
                      <a:lvl7pPr marL="2743200" algn="l" defTabSz="914400" rtl="0" eaLnBrk="1" latinLnBrk="0" hangingPunct="1">
                        <a:defRPr sz="1800" b="1" kern="1200">
                          <a:solidFill>
                            <a:schemeClr val="lt1"/>
                          </a:solidFill>
                          <a:latin typeface="Arial"/>
                          <a:cs typeface="Arial"/>
                        </a:defRPr>
                      </a:lvl7pPr>
                      <a:lvl8pPr marL="3200400" algn="l" defTabSz="914400" rtl="0" eaLnBrk="1" latinLnBrk="0" hangingPunct="1">
                        <a:defRPr sz="1800" b="1" kern="1200">
                          <a:solidFill>
                            <a:schemeClr val="lt1"/>
                          </a:solidFill>
                          <a:latin typeface="Arial"/>
                          <a:cs typeface="Arial"/>
                        </a:defRPr>
                      </a:lvl8pPr>
                      <a:lvl9pPr marL="3657600" algn="l" defTabSz="914400" rtl="0" eaLnBrk="1" latinLnBrk="0" hangingPunct="1">
                        <a:defRPr sz="1800" b="1" kern="1200">
                          <a:solidFill>
                            <a:schemeClr val="lt1"/>
                          </a:solidFill>
                          <a:latin typeface="Arial"/>
                          <a:cs typeface="Arial"/>
                        </a:defRPr>
                      </a:lvl9pPr>
                    </a:lstStyle>
                    <a:p>
                      <a:pPr algn="ctr"/>
                      <a:endParaRPr lang="fr-FR" sz="1100" dirty="0"/>
                    </a:p>
                  </a:txBody>
                  <a:tcPr marL="68580" marR="68580" marT="34290" marB="3429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3399"/>
                    </a:solidFill>
                  </a:tcPr>
                </a:tc>
                <a:tc>
                  <a:txBody>
                    <a:bodyPr/>
                    <a:lstStyle>
                      <a:lvl1pPr marL="0" algn="l" defTabSz="914400" rtl="0" eaLnBrk="1" latinLnBrk="0" hangingPunct="1">
                        <a:defRPr sz="1800" b="1" kern="1200">
                          <a:solidFill>
                            <a:schemeClr val="lt1"/>
                          </a:solidFill>
                          <a:latin typeface="Arial"/>
                          <a:cs typeface="Arial"/>
                        </a:defRPr>
                      </a:lvl1pPr>
                      <a:lvl2pPr marL="457200" algn="l" defTabSz="914400" rtl="0" eaLnBrk="1" latinLnBrk="0" hangingPunct="1">
                        <a:defRPr sz="1800" b="1" kern="1200">
                          <a:solidFill>
                            <a:schemeClr val="lt1"/>
                          </a:solidFill>
                          <a:latin typeface="Arial"/>
                          <a:cs typeface="Arial"/>
                        </a:defRPr>
                      </a:lvl2pPr>
                      <a:lvl3pPr marL="914400" algn="l" defTabSz="914400" rtl="0" eaLnBrk="1" latinLnBrk="0" hangingPunct="1">
                        <a:defRPr sz="1800" b="1" kern="1200">
                          <a:solidFill>
                            <a:schemeClr val="lt1"/>
                          </a:solidFill>
                          <a:latin typeface="Arial"/>
                          <a:cs typeface="Arial"/>
                        </a:defRPr>
                      </a:lvl3pPr>
                      <a:lvl4pPr marL="1371600" algn="l" defTabSz="914400" rtl="0" eaLnBrk="1" latinLnBrk="0" hangingPunct="1">
                        <a:defRPr sz="1800" b="1" kern="1200">
                          <a:solidFill>
                            <a:schemeClr val="lt1"/>
                          </a:solidFill>
                          <a:latin typeface="Arial"/>
                          <a:cs typeface="Arial"/>
                        </a:defRPr>
                      </a:lvl4pPr>
                      <a:lvl5pPr marL="1828800" algn="l" defTabSz="914400" rtl="0" eaLnBrk="1" latinLnBrk="0" hangingPunct="1">
                        <a:defRPr sz="1800" b="1" kern="1200">
                          <a:solidFill>
                            <a:schemeClr val="lt1"/>
                          </a:solidFill>
                          <a:latin typeface="Arial"/>
                          <a:cs typeface="Arial"/>
                        </a:defRPr>
                      </a:lvl5pPr>
                      <a:lvl6pPr marL="2286000" algn="l" defTabSz="914400" rtl="0" eaLnBrk="1" latinLnBrk="0" hangingPunct="1">
                        <a:defRPr sz="1800" b="1" kern="1200">
                          <a:solidFill>
                            <a:schemeClr val="lt1"/>
                          </a:solidFill>
                          <a:latin typeface="Arial"/>
                          <a:cs typeface="Arial"/>
                        </a:defRPr>
                      </a:lvl6pPr>
                      <a:lvl7pPr marL="2743200" algn="l" defTabSz="914400" rtl="0" eaLnBrk="1" latinLnBrk="0" hangingPunct="1">
                        <a:defRPr sz="1800" b="1" kern="1200">
                          <a:solidFill>
                            <a:schemeClr val="lt1"/>
                          </a:solidFill>
                          <a:latin typeface="Arial"/>
                          <a:cs typeface="Arial"/>
                        </a:defRPr>
                      </a:lvl7pPr>
                      <a:lvl8pPr marL="3200400" algn="l" defTabSz="914400" rtl="0" eaLnBrk="1" latinLnBrk="0" hangingPunct="1">
                        <a:defRPr sz="1800" b="1" kern="1200">
                          <a:solidFill>
                            <a:schemeClr val="lt1"/>
                          </a:solidFill>
                          <a:latin typeface="Arial"/>
                          <a:cs typeface="Arial"/>
                        </a:defRPr>
                      </a:lvl8pPr>
                      <a:lvl9pPr marL="3657600" algn="l" defTabSz="914400" rtl="0" eaLnBrk="1" latinLnBrk="0" hangingPunct="1">
                        <a:defRPr sz="1800" b="1" kern="1200">
                          <a:solidFill>
                            <a:schemeClr val="lt1"/>
                          </a:solidFill>
                          <a:latin typeface="Arial"/>
                          <a:cs typeface="Arial"/>
                        </a:defRPr>
                      </a:lvl9pPr>
                    </a:lstStyle>
                    <a:p>
                      <a:pPr algn="ctr"/>
                      <a:r>
                        <a:rPr lang="fr-FR" sz="1100" dirty="0"/>
                        <a:t>Dérive -</a:t>
                      </a:r>
                      <a:r>
                        <a:rPr lang="fr-FR" sz="1100" dirty="0" err="1"/>
                        <a:t>Fz</a:t>
                      </a:r>
                      <a:r>
                        <a:rPr lang="fr-FR" sz="1100" baseline="0" dirty="0"/>
                        <a:t> </a:t>
                      </a:r>
                      <a:r>
                        <a:rPr lang="fr-FR" sz="1100" dirty="0"/>
                        <a:t>[g/10min]</a:t>
                      </a:r>
                    </a:p>
                  </a:txBody>
                  <a:tcPr marL="68580" marR="68580" marT="34290" marB="3429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3399"/>
                    </a:solidFill>
                  </a:tcPr>
                </a:tc>
                <a:extLst>
                  <a:ext uri="{0D108BD9-81ED-4DB2-BD59-A6C34878D82A}">
                    <a16:rowId xmlns:a16="http://schemas.microsoft.com/office/drawing/2014/main" val="10000"/>
                  </a:ext>
                </a:extLst>
              </a:tr>
              <a:tr h="228600">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ctr"/>
                      <a:r>
                        <a:rPr lang="fr-FR" sz="1100" dirty="0"/>
                        <a:t>sans</a:t>
                      </a:r>
                      <a:r>
                        <a:rPr lang="fr-FR" sz="1100" baseline="0" dirty="0"/>
                        <a:t> vent</a:t>
                      </a:r>
                      <a:endParaRPr lang="fr-FR" sz="1100" dirty="0"/>
                    </a:p>
                  </a:txBody>
                  <a:tcPr marL="68580" marR="68580" marT="34290" marB="3429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3399">
                        <a:tint val="40000"/>
                      </a:srgbClr>
                    </a:solidFill>
                  </a:tcPr>
                </a:tc>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ctr"/>
                      <a:r>
                        <a:rPr lang="fr-FR" sz="1100" dirty="0"/>
                        <a:t>-10</a:t>
                      </a:r>
                    </a:p>
                  </a:txBody>
                  <a:tcPr marL="68580" marR="68580" marT="34290" marB="3429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3399">
                        <a:tint val="40000"/>
                      </a:srgbClr>
                    </a:solidFill>
                  </a:tcPr>
                </a:tc>
                <a:extLst>
                  <a:ext uri="{0D108BD9-81ED-4DB2-BD59-A6C34878D82A}">
                    <a16:rowId xmlns:a16="http://schemas.microsoft.com/office/drawing/2014/main" val="10001"/>
                  </a:ext>
                </a:extLst>
              </a:tr>
              <a:tr h="228600">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ctr"/>
                      <a:r>
                        <a:rPr lang="fr-FR" sz="1100" dirty="0"/>
                        <a:t>avec vent</a:t>
                      </a:r>
                    </a:p>
                  </a:txBody>
                  <a:tcPr marL="68580" marR="68580" marT="34290" marB="3429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3399">
                        <a:tint val="20000"/>
                      </a:srgbClr>
                    </a:solidFill>
                  </a:tcPr>
                </a:tc>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ctr"/>
                      <a:r>
                        <a:rPr lang="fr-FR" sz="1100" dirty="0"/>
                        <a:t>+120</a:t>
                      </a:r>
                    </a:p>
                  </a:txBody>
                  <a:tcPr marL="68580" marR="68580" marT="34290" marB="3429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3399">
                        <a:tint val="20000"/>
                      </a:srgb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4733866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28650" y="1"/>
            <a:ext cx="7886700" cy="994172"/>
          </a:xfrm>
        </p:spPr>
        <p:txBody>
          <a:bodyPr/>
          <a:lstStyle/>
          <a:p>
            <a:r>
              <a:rPr lang="fr-FR" dirty="0"/>
              <a:t>Hypothèse : refroidissement par convection</a:t>
            </a:r>
          </a:p>
        </p:txBody>
      </p:sp>
      <p:sp>
        <p:nvSpPr>
          <p:cNvPr id="7" name="Espace réservé du contenu 2"/>
          <p:cNvSpPr>
            <a:spLocks noGrp="1"/>
          </p:cNvSpPr>
          <p:nvPr>
            <p:ph idx="1"/>
          </p:nvPr>
        </p:nvSpPr>
        <p:spPr>
          <a:xfrm>
            <a:off x="5293759" y="1207400"/>
            <a:ext cx="3482940" cy="2260128"/>
          </a:xfrm>
        </p:spPr>
        <p:txBody>
          <a:bodyPr>
            <a:normAutofit lnSpcReduction="10000"/>
          </a:bodyPr>
          <a:lstStyle/>
          <a:p>
            <a:r>
              <a:rPr lang="fr-FR" dirty="0"/>
              <a:t>L’air sortant de la veine par le trou de passage du support peut éventuellement, par convection, refroidir la balance et être à l’origine d’une dérive.</a:t>
            </a:r>
          </a:p>
        </p:txBody>
      </p:sp>
      <p:pic>
        <p:nvPicPr>
          <p:cNvPr id="3" name="Image 2"/>
          <p:cNvPicPr>
            <a:picLocks noChangeAspect="1"/>
          </p:cNvPicPr>
          <p:nvPr/>
        </p:nvPicPr>
        <p:blipFill rotWithShape="1">
          <a:blip r:embed="rId2" cstate="print">
            <a:extLst>
              <a:ext uri="{28A0092B-C50C-407E-A947-70E740481C1C}">
                <a14:useLocalDpi xmlns:a14="http://schemas.microsoft.com/office/drawing/2010/main" val="0"/>
              </a:ext>
            </a:extLst>
          </a:blip>
          <a:srcRect t="7941" b="36029"/>
          <a:stretch/>
        </p:blipFill>
        <p:spPr>
          <a:xfrm>
            <a:off x="339048" y="994172"/>
            <a:ext cx="4731089" cy="3534437"/>
          </a:xfrm>
          <a:prstGeom prst="rect">
            <a:avLst/>
          </a:prstGeom>
        </p:spPr>
      </p:pic>
      <p:sp>
        <p:nvSpPr>
          <p:cNvPr id="14" name="Forme libre 13"/>
          <p:cNvSpPr/>
          <p:nvPr/>
        </p:nvSpPr>
        <p:spPr>
          <a:xfrm>
            <a:off x="2689261" y="1595063"/>
            <a:ext cx="146407" cy="516276"/>
          </a:xfrm>
          <a:custGeom>
            <a:avLst/>
            <a:gdLst>
              <a:gd name="connsiteX0" fmla="*/ 0 w 195209"/>
              <a:gd name="connsiteY0" fmla="*/ 0 h 688368"/>
              <a:gd name="connsiteX1" fmla="*/ 41097 w 195209"/>
              <a:gd name="connsiteY1" fmla="*/ 328773 h 688368"/>
              <a:gd name="connsiteX2" fmla="*/ 195209 w 195209"/>
              <a:gd name="connsiteY2" fmla="*/ 688368 h 688368"/>
            </a:gdLst>
            <a:ahLst/>
            <a:cxnLst>
              <a:cxn ang="0">
                <a:pos x="connsiteX0" y="connsiteY0"/>
              </a:cxn>
              <a:cxn ang="0">
                <a:pos x="connsiteX1" y="connsiteY1"/>
              </a:cxn>
              <a:cxn ang="0">
                <a:pos x="connsiteX2" y="connsiteY2"/>
              </a:cxn>
            </a:cxnLst>
            <a:rect l="l" t="t" r="r" b="b"/>
            <a:pathLst>
              <a:path w="195209" h="688368">
                <a:moveTo>
                  <a:pt x="0" y="0"/>
                </a:moveTo>
                <a:cubicBezTo>
                  <a:pt x="4281" y="107022"/>
                  <a:pt x="8562" y="214045"/>
                  <a:pt x="41097" y="328773"/>
                </a:cubicBezTo>
                <a:cubicBezTo>
                  <a:pt x="73632" y="443501"/>
                  <a:pt x="167811" y="630148"/>
                  <a:pt x="195209" y="688368"/>
                </a:cubicBezTo>
              </a:path>
            </a:pathLst>
          </a:custGeom>
          <a:noFill/>
          <a:ln w="38100">
            <a:solidFill>
              <a:schemeClr val="accent1">
                <a:lumMod val="40000"/>
                <a:lumOff val="60000"/>
              </a:schemeClr>
            </a:solidFill>
            <a:headEnd type="none"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5" name="Forme libre 14"/>
          <p:cNvSpPr/>
          <p:nvPr/>
        </p:nvSpPr>
        <p:spPr>
          <a:xfrm flipH="1">
            <a:off x="2095929" y="1656707"/>
            <a:ext cx="146407" cy="516276"/>
          </a:xfrm>
          <a:custGeom>
            <a:avLst/>
            <a:gdLst>
              <a:gd name="connsiteX0" fmla="*/ 0 w 195209"/>
              <a:gd name="connsiteY0" fmla="*/ 0 h 688368"/>
              <a:gd name="connsiteX1" fmla="*/ 41097 w 195209"/>
              <a:gd name="connsiteY1" fmla="*/ 328773 h 688368"/>
              <a:gd name="connsiteX2" fmla="*/ 195209 w 195209"/>
              <a:gd name="connsiteY2" fmla="*/ 688368 h 688368"/>
            </a:gdLst>
            <a:ahLst/>
            <a:cxnLst>
              <a:cxn ang="0">
                <a:pos x="connsiteX0" y="connsiteY0"/>
              </a:cxn>
              <a:cxn ang="0">
                <a:pos x="connsiteX1" y="connsiteY1"/>
              </a:cxn>
              <a:cxn ang="0">
                <a:pos x="connsiteX2" y="connsiteY2"/>
              </a:cxn>
            </a:cxnLst>
            <a:rect l="l" t="t" r="r" b="b"/>
            <a:pathLst>
              <a:path w="195209" h="688368">
                <a:moveTo>
                  <a:pt x="0" y="0"/>
                </a:moveTo>
                <a:cubicBezTo>
                  <a:pt x="4281" y="107022"/>
                  <a:pt x="8562" y="214045"/>
                  <a:pt x="41097" y="328773"/>
                </a:cubicBezTo>
                <a:cubicBezTo>
                  <a:pt x="73632" y="443501"/>
                  <a:pt x="167811" y="630148"/>
                  <a:pt x="195209" y="688368"/>
                </a:cubicBezTo>
              </a:path>
            </a:pathLst>
          </a:custGeom>
          <a:noFill/>
          <a:ln w="38100">
            <a:solidFill>
              <a:schemeClr val="accent1">
                <a:lumMod val="40000"/>
                <a:lumOff val="60000"/>
              </a:schemeClr>
            </a:solidFill>
            <a:headEnd type="none" w="med" len="med"/>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Tree>
    <p:extLst>
      <p:ext uri="{BB962C8B-B14F-4D97-AF65-F5344CB8AC3E}">
        <p14:creationId xmlns:p14="http://schemas.microsoft.com/office/powerpoint/2010/main" val="3799761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827088" y="771550"/>
            <a:ext cx="7129288" cy="3384376"/>
          </a:xfrm>
        </p:spPr>
        <p:txBody>
          <a:bodyPr/>
          <a:lstStyle/>
          <a:p>
            <a:r>
              <a:rPr lang="fr-FR" dirty="0">
                <a:solidFill>
                  <a:srgbClr val="53A5FF"/>
                </a:solidFill>
              </a:rPr>
              <a:t>Contexte industriel</a:t>
            </a:r>
            <a:br>
              <a:rPr lang="fr-FR" dirty="0"/>
            </a:br>
            <a:r>
              <a:rPr lang="fr-FR" dirty="0"/>
              <a:t>Une configuration simplifiée</a:t>
            </a:r>
            <a:br>
              <a:rPr lang="fr-FR" dirty="0">
                <a:solidFill>
                  <a:srgbClr val="53A5FF"/>
                </a:solidFill>
              </a:rPr>
            </a:br>
            <a:r>
              <a:rPr lang="fr-FR" dirty="0">
                <a:solidFill>
                  <a:srgbClr val="53A5FF"/>
                </a:solidFill>
              </a:rPr>
              <a:t>Banc d'essai et modèle numérique</a:t>
            </a:r>
            <a:br>
              <a:rPr lang="fr-FR" dirty="0">
                <a:solidFill>
                  <a:srgbClr val="53A5FF"/>
                </a:solidFill>
              </a:rPr>
            </a:br>
            <a:r>
              <a:rPr lang="fr-FR" dirty="0">
                <a:solidFill>
                  <a:srgbClr val="53A5FF"/>
                </a:solidFill>
              </a:rPr>
              <a:t>Modèle de forces fluides</a:t>
            </a:r>
            <a:br>
              <a:rPr lang="fr-FR" dirty="0">
                <a:solidFill>
                  <a:srgbClr val="53A5FF"/>
                </a:solidFill>
              </a:rPr>
            </a:br>
            <a:r>
              <a:rPr lang="fr-FR" dirty="0">
                <a:solidFill>
                  <a:srgbClr val="53A5FF"/>
                </a:solidFill>
              </a:rPr>
              <a:t>Résultats</a:t>
            </a:r>
            <a:br>
              <a:rPr lang="fr-FR" dirty="0">
                <a:solidFill>
                  <a:srgbClr val="53A5FF"/>
                </a:solidFill>
              </a:rPr>
            </a:br>
            <a:r>
              <a:rPr lang="fr-FR" dirty="0">
                <a:solidFill>
                  <a:srgbClr val="53A5FF"/>
                </a:solidFill>
              </a:rPr>
              <a:t>Application industrielle</a:t>
            </a:r>
            <a:br>
              <a:rPr lang="fr-FR" dirty="0">
                <a:solidFill>
                  <a:srgbClr val="53A5FF"/>
                </a:solidFill>
              </a:rPr>
            </a:br>
            <a:r>
              <a:rPr lang="fr-FR" dirty="0">
                <a:solidFill>
                  <a:srgbClr val="53A5FF"/>
                </a:solidFill>
              </a:rPr>
              <a:t>Conclusion</a:t>
            </a:r>
            <a:endParaRPr lang="fr-FR" dirty="0"/>
          </a:p>
        </p:txBody>
      </p:sp>
    </p:spTree>
    <p:extLst>
      <p:ext uri="{BB962C8B-B14F-4D97-AF65-F5344CB8AC3E}">
        <p14:creationId xmlns:p14="http://schemas.microsoft.com/office/powerpoint/2010/main" val="394919319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28650" y="123478"/>
            <a:ext cx="7886700" cy="994172"/>
          </a:xfrm>
        </p:spPr>
        <p:txBody>
          <a:bodyPr/>
          <a:lstStyle/>
          <a:p>
            <a:r>
              <a:rPr lang="fr-FR" dirty="0"/>
              <a:t>Essais avec ventilateur</a:t>
            </a:r>
          </a:p>
        </p:txBody>
      </p:sp>
      <p:sp>
        <p:nvSpPr>
          <p:cNvPr id="7" name="Espace réservé du contenu 2"/>
          <p:cNvSpPr>
            <a:spLocks noGrp="1"/>
          </p:cNvSpPr>
          <p:nvPr>
            <p:ph idx="1"/>
          </p:nvPr>
        </p:nvSpPr>
        <p:spPr>
          <a:xfrm>
            <a:off x="6100547" y="859172"/>
            <a:ext cx="2933050" cy="2987614"/>
          </a:xfrm>
        </p:spPr>
        <p:txBody>
          <a:bodyPr>
            <a:normAutofit/>
          </a:bodyPr>
          <a:lstStyle/>
          <a:p>
            <a:r>
              <a:rPr lang="fr-FR" sz="1800" dirty="0"/>
              <a:t>Conditions d’essai : soufflerie toujours éteinte, ventilateur allumé ou éteint et orienté vers la balance.</a:t>
            </a:r>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264" y="673364"/>
            <a:ext cx="5768136" cy="4326102"/>
          </a:xfrm>
          <a:prstGeom prst="rect">
            <a:avLst/>
          </a:prstGeom>
        </p:spPr>
      </p:pic>
      <p:pic>
        <p:nvPicPr>
          <p:cNvPr id="8" name="Image 7"/>
          <p:cNvPicPr>
            <a:picLocks noChangeAspect="1"/>
          </p:cNvPicPr>
          <p:nvPr/>
        </p:nvPicPr>
        <p:blipFill rotWithShape="1">
          <a:blip r:embed="rId3" cstate="print">
            <a:extLst>
              <a:ext uri="{28A0092B-C50C-407E-A947-70E740481C1C}">
                <a14:useLocalDpi xmlns:a14="http://schemas.microsoft.com/office/drawing/2010/main" val="0"/>
              </a:ext>
            </a:extLst>
          </a:blip>
          <a:srcRect l="30075"/>
          <a:stretch/>
        </p:blipFill>
        <p:spPr>
          <a:xfrm>
            <a:off x="6171657" y="2441862"/>
            <a:ext cx="2384542" cy="2557604"/>
          </a:xfrm>
          <a:prstGeom prst="rect">
            <a:avLst/>
          </a:prstGeom>
        </p:spPr>
      </p:pic>
    </p:spTree>
    <p:extLst>
      <p:ext uri="{BB962C8B-B14F-4D97-AF65-F5344CB8AC3E}">
        <p14:creationId xmlns:p14="http://schemas.microsoft.com/office/powerpoint/2010/main" val="31055398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28650" y="1"/>
            <a:ext cx="7886700" cy="994172"/>
          </a:xfrm>
        </p:spPr>
        <p:txBody>
          <a:bodyPr/>
          <a:lstStyle/>
          <a:p>
            <a:r>
              <a:rPr lang="fr-FR" dirty="0"/>
              <a:t>Essais avec ventilateur</a:t>
            </a:r>
          </a:p>
        </p:txBody>
      </p:sp>
      <p:sp>
        <p:nvSpPr>
          <p:cNvPr id="8" name="Espace réservé du contenu 2"/>
          <p:cNvSpPr txBox="1">
            <a:spLocks/>
          </p:cNvSpPr>
          <p:nvPr/>
        </p:nvSpPr>
        <p:spPr>
          <a:xfrm>
            <a:off x="977286" y="3287319"/>
            <a:ext cx="6689761" cy="1768793"/>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2100" dirty="0"/>
              <a:t>Observations :</a:t>
            </a:r>
          </a:p>
          <a:p>
            <a:r>
              <a:rPr lang="fr-FR" sz="2100" dirty="0"/>
              <a:t>Forte dérive vers -</a:t>
            </a:r>
            <a:r>
              <a:rPr lang="fr-FR" sz="2100" dirty="0" err="1"/>
              <a:t>Fz</a:t>
            </a:r>
            <a:r>
              <a:rPr lang="fr-FR" sz="2100" dirty="0"/>
              <a:t>&gt;0 à l’allumage du ventilateur.</a:t>
            </a:r>
          </a:p>
          <a:p>
            <a:r>
              <a:rPr lang="fr-FR" sz="2100" dirty="0"/>
              <a:t>Stabilisation progressive.</a:t>
            </a:r>
          </a:p>
          <a:p>
            <a:r>
              <a:rPr lang="fr-FR" sz="2100" dirty="0"/>
              <a:t>A l’arrêt du ventilateur, forte dérive dans l’autre sens.</a:t>
            </a:r>
          </a:p>
        </p:txBody>
      </p:sp>
      <p:grpSp>
        <p:nvGrpSpPr>
          <p:cNvPr id="20" name="Groupe 19"/>
          <p:cNvGrpSpPr/>
          <p:nvPr/>
        </p:nvGrpSpPr>
        <p:grpSpPr>
          <a:xfrm>
            <a:off x="266597" y="715756"/>
            <a:ext cx="8702743" cy="2571563"/>
            <a:chOff x="355462" y="954342"/>
            <a:chExt cx="11603657" cy="3428750"/>
          </a:xfrm>
        </p:grpSpPr>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462" y="954342"/>
              <a:ext cx="11603657" cy="3428750"/>
            </a:xfrm>
            <a:prstGeom prst="rect">
              <a:avLst/>
            </a:prstGeom>
          </p:spPr>
        </p:pic>
        <p:sp>
          <p:nvSpPr>
            <p:cNvPr id="9" name="ZoneTexte 8"/>
            <p:cNvSpPr txBox="1"/>
            <p:nvPr/>
          </p:nvSpPr>
          <p:spPr>
            <a:xfrm>
              <a:off x="1448657" y="3143892"/>
              <a:ext cx="996593" cy="954108"/>
            </a:xfrm>
            <a:prstGeom prst="rect">
              <a:avLst/>
            </a:prstGeom>
            <a:noFill/>
          </p:spPr>
          <p:txBody>
            <a:bodyPr wrap="square" rtlCol="0">
              <a:spAutoFit/>
            </a:bodyPr>
            <a:lstStyle/>
            <a:p>
              <a:pPr algn="ctr"/>
              <a:r>
                <a:rPr lang="fr-FR" sz="1350" dirty="0"/>
                <a:t>balance à chaud</a:t>
              </a:r>
            </a:p>
          </p:txBody>
        </p:sp>
        <p:cxnSp>
          <p:nvCxnSpPr>
            <p:cNvPr id="13" name="Connecteur droit avec flèche 12"/>
            <p:cNvCxnSpPr/>
            <p:nvPr/>
          </p:nvCxnSpPr>
          <p:spPr>
            <a:xfrm flipH="1">
              <a:off x="2842840" y="2199717"/>
              <a:ext cx="1" cy="6061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1946953" y="1553386"/>
              <a:ext cx="1791779" cy="677108"/>
            </a:xfrm>
            <a:prstGeom prst="rect">
              <a:avLst/>
            </a:prstGeom>
            <a:noFill/>
          </p:spPr>
          <p:txBody>
            <a:bodyPr wrap="square" rtlCol="0">
              <a:spAutoFit/>
            </a:bodyPr>
            <a:lstStyle/>
            <a:p>
              <a:pPr algn="ctr"/>
              <a:r>
                <a:rPr lang="fr-FR" sz="1350" dirty="0"/>
                <a:t>mise en route du ventilateur</a:t>
              </a:r>
            </a:p>
          </p:txBody>
        </p:sp>
        <p:cxnSp>
          <p:nvCxnSpPr>
            <p:cNvPr id="18" name="Connecteur droit avec flèche 17"/>
            <p:cNvCxnSpPr/>
            <p:nvPr/>
          </p:nvCxnSpPr>
          <p:spPr>
            <a:xfrm flipH="1">
              <a:off x="8884045" y="2199717"/>
              <a:ext cx="1" cy="6061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ZoneTexte 18"/>
            <p:cNvSpPr txBox="1"/>
            <p:nvPr/>
          </p:nvSpPr>
          <p:spPr>
            <a:xfrm>
              <a:off x="8196208" y="1556857"/>
              <a:ext cx="1375675" cy="677108"/>
            </a:xfrm>
            <a:prstGeom prst="rect">
              <a:avLst/>
            </a:prstGeom>
            <a:noFill/>
          </p:spPr>
          <p:txBody>
            <a:bodyPr wrap="square" rtlCol="0">
              <a:spAutoFit/>
            </a:bodyPr>
            <a:lstStyle/>
            <a:p>
              <a:pPr algn="ctr"/>
              <a:r>
                <a:rPr lang="fr-FR" sz="1350" dirty="0"/>
                <a:t>arrêt du ventilateur</a:t>
              </a:r>
            </a:p>
          </p:txBody>
        </p:sp>
      </p:grpSp>
    </p:spTree>
    <p:extLst>
      <p:ext uri="{BB962C8B-B14F-4D97-AF65-F5344CB8AC3E}">
        <p14:creationId xmlns:p14="http://schemas.microsoft.com/office/powerpoint/2010/main" val="158748073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Recommandations</a:t>
            </a:r>
          </a:p>
        </p:txBody>
      </p:sp>
      <p:sp>
        <p:nvSpPr>
          <p:cNvPr id="8" name="Espace réservé du contenu 2"/>
          <p:cNvSpPr txBox="1">
            <a:spLocks/>
          </p:cNvSpPr>
          <p:nvPr/>
        </p:nvSpPr>
        <p:spPr>
          <a:xfrm>
            <a:off x="721759" y="1268016"/>
            <a:ext cx="6822041" cy="2862195"/>
          </a:xfrm>
          <a:prstGeom prst="rect">
            <a:avLst/>
          </a:prstGeom>
        </p:spPr>
        <p:txBody>
          <a:bodyPr vert="horz" lIns="68580" tIns="34290" rIns="68580" bIns="3429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2100" dirty="0"/>
              <a:t>Créer un courant d’air autour de la balance une heure avant les essais, et maintenir ce courant d’air pendant les essais.</a:t>
            </a:r>
          </a:p>
          <a:p>
            <a:pPr marL="0" indent="0">
              <a:buNone/>
            </a:pPr>
            <a:r>
              <a:rPr lang="fr-FR" sz="2100" dirty="0"/>
              <a:t>Avec le ventilateur utilisé dans ces essais, la puissance 1 sur 3 à une distance d’environ un mètre semble adaptée.</a:t>
            </a:r>
          </a:p>
          <a:p>
            <a:pPr marL="0" indent="0">
              <a:buNone/>
            </a:pPr>
            <a:endParaRPr lang="fr-FR" sz="2100" dirty="0"/>
          </a:p>
          <a:p>
            <a:pPr marL="0" indent="0">
              <a:buNone/>
            </a:pPr>
            <a:r>
              <a:rPr lang="fr-FR" sz="2100" dirty="0"/>
              <a:t>Remarque : Fx et Fy sont moins concernées, la balance dérive beaucoup moins dans ces directions (cf. rapport 20170911).</a:t>
            </a:r>
          </a:p>
        </p:txBody>
      </p:sp>
    </p:spTree>
    <p:extLst>
      <p:ext uri="{BB962C8B-B14F-4D97-AF65-F5344CB8AC3E}">
        <p14:creationId xmlns:p14="http://schemas.microsoft.com/office/powerpoint/2010/main" val="75420864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Résultats complets rotation</a:t>
            </a:r>
          </a:p>
        </p:txBody>
      </p:sp>
      <p:sp>
        <p:nvSpPr>
          <p:cNvPr id="3" name="Sous-titre 2"/>
          <p:cNvSpPr>
            <a:spLocks noGrp="1"/>
          </p:cNvSpPr>
          <p:nvPr>
            <p:ph type="subTitle" idx="1"/>
          </p:nvPr>
        </p:nvSpPr>
        <p:spPr/>
        <p:txBody>
          <a:bodyPr/>
          <a:lstStyle/>
          <a:p>
            <a:endParaRPr lang="fr-FR"/>
          </a:p>
        </p:txBody>
      </p:sp>
      <p:sp>
        <p:nvSpPr>
          <p:cNvPr id="4" name="Espace réservé du texte 3"/>
          <p:cNvSpPr>
            <a:spLocks noGrp="1"/>
          </p:cNvSpPr>
          <p:nvPr>
            <p:ph type="body" sz="quarter" idx="13"/>
          </p:nvPr>
        </p:nvSpPr>
        <p:spPr/>
        <p:txBody>
          <a:bodyPr/>
          <a:lstStyle/>
          <a:p>
            <a:endParaRPr lang="fr-FR"/>
          </a:p>
        </p:txBody>
      </p:sp>
    </p:spTree>
    <p:extLst>
      <p:ext uri="{BB962C8B-B14F-4D97-AF65-F5344CB8AC3E}">
        <p14:creationId xmlns:p14="http://schemas.microsoft.com/office/powerpoint/2010/main" val="303777917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rotation : Force transverse</a:t>
            </a:r>
          </a:p>
        </p:txBody>
      </p:sp>
      <p:sp>
        <p:nvSpPr>
          <p:cNvPr id="3" name="Espace réservé du pied de page 2"/>
          <p:cNvSpPr>
            <a:spLocks noGrp="1"/>
          </p:cNvSpPr>
          <p:nvPr>
            <p:ph type="ftr" sz="quarter" idx="10"/>
          </p:nvPr>
        </p:nvSpPr>
        <p:spPr/>
        <p:txBody>
          <a:bodyPr/>
          <a:lstStyle/>
          <a:p>
            <a:r>
              <a:rPr lang="fr-FR"/>
              <a:t>Thèse A. Joly – Cylindre déformé en écoulement axial</a:t>
            </a:r>
          </a:p>
        </p:txBody>
      </p:sp>
      <p:pic>
        <p:nvPicPr>
          <p:cNvPr id="4" name="Image 3"/>
          <p:cNvPicPr>
            <a:picLocks noChangeAspect="1"/>
          </p:cNvPicPr>
          <p:nvPr/>
        </p:nvPicPr>
        <p:blipFill rotWithShape="1">
          <a:blip r:embed="rId3">
            <a:extLst>
              <a:ext uri="{28A0092B-C50C-407E-A947-70E740481C1C}">
                <a14:useLocalDpi xmlns:a14="http://schemas.microsoft.com/office/drawing/2010/main" val="0"/>
              </a:ext>
            </a:extLst>
          </a:blip>
          <a:srcRect r="50580"/>
          <a:stretch/>
        </p:blipFill>
        <p:spPr>
          <a:xfrm>
            <a:off x="1467163" y="899637"/>
            <a:ext cx="3609553" cy="2592000"/>
          </a:xfrm>
          <a:prstGeom prst="rect">
            <a:avLst/>
          </a:prstGeom>
        </p:spPr>
      </p:pic>
      <mc:AlternateContent xmlns:mc="http://schemas.openxmlformats.org/markup-compatibility/2006" xmlns:a14="http://schemas.microsoft.com/office/drawing/2010/main">
        <mc:Choice Requires="a14">
          <p:graphicFrame>
            <p:nvGraphicFramePr>
              <p:cNvPr id="9" name="Tableau 8"/>
              <p:cNvGraphicFramePr>
                <a:graphicFrameLocks noGrp="1"/>
              </p:cNvGraphicFramePr>
              <p:nvPr>
                <p:extLst/>
              </p:nvPr>
            </p:nvGraphicFramePr>
            <p:xfrm>
              <a:off x="5094845" y="652704"/>
              <a:ext cx="3888000" cy="3774440"/>
            </p:xfrm>
            <a:graphic>
              <a:graphicData uri="http://schemas.openxmlformats.org/drawingml/2006/table">
                <a:tbl>
                  <a:tblPr firstRow="1" bandRow="1">
                    <a:tableStyleId>{93296810-A885-4BE3-A3E7-6D5BEEA58F35}</a:tableStyleId>
                  </a:tblPr>
                  <a:tblGrid>
                    <a:gridCol w="1764000">
                      <a:extLst>
                        <a:ext uri="{9D8B030D-6E8A-4147-A177-3AD203B41FA5}">
                          <a16:colId xmlns:a16="http://schemas.microsoft.com/office/drawing/2014/main" val="20000"/>
                        </a:ext>
                      </a:extLst>
                    </a:gridCol>
                    <a:gridCol w="1008000">
                      <a:extLst>
                        <a:ext uri="{9D8B030D-6E8A-4147-A177-3AD203B41FA5}">
                          <a16:colId xmlns:a16="http://schemas.microsoft.com/office/drawing/2014/main" val="20001"/>
                        </a:ext>
                      </a:extLst>
                    </a:gridCol>
                    <a:gridCol w="1116000">
                      <a:extLst>
                        <a:ext uri="{9D8B030D-6E8A-4147-A177-3AD203B41FA5}">
                          <a16:colId xmlns:a16="http://schemas.microsoft.com/office/drawing/2014/main" val="20002"/>
                        </a:ext>
                      </a:extLst>
                    </a:gridCol>
                  </a:tblGrid>
                  <a:tr h="370840">
                    <a:tc>
                      <a:txBody>
                        <a:bodyPr/>
                        <a:lstStyle/>
                        <a:p>
                          <a:endParaRPr lang="fr-FR" dirty="0"/>
                        </a:p>
                      </a:txBody>
                      <a:tcPr/>
                    </a:tc>
                    <a:tc>
                      <a:txBody>
                        <a:bodyPr/>
                        <a:lstStyle/>
                        <a:p>
                          <a:pPr algn="r"/>
                          <a:r>
                            <a:rPr lang="fr-FR" dirty="0" err="1"/>
                            <a:t>Re</a:t>
                          </a:r>
                          <a:endParaRPr lang="fr-FR" dirty="0"/>
                        </a:p>
                      </a:txBody>
                      <a:tcPr/>
                    </a:tc>
                    <a:tc>
                      <a:txBody>
                        <a:bodyPr/>
                        <a:lstStyle/>
                        <a:p>
                          <a:pPr algn="ctr"/>
                          <a:r>
                            <a:rPr lang="fr-FR" dirty="0"/>
                            <a:t>Pente </a:t>
                          </a:r>
                          <a14:m>
                            <m:oMath xmlns:m="http://schemas.openxmlformats.org/officeDocument/2006/math">
                              <m:sSub>
                                <m:sSubPr>
                                  <m:ctrlPr>
                                    <a:rPr lang="fr-FR" b="1" i="1" smtClean="0">
                                      <a:latin typeface="Cambria Math" panose="02040503050406030204" pitchFamily="18" charset="0"/>
                                    </a:rPr>
                                  </m:ctrlPr>
                                </m:sSubPr>
                                <m:e>
                                  <m:r>
                                    <a:rPr lang="fr-FR" b="1" i="1" smtClean="0">
                                      <a:latin typeface="Cambria Math" panose="02040503050406030204" pitchFamily="18" charset="0"/>
                                    </a:rPr>
                                    <m:t>𝒄</m:t>
                                  </m:r>
                                </m:e>
                                <m:sub>
                                  <m:r>
                                    <a:rPr lang="fr-FR" b="1" i="1" smtClean="0">
                                      <a:latin typeface="Cambria Math" panose="02040503050406030204" pitchFamily="18" charset="0"/>
                                    </a:rPr>
                                    <m:t>𝑳</m:t>
                                  </m:r>
                                </m:sub>
                              </m:sSub>
                            </m:oMath>
                          </a14:m>
                          <a:endParaRPr lang="fr-FR" dirty="0"/>
                        </a:p>
                      </a:txBody>
                      <a:tcPr/>
                    </a:tc>
                    <a:extLst>
                      <a:ext uri="{0D108BD9-81ED-4DB2-BD59-A6C34878D82A}">
                        <a16:rowId xmlns:a16="http://schemas.microsoft.com/office/drawing/2014/main" val="10000"/>
                      </a:ext>
                    </a:extLst>
                  </a:tr>
                  <a:tr h="370840">
                    <a:tc>
                      <a:txBody>
                        <a:bodyPr/>
                        <a:lstStyle/>
                        <a:p>
                          <a:r>
                            <a:rPr lang="fr-FR" dirty="0">
                              <a:solidFill>
                                <a:schemeClr val="tx2"/>
                              </a:solidFill>
                            </a:rPr>
                            <a:t>Essais</a:t>
                          </a:r>
                        </a:p>
                      </a:txBody>
                      <a:tcPr/>
                    </a:tc>
                    <a:tc>
                      <a:txBody>
                        <a:bodyPr/>
                        <a:lstStyle/>
                        <a:p>
                          <a:pPr algn="r"/>
                          <a:r>
                            <a:rPr lang="fr-FR" dirty="0">
                              <a:solidFill>
                                <a:schemeClr val="tx2"/>
                              </a:solidFill>
                            </a:rPr>
                            <a:t>66 000</a:t>
                          </a:r>
                        </a:p>
                      </a:txBody>
                      <a:tcPr/>
                    </a:tc>
                    <a:tc>
                      <a:txBody>
                        <a:bodyPr/>
                        <a:lstStyle/>
                        <a:p>
                          <a:pPr algn="ctr"/>
                          <a:r>
                            <a:rPr lang="fr-FR" dirty="0">
                              <a:solidFill>
                                <a:schemeClr val="tx2"/>
                              </a:solidFill>
                            </a:rPr>
                            <a:t>0,11</a:t>
                          </a:r>
                        </a:p>
                      </a:txBody>
                      <a:tcPr/>
                    </a:tc>
                    <a:extLst>
                      <a:ext uri="{0D108BD9-81ED-4DB2-BD59-A6C34878D82A}">
                        <a16:rowId xmlns:a16="http://schemas.microsoft.com/office/drawing/2014/main" val="10001"/>
                      </a:ext>
                    </a:extLst>
                  </a:tr>
                  <a:tr h="370840">
                    <a:tc>
                      <a:txBody>
                        <a:bodyPr/>
                        <a:lstStyle/>
                        <a:p>
                          <a:r>
                            <a:rPr lang="fr-FR" dirty="0">
                              <a:solidFill>
                                <a:schemeClr val="tx2"/>
                              </a:solidFill>
                            </a:rPr>
                            <a:t>Essais</a:t>
                          </a:r>
                        </a:p>
                      </a:txBody>
                      <a:tcPr/>
                    </a:tc>
                    <a:tc>
                      <a:txBody>
                        <a:bodyPr/>
                        <a:lstStyle/>
                        <a:p>
                          <a:pPr algn="r"/>
                          <a:r>
                            <a:rPr lang="fr-FR" dirty="0">
                              <a:solidFill>
                                <a:schemeClr val="tx2"/>
                              </a:solidFill>
                            </a:rPr>
                            <a:t>88 000</a:t>
                          </a:r>
                        </a:p>
                      </a:txBody>
                      <a:tcPr/>
                    </a:tc>
                    <a:tc>
                      <a:txBody>
                        <a:bodyPr/>
                        <a:lstStyle/>
                        <a:p>
                          <a:pPr algn="ctr"/>
                          <a:r>
                            <a:rPr lang="fr-FR" dirty="0">
                              <a:solidFill>
                                <a:schemeClr val="tx2"/>
                              </a:solidFill>
                            </a:rPr>
                            <a:t>0,09</a:t>
                          </a:r>
                        </a:p>
                      </a:txBody>
                      <a:tcPr/>
                    </a:tc>
                    <a:extLst>
                      <a:ext uri="{0D108BD9-81ED-4DB2-BD59-A6C34878D82A}">
                        <a16:rowId xmlns:a16="http://schemas.microsoft.com/office/drawing/2014/main" val="10002"/>
                      </a:ext>
                    </a:extLst>
                  </a:tr>
                  <a:tr h="370840">
                    <a:tc>
                      <a:txBody>
                        <a:bodyPr/>
                        <a:lstStyle/>
                        <a:p>
                          <a:r>
                            <a:rPr lang="fr-FR" dirty="0">
                              <a:solidFill>
                                <a:schemeClr val="tx2"/>
                              </a:solidFill>
                            </a:rPr>
                            <a:t>Essais</a:t>
                          </a:r>
                        </a:p>
                      </a:txBody>
                      <a:tcPr/>
                    </a:tc>
                    <a:tc>
                      <a:txBody>
                        <a:bodyPr/>
                        <a:lstStyle/>
                        <a:p>
                          <a:pPr algn="r"/>
                          <a:r>
                            <a:rPr lang="fr-FR" dirty="0">
                              <a:solidFill>
                                <a:schemeClr val="tx2"/>
                              </a:solidFill>
                            </a:rPr>
                            <a:t>110 000</a:t>
                          </a:r>
                        </a:p>
                      </a:txBody>
                      <a:tcPr/>
                    </a:tc>
                    <a:tc>
                      <a:txBody>
                        <a:bodyPr/>
                        <a:lstStyle/>
                        <a:p>
                          <a:pPr algn="ctr"/>
                          <a:r>
                            <a:rPr lang="fr-FR" dirty="0">
                              <a:solidFill>
                                <a:schemeClr val="tx2"/>
                              </a:solidFill>
                            </a:rPr>
                            <a:t>0,10</a:t>
                          </a:r>
                        </a:p>
                      </a:txBody>
                      <a:tcPr/>
                    </a:tc>
                    <a:extLst>
                      <a:ext uri="{0D108BD9-81ED-4DB2-BD59-A6C34878D82A}">
                        <a16:rowId xmlns:a16="http://schemas.microsoft.com/office/drawing/2014/main" val="10003"/>
                      </a:ext>
                    </a:extLst>
                  </a:tr>
                  <a:tr h="370840">
                    <a:tc>
                      <a:txBody>
                        <a:bodyPr/>
                        <a:lstStyle/>
                        <a:p>
                          <a:r>
                            <a:rPr lang="fr-FR" dirty="0">
                              <a:solidFill>
                                <a:schemeClr val="tx2"/>
                              </a:solidFill>
                            </a:rPr>
                            <a:t>Essais, sans tige sup</a:t>
                          </a:r>
                        </a:p>
                      </a:txBody>
                      <a:tcPr/>
                    </a:tc>
                    <a:tc>
                      <a:txBody>
                        <a:bodyPr/>
                        <a:lstStyle/>
                        <a:p>
                          <a:pPr algn="r"/>
                          <a:r>
                            <a:rPr lang="fr-FR" dirty="0">
                              <a:solidFill>
                                <a:schemeClr val="tx2"/>
                              </a:solidFill>
                            </a:rPr>
                            <a:t>110 000</a:t>
                          </a:r>
                        </a:p>
                      </a:txBody>
                      <a:tcPr/>
                    </a:tc>
                    <a:tc>
                      <a:txBody>
                        <a:bodyPr/>
                        <a:lstStyle/>
                        <a:p>
                          <a:pPr algn="ctr"/>
                          <a:r>
                            <a:rPr lang="fr-FR" dirty="0">
                              <a:solidFill>
                                <a:schemeClr val="tx2"/>
                              </a:solidFill>
                            </a:rPr>
                            <a:t>0,09</a:t>
                          </a:r>
                        </a:p>
                      </a:txBody>
                      <a:tcPr/>
                    </a:tc>
                    <a:extLst>
                      <a:ext uri="{0D108BD9-81ED-4DB2-BD59-A6C34878D82A}">
                        <a16:rowId xmlns:a16="http://schemas.microsoft.com/office/drawing/2014/main" val="10004"/>
                      </a:ext>
                    </a:extLst>
                  </a:tr>
                  <a:tr h="370840">
                    <a:tc>
                      <a:txBody>
                        <a:bodyPr/>
                        <a:lstStyle/>
                        <a:p>
                          <a:r>
                            <a:rPr lang="fr-FR" dirty="0">
                              <a:solidFill>
                                <a:schemeClr val="tx2"/>
                              </a:solidFill>
                            </a:rPr>
                            <a:t>CFD</a:t>
                          </a:r>
                        </a:p>
                      </a:txBody>
                      <a:tcPr/>
                    </a:tc>
                    <a:tc>
                      <a:txBody>
                        <a:bodyPr/>
                        <a:lstStyle/>
                        <a:p>
                          <a:pPr algn="r"/>
                          <a:r>
                            <a:rPr lang="fr-FR" dirty="0">
                              <a:solidFill>
                                <a:schemeClr val="tx2"/>
                              </a:solidFill>
                            </a:rPr>
                            <a:t>61</a:t>
                          </a:r>
                          <a:r>
                            <a:rPr lang="fr-FR" baseline="0" dirty="0">
                              <a:solidFill>
                                <a:schemeClr val="tx2"/>
                              </a:solidFill>
                            </a:rPr>
                            <a:t> 000</a:t>
                          </a:r>
                          <a:endParaRPr lang="fr-FR" dirty="0">
                            <a:solidFill>
                              <a:schemeClr val="tx2"/>
                            </a:solidFill>
                          </a:endParaRPr>
                        </a:p>
                      </a:txBody>
                      <a:tcPr/>
                    </a:tc>
                    <a:tc>
                      <a:txBody>
                        <a:bodyPr/>
                        <a:lstStyle/>
                        <a:p>
                          <a:pPr algn="ctr"/>
                          <a:r>
                            <a:rPr lang="fr-FR" dirty="0">
                              <a:solidFill>
                                <a:schemeClr val="tx2"/>
                              </a:solidFill>
                            </a:rPr>
                            <a:t>0,15</a:t>
                          </a:r>
                        </a:p>
                      </a:txBody>
                      <a:tcPr/>
                    </a:tc>
                    <a:extLst>
                      <a:ext uri="{0D108BD9-81ED-4DB2-BD59-A6C34878D82A}">
                        <a16:rowId xmlns:a16="http://schemas.microsoft.com/office/drawing/2014/main" val="10005"/>
                      </a:ext>
                    </a:extLst>
                  </a:tr>
                  <a:tr h="370840">
                    <a:tc>
                      <a:txBody>
                        <a:bodyPr/>
                        <a:lstStyle/>
                        <a:p>
                          <a:r>
                            <a:rPr lang="fr-FR" dirty="0">
                              <a:solidFill>
                                <a:schemeClr val="tx2"/>
                              </a:solidFill>
                            </a:rPr>
                            <a:t>CFD, sans </a:t>
                          </a:r>
                          <a:r>
                            <a:rPr lang="fr-FR" dirty="0" err="1">
                              <a:solidFill>
                                <a:schemeClr val="tx2"/>
                              </a:solidFill>
                            </a:rPr>
                            <a:t>contrib</a:t>
                          </a:r>
                          <a:r>
                            <a:rPr lang="fr-FR" dirty="0">
                              <a:solidFill>
                                <a:schemeClr val="tx2"/>
                              </a:solidFill>
                            </a:rPr>
                            <a:t>.</a:t>
                          </a:r>
                          <a:r>
                            <a:rPr lang="fr-FR" baseline="0" dirty="0">
                              <a:solidFill>
                                <a:schemeClr val="tx2"/>
                              </a:solidFill>
                            </a:rPr>
                            <a:t> pointes</a:t>
                          </a:r>
                          <a:endParaRPr lang="fr-FR" dirty="0">
                            <a:solidFill>
                              <a:schemeClr val="tx2"/>
                            </a:solidFill>
                          </a:endParaRPr>
                        </a:p>
                      </a:txBody>
                      <a:tcPr/>
                    </a:tc>
                    <a:tc>
                      <a:txBody>
                        <a:bodyPr/>
                        <a:lstStyle/>
                        <a:p>
                          <a:pPr algn="r"/>
                          <a:r>
                            <a:rPr lang="fr-FR" dirty="0">
                              <a:solidFill>
                                <a:schemeClr val="tx2"/>
                              </a:solidFill>
                            </a:rPr>
                            <a:t>61</a:t>
                          </a:r>
                          <a:r>
                            <a:rPr lang="fr-FR" baseline="0" dirty="0">
                              <a:solidFill>
                                <a:schemeClr val="tx2"/>
                              </a:solidFill>
                            </a:rPr>
                            <a:t> 000</a:t>
                          </a:r>
                          <a:endParaRPr lang="fr-FR" dirty="0">
                            <a:solidFill>
                              <a:schemeClr val="tx2"/>
                            </a:solidFill>
                          </a:endParaRPr>
                        </a:p>
                      </a:txBody>
                      <a:tcPr/>
                    </a:tc>
                    <a:tc>
                      <a:txBody>
                        <a:bodyPr/>
                        <a:lstStyle/>
                        <a:p>
                          <a:pPr algn="ctr"/>
                          <a:r>
                            <a:rPr lang="fr-FR" dirty="0">
                              <a:solidFill>
                                <a:schemeClr val="tx2"/>
                              </a:solidFill>
                            </a:rPr>
                            <a:t>0,17</a:t>
                          </a:r>
                        </a:p>
                      </a:txBody>
                      <a:tcPr/>
                    </a:tc>
                    <a:extLst>
                      <a:ext uri="{0D108BD9-81ED-4DB2-BD59-A6C34878D82A}">
                        <a16:rowId xmlns:a16="http://schemas.microsoft.com/office/drawing/2014/main" val="10006"/>
                      </a:ext>
                    </a:extLst>
                  </a:tr>
                  <a:tr h="370840">
                    <a:tc>
                      <a:txBody>
                        <a:bodyPr/>
                        <a:lstStyle/>
                        <a:p>
                          <a:r>
                            <a:rPr lang="fr-FR" dirty="0" err="1">
                              <a:solidFill>
                                <a:schemeClr val="tx2"/>
                              </a:solidFill>
                            </a:rPr>
                            <a:t>Divaret</a:t>
                          </a:r>
                          <a:r>
                            <a:rPr lang="fr-FR" dirty="0">
                              <a:solidFill>
                                <a:schemeClr val="tx2"/>
                              </a:solidFill>
                            </a:rPr>
                            <a:t> </a:t>
                          </a:r>
                          <a:r>
                            <a:rPr lang="fr-FR" i="1" dirty="0">
                              <a:solidFill>
                                <a:schemeClr val="tx2"/>
                              </a:solidFill>
                            </a:rPr>
                            <a:t>et al.</a:t>
                          </a:r>
                          <a:r>
                            <a:rPr lang="fr-FR" dirty="0">
                              <a:solidFill>
                                <a:schemeClr val="tx2"/>
                              </a:solidFill>
                            </a:rPr>
                            <a:t>, </a:t>
                          </a:r>
                          <a:br>
                            <a:rPr lang="fr-FR" dirty="0">
                              <a:solidFill>
                                <a:schemeClr val="tx2"/>
                              </a:solidFill>
                            </a:rPr>
                          </a:br>
                          <a:r>
                            <a:rPr lang="fr-FR" dirty="0">
                              <a:solidFill>
                                <a:schemeClr val="tx2"/>
                              </a:solidFill>
                            </a:rPr>
                            <a:t>non confiné </a:t>
                          </a:r>
                        </a:p>
                      </a:txBody>
                      <a:tcPr/>
                    </a:tc>
                    <a:tc>
                      <a:txBody>
                        <a:bodyPr/>
                        <a:lstStyle/>
                        <a:p>
                          <a:pPr algn="r"/>
                          <a:r>
                            <a:rPr lang="fr-FR" dirty="0">
                              <a:solidFill>
                                <a:schemeClr val="tx2"/>
                              </a:solidFill>
                            </a:rPr>
                            <a:t>30 000</a:t>
                          </a:r>
                        </a:p>
                      </a:txBody>
                      <a:tcPr/>
                    </a:tc>
                    <a:tc>
                      <a:txBody>
                        <a:bodyPr/>
                        <a:lstStyle/>
                        <a:p>
                          <a:pPr algn="ctr"/>
                          <a:r>
                            <a:rPr lang="fr-FR" dirty="0">
                              <a:solidFill>
                                <a:schemeClr val="tx2"/>
                              </a:solidFill>
                            </a:rPr>
                            <a:t>0,10</a:t>
                          </a:r>
                        </a:p>
                      </a:txBody>
                      <a:tcPr/>
                    </a:tc>
                    <a:extLst>
                      <a:ext uri="{0D108BD9-81ED-4DB2-BD59-A6C34878D82A}">
                        <a16:rowId xmlns:a16="http://schemas.microsoft.com/office/drawing/2014/main" val="10007"/>
                      </a:ext>
                    </a:extLst>
                  </a:tr>
                </a:tbl>
              </a:graphicData>
            </a:graphic>
          </p:graphicFrame>
        </mc:Choice>
        <mc:Fallback xmlns="">
          <p:graphicFrame>
            <p:nvGraphicFramePr>
              <p:cNvPr id="9" name="Tableau 8"/>
              <p:cNvGraphicFramePr>
                <a:graphicFrameLocks noGrp="1"/>
              </p:cNvGraphicFramePr>
              <p:nvPr>
                <p:extLst>
                  <p:ext uri="{D42A27DB-BD31-4B8C-83A1-F6EECF244321}">
                    <p14:modId xmlns:p14="http://schemas.microsoft.com/office/powerpoint/2010/main" val="2543808163"/>
                  </p:ext>
                </p:extLst>
              </p:nvPr>
            </p:nvGraphicFramePr>
            <p:xfrm>
              <a:off x="5094845" y="652704"/>
              <a:ext cx="3888000" cy="3774440"/>
            </p:xfrm>
            <a:graphic>
              <a:graphicData uri="http://schemas.openxmlformats.org/drawingml/2006/table">
                <a:tbl>
                  <a:tblPr firstRow="1" bandRow="1">
                    <a:tableStyleId>{93296810-A885-4BE3-A3E7-6D5BEEA58F35}</a:tableStyleId>
                  </a:tblPr>
                  <a:tblGrid>
                    <a:gridCol w="1764000"/>
                    <a:gridCol w="1008000"/>
                    <a:gridCol w="1116000"/>
                  </a:tblGrid>
                  <a:tr h="370840">
                    <a:tc>
                      <a:txBody>
                        <a:bodyPr/>
                        <a:lstStyle/>
                        <a:p>
                          <a:endParaRPr lang="fr-FR" dirty="0"/>
                        </a:p>
                      </a:txBody>
                      <a:tcPr/>
                    </a:tc>
                    <a:tc>
                      <a:txBody>
                        <a:bodyPr/>
                        <a:lstStyle/>
                        <a:p>
                          <a:pPr algn="r"/>
                          <a:r>
                            <a:rPr lang="fr-FR" dirty="0" err="1" smtClean="0"/>
                            <a:t>Re</a:t>
                          </a:r>
                          <a:endParaRPr lang="fr-FR" dirty="0"/>
                        </a:p>
                      </a:txBody>
                      <a:tcPr/>
                    </a:tc>
                    <a:tc>
                      <a:txBody>
                        <a:bodyPr/>
                        <a:lstStyle/>
                        <a:p>
                          <a:endParaRPr lang="fr-FR"/>
                        </a:p>
                      </a:txBody>
                      <a:tcPr>
                        <a:blipFill rotWithShape="0">
                          <a:blip r:embed="rId6"/>
                          <a:stretch>
                            <a:fillRect l="-249727" t="-8197" r="-2186" b="-940984"/>
                          </a:stretch>
                        </a:blipFill>
                      </a:tcPr>
                    </a:tc>
                  </a:tr>
                  <a:tr h="370840">
                    <a:tc>
                      <a:txBody>
                        <a:bodyPr/>
                        <a:lstStyle/>
                        <a:p>
                          <a:r>
                            <a:rPr lang="fr-FR" dirty="0" smtClean="0">
                              <a:solidFill>
                                <a:schemeClr val="tx2"/>
                              </a:solidFill>
                            </a:rPr>
                            <a:t>Essais</a:t>
                          </a:r>
                          <a:endParaRPr lang="fr-FR" dirty="0">
                            <a:solidFill>
                              <a:schemeClr val="tx2"/>
                            </a:solidFill>
                          </a:endParaRPr>
                        </a:p>
                      </a:txBody>
                      <a:tcPr/>
                    </a:tc>
                    <a:tc>
                      <a:txBody>
                        <a:bodyPr/>
                        <a:lstStyle/>
                        <a:p>
                          <a:pPr algn="r"/>
                          <a:r>
                            <a:rPr lang="fr-FR" dirty="0" smtClean="0">
                              <a:solidFill>
                                <a:schemeClr val="tx2"/>
                              </a:solidFill>
                            </a:rPr>
                            <a:t>66 000</a:t>
                          </a:r>
                          <a:endParaRPr lang="fr-FR" dirty="0">
                            <a:solidFill>
                              <a:schemeClr val="tx2"/>
                            </a:solidFill>
                          </a:endParaRPr>
                        </a:p>
                      </a:txBody>
                      <a:tcPr/>
                    </a:tc>
                    <a:tc>
                      <a:txBody>
                        <a:bodyPr/>
                        <a:lstStyle/>
                        <a:p>
                          <a:pPr algn="ctr"/>
                          <a:r>
                            <a:rPr lang="fr-FR" dirty="0" smtClean="0">
                              <a:solidFill>
                                <a:schemeClr val="tx2"/>
                              </a:solidFill>
                            </a:rPr>
                            <a:t>0,11</a:t>
                          </a:r>
                          <a:endParaRPr lang="fr-FR" dirty="0">
                            <a:solidFill>
                              <a:schemeClr val="tx2"/>
                            </a:solidFill>
                          </a:endParaRPr>
                        </a:p>
                      </a:txBody>
                      <a:tcPr/>
                    </a:tc>
                  </a:tr>
                  <a:tr h="370840">
                    <a:tc>
                      <a:txBody>
                        <a:bodyPr/>
                        <a:lstStyle/>
                        <a:p>
                          <a:r>
                            <a:rPr lang="fr-FR" dirty="0" smtClean="0">
                              <a:solidFill>
                                <a:schemeClr val="tx2"/>
                              </a:solidFill>
                            </a:rPr>
                            <a:t>Essais</a:t>
                          </a:r>
                          <a:endParaRPr lang="fr-FR" dirty="0">
                            <a:solidFill>
                              <a:schemeClr val="tx2"/>
                            </a:solidFill>
                          </a:endParaRPr>
                        </a:p>
                      </a:txBody>
                      <a:tcPr/>
                    </a:tc>
                    <a:tc>
                      <a:txBody>
                        <a:bodyPr/>
                        <a:lstStyle/>
                        <a:p>
                          <a:pPr algn="r"/>
                          <a:r>
                            <a:rPr lang="fr-FR" dirty="0" smtClean="0">
                              <a:solidFill>
                                <a:schemeClr val="tx2"/>
                              </a:solidFill>
                            </a:rPr>
                            <a:t>88 000</a:t>
                          </a:r>
                          <a:endParaRPr lang="fr-FR" dirty="0">
                            <a:solidFill>
                              <a:schemeClr val="tx2"/>
                            </a:solidFill>
                          </a:endParaRPr>
                        </a:p>
                      </a:txBody>
                      <a:tcPr/>
                    </a:tc>
                    <a:tc>
                      <a:txBody>
                        <a:bodyPr/>
                        <a:lstStyle/>
                        <a:p>
                          <a:pPr algn="ctr"/>
                          <a:r>
                            <a:rPr lang="fr-FR" dirty="0" smtClean="0">
                              <a:solidFill>
                                <a:schemeClr val="tx2"/>
                              </a:solidFill>
                            </a:rPr>
                            <a:t>0,09</a:t>
                          </a:r>
                          <a:endParaRPr lang="fr-FR" dirty="0">
                            <a:solidFill>
                              <a:schemeClr val="tx2"/>
                            </a:solidFill>
                          </a:endParaRPr>
                        </a:p>
                      </a:txBody>
                      <a:tcPr/>
                    </a:tc>
                  </a:tr>
                  <a:tr h="370840">
                    <a:tc>
                      <a:txBody>
                        <a:bodyPr/>
                        <a:lstStyle/>
                        <a:p>
                          <a:r>
                            <a:rPr lang="fr-FR" dirty="0" smtClean="0">
                              <a:solidFill>
                                <a:schemeClr val="tx2"/>
                              </a:solidFill>
                            </a:rPr>
                            <a:t>Essais</a:t>
                          </a:r>
                          <a:endParaRPr lang="fr-FR" dirty="0">
                            <a:solidFill>
                              <a:schemeClr val="tx2"/>
                            </a:solidFill>
                          </a:endParaRPr>
                        </a:p>
                      </a:txBody>
                      <a:tcPr/>
                    </a:tc>
                    <a:tc>
                      <a:txBody>
                        <a:bodyPr/>
                        <a:lstStyle/>
                        <a:p>
                          <a:pPr algn="r"/>
                          <a:r>
                            <a:rPr lang="fr-FR" dirty="0" smtClean="0">
                              <a:solidFill>
                                <a:schemeClr val="tx2"/>
                              </a:solidFill>
                            </a:rPr>
                            <a:t>110 000</a:t>
                          </a:r>
                          <a:endParaRPr lang="fr-FR" dirty="0">
                            <a:solidFill>
                              <a:schemeClr val="tx2"/>
                            </a:solidFill>
                          </a:endParaRPr>
                        </a:p>
                      </a:txBody>
                      <a:tcPr/>
                    </a:tc>
                    <a:tc>
                      <a:txBody>
                        <a:bodyPr/>
                        <a:lstStyle/>
                        <a:p>
                          <a:pPr algn="ctr"/>
                          <a:r>
                            <a:rPr lang="fr-FR" dirty="0" smtClean="0">
                              <a:solidFill>
                                <a:schemeClr val="tx2"/>
                              </a:solidFill>
                            </a:rPr>
                            <a:t>0,10</a:t>
                          </a:r>
                          <a:endParaRPr lang="fr-FR" dirty="0">
                            <a:solidFill>
                              <a:schemeClr val="tx2"/>
                            </a:solidFill>
                          </a:endParaRPr>
                        </a:p>
                      </a:txBody>
                      <a:tcPr/>
                    </a:tc>
                  </a:tr>
                  <a:tr h="640080">
                    <a:tc>
                      <a:txBody>
                        <a:bodyPr/>
                        <a:lstStyle/>
                        <a:p>
                          <a:r>
                            <a:rPr lang="fr-FR" dirty="0" smtClean="0">
                              <a:solidFill>
                                <a:schemeClr val="tx2"/>
                              </a:solidFill>
                            </a:rPr>
                            <a:t>Essais, </a:t>
                          </a:r>
                          <a:r>
                            <a:rPr lang="fr-FR" dirty="0" smtClean="0">
                              <a:solidFill>
                                <a:schemeClr val="tx2"/>
                              </a:solidFill>
                            </a:rPr>
                            <a:t>sans tige sup</a:t>
                          </a:r>
                          <a:endParaRPr lang="fr-FR" dirty="0">
                            <a:solidFill>
                              <a:schemeClr val="tx2"/>
                            </a:solidFill>
                          </a:endParaRPr>
                        </a:p>
                      </a:txBody>
                      <a:tcPr/>
                    </a:tc>
                    <a:tc>
                      <a:txBody>
                        <a:bodyPr/>
                        <a:lstStyle/>
                        <a:p>
                          <a:pPr algn="r"/>
                          <a:r>
                            <a:rPr lang="fr-FR" dirty="0" smtClean="0">
                              <a:solidFill>
                                <a:schemeClr val="tx2"/>
                              </a:solidFill>
                            </a:rPr>
                            <a:t>110 000</a:t>
                          </a:r>
                          <a:endParaRPr lang="fr-FR" dirty="0">
                            <a:solidFill>
                              <a:schemeClr val="tx2"/>
                            </a:solidFill>
                          </a:endParaRPr>
                        </a:p>
                      </a:txBody>
                      <a:tcPr/>
                    </a:tc>
                    <a:tc>
                      <a:txBody>
                        <a:bodyPr/>
                        <a:lstStyle/>
                        <a:p>
                          <a:pPr algn="ctr"/>
                          <a:r>
                            <a:rPr lang="fr-FR" dirty="0" smtClean="0">
                              <a:solidFill>
                                <a:schemeClr val="tx2"/>
                              </a:solidFill>
                            </a:rPr>
                            <a:t>0,09</a:t>
                          </a:r>
                          <a:endParaRPr lang="fr-FR" dirty="0">
                            <a:solidFill>
                              <a:schemeClr val="tx2"/>
                            </a:solidFill>
                          </a:endParaRPr>
                        </a:p>
                      </a:txBody>
                      <a:tcPr/>
                    </a:tc>
                  </a:tr>
                  <a:tr h="370840">
                    <a:tc>
                      <a:txBody>
                        <a:bodyPr/>
                        <a:lstStyle/>
                        <a:p>
                          <a:r>
                            <a:rPr lang="fr-FR" dirty="0" smtClean="0">
                              <a:solidFill>
                                <a:schemeClr val="tx2"/>
                              </a:solidFill>
                            </a:rPr>
                            <a:t>CFD</a:t>
                          </a:r>
                          <a:endParaRPr lang="fr-FR" dirty="0">
                            <a:solidFill>
                              <a:schemeClr val="tx2"/>
                            </a:solidFill>
                          </a:endParaRPr>
                        </a:p>
                      </a:txBody>
                      <a:tcPr/>
                    </a:tc>
                    <a:tc>
                      <a:txBody>
                        <a:bodyPr/>
                        <a:lstStyle/>
                        <a:p>
                          <a:pPr algn="r"/>
                          <a:r>
                            <a:rPr lang="fr-FR" dirty="0" smtClean="0">
                              <a:solidFill>
                                <a:schemeClr val="tx2"/>
                              </a:solidFill>
                            </a:rPr>
                            <a:t>61</a:t>
                          </a:r>
                          <a:r>
                            <a:rPr lang="fr-FR" baseline="0" dirty="0" smtClean="0">
                              <a:solidFill>
                                <a:schemeClr val="tx2"/>
                              </a:solidFill>
                            </a:rPr>
                            <a:t> 000</a:t>
                          </a:r>
                          <a:endParaRPr lang="fr-FR" dirty="0">
                            <a:solidFill>
                              <a:schemeClr val="tx2"/>
                            </a:solidFill>
                          </a:endParaRPr>
                        </a:p>
                      </a:txBody>
                      <a:tcPr/>
                    </a:tc>
                    <a:tc>
                      <a:txBody>
                        <a:bodyPr/>
                        <a:lstStyle/>
                        <a:p>
                          <a:pPr algn="ctr"/>
                          <a:r>
                            <a:rPr lang="fr-FR" dirty="0" smtClean="0">
                              <a:solidFill>
                                <a:schemeClr val="tx2"/>
                              </a:solidFill>
                            </a:rPr>
                            <a:t>0,15</a:t>
                          </a:r>
                          <a:endParaRPr lang="fr-FR" dirty="0">
                            <a:solidFill>
                              <a:schemeClr val="tx2"/>
                            </a:solidFill>
                          </a:endParaRPr>
                        </a:p>
                      </a:txBody>
                      <a:tcPr/>
                    </a:tc>
                  </a:tr>
                  <a:tr h="640080">
                    <a:tc>
                      <a:txBody>
                        <a:bodyPr/>
                        <a:lstStyle/>
                        <a:p>
                          <a:r>
                            <a:rPr lang="fr-FR" dirty="0" smtClean="0">
                              <a:solidFill>
                                <a:schemeClr val="tx2"/>
                              </a:solidFill>
                            </a:rPr>
                            <a:t>CFD, sans </a:t>
                          </a:r>
                          <a:r>
                            <a:rPr lang="fr-FR" dirty="0" err="1" smtClean="0">
                              <a:solidFill>
                                <a:schemeClr val="tx2"/>
                              </a:solidFill>
                            </a:rPr>
                            <a:t>contrib</a:t>
                          </a:r>
                          <a:r>
                            <a:rPr lang="fr-FR" dirty="0" smtClean="0">
                              <a:solidFill>
                                <a:schemeClr val="tx2"/>
                              </a:solidFill>
                            </a:rPr>
                            <a:t>.</a:t>
                          </a:r>
                          <a:r>
                            <a:rPr lang="fr-FR" baseline="0" dirty="0" smtClean="0">
                              <a:solidFill>
                                <a:schemeClr val="tx2"/>
                              </a:solidFill>
                            </a:rPr>
                            <a:t> pointes</a:t>
                          </a:r>
                          <a:endParaRPr lang="fr-FR" dirty="0">
                            <a:solidFill>
                              <a:schemeClr val="tx2"/>
                            </a:solidFill>
                          </a:endParaRPr>
                        </a:p>
                      </a:txBody>
                      <a:tcPr/>
                    </a:tc>
                    <a:tc>
                      <a:txBody>
                        <a:bodyPr/>
                        <a:lstStyle/>
                        <a:p>
                          <a:pPr algn="r"/>
                          <a:r>
                            <a:rPr lang="fr-FR" dirty="0" smtClean="0">
                              <a:solidFill>
                                <a:schemeClr val="tx2"/>
                              </a:solidFill>
                            </a:rPr>
                            <a:t>61</a:t>
                          </a:r>
                          <a:r>
                            <a:rPr lang="fr-FR" baseline="0" dirty="0" smtClean="0">
                              <a:solidFill>
                                <a:schemeClr val="tx2"/>
                              </a:solidFill>
                            </a:rPr>
                            <a:t> 000</a:t>
                          </a:r>
                          <a:endParaRPr lang="fr-FR" dirty="0">
                            <a:solidFill>
                              <a:schemeClr val="tx2"/>
                            </a:solidFill>
                          </a:endParaRPr>
                        </a:p>
                      </a:txBody>
                      <a:tcPr/>
                    </a:tc>
                    <a:tc>
                      <a:txBody>
                        <a:bodyPr/>
                        <a:lstStyle/>
                        <a:p>
                          <a:pPr algn="ctr"/>
                          <a:r>
                            <a:rPr lang="fr-FR" dirty="0" smtClean="0">
                              <a:solidFill>
                                <a:schemeClr val="tx2"/>
                              </a:solidFill>
                            </a:rPr>
                            <a:t>0,17</a:t>
                          </a:r>
                          <a:endParaRPr lang="fr-FR" dirty="0">
                            <a:solidFill>
                              <a:schemeClr val="tx2"/>
                            </a:solidFill>
                          </a:endParaRPr>
                        </a:p>
                      </a:txBody>
                      <a:tcPr/>
                    </a:tc>
                  </a:tr>
                  <a:tr h="640080">
                    <a:tc>
                      <a:txBody>
                        <a:bodyPr/>
                        <a:lstStyle/>
                        <a:p>
                          <a:r>
                            <a:rPr lang="fr-FR" dirty="0" err="1" smtClean="0">
                              <a:solidFill>
                                <a:schemeClr val="tx2"/>
                              </a:solidFill>
                            </a:rPr>
                            <a:t>Divaret</a:t>
                          </a:r>
                          <a:r>
                            <a:rPr lang="fr-FR" dirty="0" smtClean="0">
                              <a:solidFill>
                                <a:schemeClr val="tx2"/>
                              </a:solidFill>
                            </a:rPr>
                            <a:t> </a:t>
                          </a:r>
                          <a:r>
                            <a:rPr lang="fr-FR" i="1" dirty="0" smtClean="0">
                              <a:solidFill>
                                <a:schemeClr val="tx2"/>
                              </a:solidFill>
                            </a:rPr>
                            <a:t>et al.</a:t>
                          </a:r>
                          <a:r>
                            <a:rPr lang="fr-FR" dirty="0" smtClean="0">
                              <a:solidFill>
                                <a:schemeClr val="tx2"/>
                              </a:solidFill>
                            </a:rPr>
                            <a:t>, </a:t>
                          </a:r>
                          <a:br>
                            <a:rPr lang="fr-FR" dirty="0" smtClean="0">
                              <a:solidFill>
                                <a:schemeClr val="tx2"/>
                              </a:solidFill>
                            </a:rPr>
                          </a:br>
                          <a:r>
                            <a:rPr lang="fr-FR" dirty="0" smtClean="0">
                              <a:solidFill>
                                <a:schemeClr val="tx2"/>
                              </a:solidFill>
                            </a:rPr>
                            <a:t>non confiné </a:t>
                          </a:r>
                          <a:endParaRPr lang="fr-FR" dirty="0">
                            <a:solidFill>
                              <a:schemeClr val="tx2"/>
                            </a:solidFill>
                          </a:endParaRPr>
                        </a:p>
                      </a:txBody>
                      <a:tcPr/>
                    </a:tc>
                    <a:tc>
                      <a:txBody>
                        <a:bodyPr/>
                        <a:lstStyle/>
                        <a:p>
                          <a:pPr algn="r"/>
                          <a:r>
                            <a:rPr lang="fr-FR" dirty="0" smtClean="0">
                              <a:solidFill>
                                <a:schemeClr val="tx2"/>
                              </a:solidFill>
                            </a:rPr>
                            <a:t>30 000</a:t>
                          </a:r>
                          <a:endParaRPr lang="fr-FR" dirty="0">
                            <a:solidFill>
                              <a:schemeClr val="tx2"/>
                            </a:solidFill>
                          </a:endParaRPr>
                        </a:p>
                      </a:txBody>
                      <a:tcPr/>
                    </a:tc>
                    <a:tc>
                      <a:txBody>
                        <a:bodyPr/>
                        <a:lstStyle/>
                        <a:p>
                          <a:pPr algn="ctr"/>
                          <a:r>
                            <a:rPr lang="fr-FR" dirty="0" smtClean="0">
                              <a:solidFill>
                                <a:schemeClr val="tx2"/>
                              </a:solidFill>
                            </a:rPr>
                            <a:t>0,10</a:t>
                          </a:r>
                          <a:endParaRPr lang="fr-FR" dirty="0">
                            <a:solidFill>
                              <a:schemeClr val="tx2"/>
                            </a:solidFill>
                          </a:endParaRPr>
                        </a:p>
                      </a:txBody>
                      <a:tcPr/>
                    </a:tc>
                  </a:tr>
                </a:tbl>
              </a:graphicData>
            </a:graphic>
          </p:graphicFrame>
        </mc:Fallback>
      </mc:AlternateContent>
      <p:grpSp>
        <p:nvGrpSpPr>
          <p:cNvPr id="10" name="Groupe 9"/>
          <p:cNvGrpSpPr/>
          <p:nvPr/>
        </p:nvGrpSpPr>
        <p:grpSpPr>
          <a:xfrm>
            <a:off x="248381" y="1419622"/>
            <a:ext cx="1320213" cy="1320213"/>
            <a:chOff x="8509863" y="2216361"/>
            <a:chExt cx="1320213" cy="1320213"/>
          </a:xfrm>
        </p:grpSpPr>
        <p:grpSp>
          <p:nvGrpSpPr>
            <p:cNvPr id="11" name="Groupe 10"/>
            <p:cNvGrpSpPr/>
            <p:nvPr/>
          </p:nvGrpSpPr>
          <p:grpSpPr>
            <a:xfrm>
              <a:off x="8509863" y="2216361"/>
              <a:ext cx="1320213" cy="1320213"/>
              <a:chOff x="8509863" y="2216361"/>
              <a:chExt cx="1320213" cy="1320213"/>
            </a:xfrm>
          </p:grpSpPr>
          <p:sp>
            <p:nvSpPr>
              <p:cNvPr id="18" name="Ellipse 17"/>
              <p:cNvSpPr/>
              <p:nvPr/>
            </p:nvSpPr>
            <p:spPr>
              <a:xfrm>
                <a:off x="8509863" y="2216361"/>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white"/>
                  </a:solidFill>
                  <a:latin typeface="Calibri"/>
                </a:endParaRPr>
              </a:p>
            </p:txBody>
          </p:sp>
          <p:sp>
            <p:nvSpPr>
              <p:cNvPr id="19" name="Ellipse 18"/>
              <p:cNvSpPr/>
              <p:nvPr/>
            </p:nvSpPr>
            <p:spPr>
              <a:xfrm>
                <a:off x="8989940" y="2216361"/>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white"/>
                  </a:solidFill>
                  <a:latin typeface="Calibri"/>
                </a:endParaRPr>
              </a:p>
            </p:txBody>
          </p:sp>
          <p:sp>
            <p:nvSpPr>
              <p:cNvPr id="20" name="Ellipse 19"/>
              <p:cNvSpPr/>
              <p:nvPr/>
            </p:nvSpPr>
            <p:spPr>
              <a:xfrm>
                <a:off x="9470018" y="2216361"/>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white"/>
                  </a:solidFill>
                  <a:latin typeface="Calibri"/>
                </a:endParaRPr>
              </a:p>
            </p:txBody>
          </p:sp>
          <p:sp>
            <p:nvSpPr>
              <p:cNvPr id="21" name="Ellipse 20"/>
              <p:cNvSpPr/>
              <p:nvPr/>
            </p:nvSpPr>
            <p:spPr>
              <a:xfrm>
                <a:off x="8509863" y="2696438"/>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white"/>
                  </a:solidFill>
                  <a:latin typeface="Calibri"/>
                </a:endParaRPr>
              </a:p>
            </p:txBody>
          </p:sp>
          <p:sp>
            <p:nvSpPr>
              <p:cNvPr id="22" name="Ellipse 21"/>
              <p:cNvSpPr/>
              <p:nvPr/>
            </p:nvSpPr>
            <p:spPr>
              <a:xfrm>
                <a:off x="9470018" y="2696438"/>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white"/>
                  </a:solidFill>
                  <a:latin typeface="Calibri"/>
                </a:endParaRPr>
              </a:p>
            </p:txBody>
          </p:sp>
          <p:sp>
            <p:nvSpPr>
              <p:cNvPr id="23" name="Ellipse 22"/>
              <p:cNvSpPr/>
              <p:nvPr/>
            </p:nvSpPr>
            <p:spPr>
              <a:xfrm>
                <a:off x="8509863" y="3176516"/>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white"/>
                  </a:solidFill>
                  <a:latin typeface="Calibri"/>
                </a:endParaRPr>
              </a:p>
            </p:txBody>
          </p:sp>
          <p:sp>
            <p:nvSpPr>
              <p:cNvPr id="24" name="Ellipse 23"/>
              <p:cNvSpPr/>
              <p:nvPr/>
            </p:nvSpPr>
            <p:spPr>
              <a:xfrm>
                <a:off x="8989940" y="3176516"/>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white"/>
                  </a:solidFill>
                  <a:latin typeface="Calibri"/>
                </a:endParaRPr>
              </a:p>
            </p:txBody>
          </p:sp>
          <p:sp>
            <p:nvSpPr>
              <p:cNvPr id="25" name="Ellipse 24"/>
              <p:cNvSpPr/>
              <p:nvPr/>
            </p:nvSpPr>
            <p:spPr>
              <a:xfrm>
                <a:off x="9470018" y="3176516"/>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white"/>
                  </a:solidFill>
                  <a:latin typeface="Calibri"/>
                </a:endParaRPr>
              </a:p>
            </p:txBody>
          </p:sp>
        </p:grpSp>
        <p:cxnSp>
          <p:nvCxnSpPr>
            <p:cNvPr id="12" name="Connecteur droit avec flèche 11"/>
            <p:cNvCxnSpPr/>
            <p:nvPr/>
          </p:nvCxnSpPr>
          <p:spPr>
            <a:xfrm flipV="1">
              <a:off x="9169970" y="2444213"/>
              <a:ext cx="0" cy="858278"/>
            </a:xfrm>
            <a:prstGeom prst="straightConnector1">
              <a:avLst/>
            </a:prstGeom>
            <a:noFill/>
            <a:ln w="12700" cap="flat" cmpd="sng" algn="ctr">
              <a:solidFill>
                <a:sysClr val="windowText" lastClr="000000"/>
              </a:solidFill>
              <a:prstDash val="sysDash"/>
              <a:miter lim="800000"/>
              <a:headEnd type="none" w="med" len="med"/>
              <a:tailEnd type="none" w="med" len="med"/>
            </a:ln>
            <a:effectLst/>
          </p:spPr>
        </p:cxnSp>
        <p:sp>
          <p:nvSpPr>
            <p:cNvPr id="13" name="ZoneTexte 12"/>
            <p:cNvSpPr txBox="1"/>
            <p:nvPr/>
          </p:nvSpPr>
          <p:spPr>
            <a:xfrm>
              <a:off x="8705436" y="2444213"/>
              <a:ext cx="364449" cy="307777"/>
            </a:xfrm>
            <a:prstGeom prst="rect">
              <a:avLst/>
            </a:prstGeom>
            <a:noFill/>
          </p:spPr>
          <p:txBody>
            <a:bodyPr wrap="square" rtlCol="0">
              <a:spAutoFit/>
            </a:bodyPr>
            <a:lstStyle/>
            <a:p>
              <a:pPr>
                <a:defRPr/>
              </a:pPr>
              <a:r>
                <a:rPr lang="el-GR" sz="1400" b="1" i="1" kern="0" dirty="0">
                  <a:solidFill>
                    <a:prstClr val="black"/>
                  </a:solidFill>
                  <a:latin typeface="Calibri"/>
                </a:rPr>
                <a:t>α</a:t>
              </a:r>
              <a:r>
                <a:rPr lang="fr-FR" sz="1400" b="1" i="1" kern="0" baseline="-25000" dirty="0">
                  <a:solidFill>
                    <a:prstClr val="black"/>
                  </a:solidFill>
                  <a:latin typeface="Calibri"/>
                </a:rPr>
                <a:t>z</a:t>
              </a:r>
            </a:p>
          </p:txBody>
        </p:sp>
        <p:sp>
          <p:nvSpPr>
            <p:cNvPr id="14" name="Ellipse 13"/>
            <p:cNvSpPr/>
            <p:nvPr/>
          </p:nvSpPr>
          <p:spPr>
            <a:xfrm>
              <a:off x="8989940" y="2695485"/>
              <a:ext cx="360058" cy="360058"/>
            </a:xfrm>
            <a:prstGeom prst="ellipse">
              <a:avLst/>
            </a:prstGeom>
            <a:solidFill>
              <a:sysClr val="window" lastClr="FFFFFF">
                <a:lumMod val="75000"/>
              </a:sysClr>
            </a:solidFill>
            <a:ln w="12700" cap="flat" cmpd="sng" algn="ctr">
              <a:noFill/>
              <a:prstDash val="solid"/>
              <a:miter lim="800000"/>
            </a:ln>
            <a:effectLst/>
            <a:scene3d>
              <a:camera prst="orthographicFront">
                <a:rot lat="0" lon="20699986" rev="0"/>
              </a:camera>
              <a:lightRig rig="threePt" dir="t"/>
            </a:scene3d>
            <a:sp3d z="431800" extrusionH="508000">
              <a:bevelT w="177800" h="190500" prst="angle"/>
              <a:extrusionClr>
                <a:sysClr val="window" lastClr="FFFFFF">
                  <a:lumMod val="75000"/>
                </a:sysClr>
              </a:extrusionClr>
              <a:contourClr>
                <a:sysClr val="window" lastClr="FFFFFF">
                  <a:lumMod val="75000"/>
                </a:sysClr>
              </a:contourClr>
            </a:sp3d>
          </p:spPr>
          <p:txBody>
            <a:bodyPr rtlCol="0" anchor="ctr"/>
            <a:lstStyle/>
            <a:p>
              <a:pPr algn="ctr">
                <a:defRPr/>
              </a:pPr>
              <a:endParaRPr lang="fr-FR" kern="0" dirty="0">
                <a:solidFill>
                  <a:prstClr val="white"/>
                </a:solidFill>
                <a:latin typeface="Calibri"/>
              </a:endParaRPr>
            </a:p>
          </p:txBody>
        </p:sp>
        <p:sp>
          <p:nvSpPr>
            <p:cNvPr id="15" name="Arc 14"/>
            <p:cNvSpPr/>
            <p:nvPr/>
          </p:nvSpPr>
          <p:spPr>
            <a:xfrm>
              <a:off x="8969800" y="2603479"/>
              <a:ext cx="400338" cy="67811"/>
            </a:xfrm>
            <a:prstGeom prst="arc">
              <a:avLst>
                <a:gd name="adj1" fmla="val 19316299"/>
                <a:gd name="adj2" fmla="val 12799041"/>
              </a:avLst>
            </a:prstGeom>
            <a:noFill/>
            <a:ln w="12700" cap="flat" cmpd="sng" algn="ctr">
              <a:solidFill>
                <a:sysClr val="windowText" lastClr="000000"/>
              </a:solidFill>
              <a:prstDash val="solid"/>
              <a:miter lim="800000"/>
              <a:headEnd type="triangle" w="sm" len="med"/>
              <a:tailEnd type="none"/>
            </a:ln>
            <a:effectLst/>
          </p:spPr>
          <p:txBody>
            <a:bodyPr rtlCol="0" anchor="ctr"/>
            <a:lstStyle/>
            <a:p>
              <a:pPr algn="ctr">
                <a:defRPr/>
              </a:pPr>
              <a:endParaRPr lang="fr-FR" kern="0">
                <a:solidFill>
                  <a:prstClr val="black"/>
                </a:solidFill>
                <a:latin typeface="Calibri"/>
              </a:endParaRPr>
            </a:p>
          </p:txBody>
        </p:sp>
        <p:cxnSp>
          <p:nvCxnSpPr>
            <p:cNvPr id="16" name="Connecteur droit avec flèche 15"/>
            <p:cNvCxnSpPr/>
            <p:nvPr/>
          </p:nvCxnSpPr>
          <p:spPr>
            <a:xfrm flipH="1">
              <a:off x="8881970" y="2873352"/>
              <a:ext cx="288000" cy="0"/>
            </a:xfrm>
            <a:prstGeom prst="straightConnector1">
              <a:avLst/>
            </a:prstGeom>
            <a:noFill/>
            <a:ln w="38100" cap="flat" cmpd="sng" algn="ctr">
              <a:solidFill>
                <a:sysClr val="windowText" lastClr="000000"/>
              </a:solidFill>
              <a:prstDash val="solid"/>
              <a:miter lim="800000"/>
              <a:tailEnd type="triangle" w="sm" len="med"/>
            </a:ln>
            <a:effectLst/>
          </p:spPr>
        </p:cxnSp>
        <p:sp>
          <p:nvSpPr>
            <p:cNvPr id="17" name="ZoneTexte 16"/>
            <p:cNvSpPr txBox="1"/>
            <p:nvPr/>
          </p:nvSpPr>
          <p:spPr>
            <a:xfrm>
              <a:off x="8745148" y="2850262"/>
              <a:ext cx="357559" cy="307777"/>
            </a:xfrm>
            <a:prstGeom prst="rect">
              <a:avLst/>
            </a:prstGeom>
            <a:noFill/>
          </p:spPr>
          <p:txBody>
            <a:bodyPr wrap="square" rtlCol="0">
              <a:spAutoFit/>
            </a:bodyPr>
            <a:lstStyle/>
            <a:p>
              <a:pPr algn="ctr">
                <a:defRPr/>
              </a:pPr>
              <a:r>
                <a:rPr lang="fr-FR" sz="1400" b="1" i="1" kern="0" dirty="0">
                  <a:solidFill>
                    <a:prstClr val="black"/>
                  </a:solidFill>
                  <a:latin typeface="Calibri"/>
                </a:rPr>
                <a:t>F</a:t>
              </a:r>
              <a:r>
                <a:rPr lang="fr-FR" sz="1400" b="1" i="1" kern="0" baseline="-25000" dirty="0">
                  <a:solidFill>
                    <a:prstClr val="black"/>
                  </a:solidFill>
                  <a:latin typeface="Calibri"/>
                </a:rPr>
                <a:t>y</a:t>
              </a:r>
            </a:p>
          </p:txBody>
        </p:sp>
      </p:grpSp>
      <p:grpSp>
        <p:nvGrpSpPr>
          <p:cNvPr id="46" name="Groupe 45"/>
          <p:cNvGrpSpPr/>
          <p:nvPr/>
        </p:nvGrpSpPr>
        <p:grpSpPr>
          <a:xfrm>
            <a:off x="395289" y="3547716"/>
            <a:ext cx="4032695" cy="935272"/>
            <a:chOff x="683568" y="4011909"/>
            <a:chExt cx="5494193" cy="1274226"/>
          </a:xfrm>
        </p:grpSpPr>
        <p:pic>
          <p:nvPicPr>
            <p:cNvPr id="47" name="Image 46"/>
            <p:cNvPicPr>
              <a:picLocks noChangeAspect="1"/>
            </p:cNvPicPr>
            <p:nvPr/>
          </p:nvPicPr>
          <p:blipFill rotWithShape="1">
            <a:blip r:embed="rId7" cstate="print">
              <a:extLst>
                <a:ext uri="{28A0092B-C50C-407E-A947-70E740481C1C}">
                  <a14:useLocalDpi xmlns:a14="http://schemas.microsoft.com/office/drawing/2010/main" val="0"/>
                </a:ext>
              </a:extLst>
            </a:blip>
            <a:srcRect b="45130"/>
            <a:stretch/>
          </p:blipFill>
          <p:spPr>
            <a:xfrm>
              <a:off x="683568" y="4011909"/>
              <a:ext cx="2736551" cy="1274226"/>
            </a:xfrm>
            <a:prstGeom prst="rect">
              <a:avLst/>
            </a:prstGeom>
          </p:spPr>
        </p:pic>
        <p:pic>
          <p:nvPicPr>
            <p:cNvPr id="48" name="Image 47"/>
            <p:cNvPicPr>
              <a:picLocks noChangeAspect="1"/>
            </p:cNvPicPr>
            <p:nvPr/>
          </p:nvPicPr>
          <p:blipFill rotWithShape="1">
            <a:blip r:embed="rId7" cstate="print">
              <a:extLst>
                <a:ext uri="{28A0092B-C50C-407E-A947-70E740481C1C}">
                  <a14:useLocalDpi xmlns:a14="http://schemas.microsoft.com/office/drawing/2010/main" val="0"/>
                </a:ext>
              </a:extLst>
            </a:blip>
            <a:srcRect t="56108" b="729"/>
            <a:stretch/>
          </p:blipFill>
          <p:spPr>
            <a:xfrm>
              <a:off x="3441210" y="4032532"/>
              <a:ext cx="2736551" cy="1002324"/>
            </a:xfrm>
            <a:prstGeom prst="rect">
              <a:avLst/>
            </a:prstGeom>
          </p:spPr>
        </p:pic>
      </p:grpSp>
    </p:spTree>
    <p:extLst>
      <p:ext uri="{BB962C8B-B14F-4D97-AF65-F5344CB8AC3E}">
        <p14:creationId xmlns:p14="http://schemas.microsoft.com/office/powerpoint/2010/main" val="410358676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Historique TLP</a:t>
            </a:r>
          </a:p>
        </p:txBody>
      </p:sp>
      <p:sp>
        <p:nvSpPr>
          <p:cNvPr id="3" name="Sous-titre 2"/>
          <p:cNvSpPr>
            <a:spLocks noGrp="1"/>
          </p:cNvSpPr>
          <p:nvPr>
            <p:ph type="subTitle" idx="1"/>
          </p:nvPr>
        </p:nvSpPr>
        <p:spPr/>
        <p:txBody>
          <a:bodyPr/>
          <a:lstStyle/>
          <a:p>
            <a:endParaRPr lang="fr-FR"/>
          </a:p>
        </p:txBody>
      </p:sp>
      <p:sp>
        <p:nvSpPr>
          <p:cNvPr id="4" name="Espace réservé du texte 3"/>
          <p:cNvSpPr>
            <a:spLocks noGrp="1"/>
          </p:cNvSpPr>
          <p:nvPr>
            <p:ph type="body" sz="quarter" idx="13"/>
          </p:nvPr>
        </p:nvSpPr>
        <p:spPr/>
        <p:txBody>
          <a:bodyPr/>
          <a:lstStyle/>
          <a:p>
            <a:endParaRPr lang="fr-FR"/>
          </a:p>
        </p:txBody>
      </p:sp>
    </p:spTree>
    <p:extLst>
      <p:ext uri="{BB962C8B-B14F-4D97-AF65-F5344CB8AC3E}">
        <p14:creationId xmlns:p14="http://schemas.microsoft.com/office/powerpoint/2010/main" val="276155401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Espace réservé du pied de page 2"/>
          <p:cNvSpPr>
            <a:spLocks noGrp="1"/>
          </p:cNvSpPr>
          <p:nvPr>
            <p:ph type="ftr" sz="quarter" idx="10"/>
          </p:nvPr>
        </p:nvSpPr>
        <p:spPr/>
        <p:txBody>
          <a:bodyPr/>
          <a:lstStyle/>
          <a:p>
            <a:r>
              <a:rPr lang="fr-FR"/>
              <a:t>Thèse A. Joly – Cylindre déformé en écoulement axial</a:t>
            </a: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4120" y="771550"/>
            <a:ext cx="2739512" cy="3600000"/>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6476" y="771550"/>
            <a:ext cx="3912727" cy="3600000"/>
          </a:xfrm>
          <a:prstGeom prst="rect">
            <a:avLst/>
          </a:prstGeom>
        </p:spPr>
      </p:pic>
      <p:pic>
        <p:nvPicPr>
          <p:cNvPr id="6" name="Imag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537" y="771550"/>
            <a:ext cx="1623022" cy="3600000"/>
          </a:xfrm>
          <a:prstGeom prst="rect">
            <a:avLst/>
          </a:prstGeom>
        </p:spPr>
      </p:pic>
      <p:sp>
        <p:nvSpPr>
          <p:cNvPr id="7" name="ZoneTexte 6"/>
          <p:cNvSpPr txBox="1"/>
          <p:nvPr/>
        </p:nvSpPr>
        <p:spPr>
          <a:xfrm>
            <a:off x="338537" y="4371550"/>
            <a:ext cx="1512168" cy="338554"/>
          </a:xfrm>
          <a:prstGeom prst="rect">
            <a:avLst/>
          </a:prstGeom>
          <a:noFill/>
        </p:spPr>
        <p:txBody>
          <a:bodyPr wrap="square" rtlCol="0">
            <a:spAutoFit/>
          </a:bodyPr>
          <a:lstStyle/>
          <a:p>
            <a:pPr fontAlgn="base">
              <a:spcBef>
                <a:spcPct val="0"/>
              </a:spcBef>
              <a:spcAft>
                <a:spcPct val="0"/>
              </a:spcAft>
            </a:pPr>
            <a:r>
              <a:rPr lang="de-DE" sz="1600" dirty="0">
                <a:solidFill>
                  <a:schemeClr val="tx2"/>
                </a:solidFill>
                <a:cs typeface="Arial" charset="0"/>
              </a:rPr>
              <a:t>Taylor (1952)</a:t>
            </a:r>
          </a:p>
        </p:txBody>
      </p:sp>
      <p:sp>
        <p:nvSpPr>
          <p:cNvPr id="9" name="ZoneTexte 8"/>
          <p:cNvSpPr txBox="1"/>
          <p:nvPr/>
        </p:nvSpPr>
        <p:spPr>
          <a:xfrm>
            <a:off x="2096476" y="4371550"/>
            <a:ext cx="1755444" cy="338554"/>
          </a:xfrm>
          <a:prstGeom prst="rect">
            <a:avLst/>
          </a:prstGeom>
          <a:noFill/>
        </p:spPr>
        <p:txBody>
          <a:bodyPr wrap="square" rtlCol="0">
            <a:spAutoFit/>
          </a:bodyPr>
          <a:lstStyle/>
          <a:p>
            <a:pPr fontAlgn="base">
              <a:spcBef>
                <a:spcPct val="0"/>
              </a:spcBef>
              <a:spcAft>
                <a:spcPct val="0"/>
              </a:spcAft>
            </a:pPr>
            <a:r>
              <a:rPr lang="de-DE" sz="1600" dirty="0" err="1">
                <a:solidFill>
                  <a:schemeClr val="tx2"/>
                </a:solidFill>
                <a:cs typeface="Arial" charset="0"/>
              </a:rPr>
              <a:t>Lighthill</a:t>
            </a:r>
            <a:r>
              <a:rPr lang="de-DE" sz="1600" dirty="0">
                <a:solidFill>
                  <a:schemeClr val="tx2"/>
                </a:solidFill>
                <a:cs typeface="Arial" charset="0"/>
              </a:rPr>
              <a:t> (1960)</a:t>
            </a:r>
          </a:p>
        </p:txBody>
      </p:sp>
      <p:sp>
        <p:nvSpPr>
          <p:cNvPr id="10" name="ZoneTexte 9"/>
          <p:cNvSpPr txBox="1"/>
          <p:nvPr/>
        </p:nvSpPr>
        <p:spPr>
          <a:xfrm>
            <a:off x="6144120" y="4371550"/>
            <a:ext cx="2028280" cy="338554"/>
          </a:xfrm>
          <a:prstGeom prst="rect">
            <a:avLst/>
          </a:prstGeom>
          <a:noFill/>
        </p:spPr>
        <p:txBody>
          <a:bodyPr wrap="square" rtlCol="0">
            <a:spAutoFit/>
          </a:bodyPr>
          <a:lstStyle/>
          <a:p>
            <a:pPr fontAlgn="base">
              <a:spcBef>
                <a:spcPct val="0"/>
              </a:spcBef>
              <a:spcAft>
                <a:spcPct val="0"/>
              </a:spcAft>
            </a:pPr>
            <a:r>
              <a:rPr lang="de-DE" sz="1600" dirty="0">
                <a:solidFill>
                  <a:schemeClr val="tx2"/>
                </a:solidFill>
                <a:cs typeface="Arial" charset="0"/>
              </a:rPr>
              <a:t>Hawthorne (1961)</a:t>
            </a:r>
          </a:p>
        </p:txBody>
      </p:sp>
    </p:spTree>
    <p:extLst>
      <p:ext uri="{BB962C8B-B14F-4D97-AF65-F5344CB8AC3E}">
        <p14:creationId xmlns:p14="http://schemas.microsoft.com/office/powerpoint/2010/main" val="378136698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Force de Taylor (1952)</a:t>
            </a:r>
          </a:p>
        </p:txBody>
      </p:sp>
      <p:sp>
        <p:nvSpPr>
          <p:cNvPr id="3" name="Espace réservé du pied de page 2"/>
          <p:cNvSpPr>
            <a:spLocks noGrp="1"/>
          </p:cNvSpPr>
          <p:nvPr>
            <p:ph type="ftr" sz="quarter" idx="10"/>
          </p:nvPr>
        </p:nvSpPr>
        <p:spPr/>
        <p:txBody>
          <a:bodyPr/>
          <a:lstStyle/>
          <a:p>
            <a:r>
              <a:rPr lang="fr-FR"/>
              <a:t>Thèse A. Joly – Cylindre déformé en écoulement axial</a:t>
            </a:r>
          </a:p>
        </p:txBody>
      </p:sp>
      <p:pic>
        <p:nvPicPr>
          <p:cNvPr id="6" name="Image 5"/>
          <p:cNvPicPr>
            <a:picLocks noChangeAspect="1"/>
          </p:cNvPicPr>
          <p:nvPr/>
        </p:nvPicPr>
        <p:blipFill rotWithShape="1">
          <a:blip r:embed="rId3">
            <a:extLst>
              <a:ext uri="{28A0092B-C50C-407E-A947-70E740481C1C}">
                <a14:useLocalDpi xmlns:a14="http://schemas.microsoft.com/office/drawing/2010/main" val="0"/>
              </a:ext>
            </a:extLst>
          </a:blip>
          <a:srcRect t="24751" b="10549"/>
          <a:stretch/>
        </p:blipFill>
        <p:spPr>
          <a:xfrm>
            <a:off x="1196175" y="1419622"/>
            <a:ext cx="6751652" cy="2482113"/>
          </a:xfrm>
          <a:prstGeom prst="rect">
            <a:avLst/>
          </a:prstGeom>
          <a:ln>
            <a:solidFill>
              <a:schemeClr val="accent5"/>
            </a:solidFill>
          </a:ln>
        </p:spPr>
      </p:pic>
      <p:sp>
        <p:nvSpPr>
          <p:cNvPr id="8" name="Rectangle à coins arrondis 7"/>
          <p:cNvSpPr/>
          <p:nvPr/>
        </p:nvSpPr>
        <p:spPr>
          <a:xfrm>
            <a:off x="1043608" y="1375787"/>
            <a:ext cx="2808312" cy="936000"/>
          </a:xfrm>
          <a:prstGeom prst="roundRect">
            <a:avLst/>
          </a:prstGeom>
          <a:noFill/>
          <a:ln/>
        </p:spPr>
        <p:style>
          <a:lnRef idx="2">
            <a:schemeClr val="accent5"/>
          </a:lnRef>
          <a:fillRef idx="1">
            <a:schemeClr val="lt1"/>
          </a:fillRef>
          <a:effectRef idx="0">
            <a:schemeClr val="accent5"/>
          </a:effectRef>
          <a:fontRef idx="minor">
            <a:schemeClr val="dk1"/>
          </a:fontRef>
        </p:style>
        <p:txBody>
          <a:bodyPr lIns="36000" tIns="36000" rIns="36000" bIns="36000" rtlCol="0" anchor="ctr"/>
          <a:lstStyle/>
          <a:p>
            <a:pPr algn="ctr"/>
            <a:endParaRPr lang="fr-FR" sz="1600"/>
          </a:p>
        </p:txBody>
      </p:sp>
    </p:spTree>
    <p:extLst>
      <p:ext uri="{BB962C8B-B14F-4D97-AF65-F5344CB8AC3E}">
        <p14:creationId xmlns:p14="http://schemas.microsoft.com/office/powerpoint/2010/main" val="171572235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Force de Taylor : hypothèse 2D</a:t>
            </a:r>
          </a:p>
        </p:txBody>
      </p:sp>
      <p:sp>
        <p:nvSpPr>
          <p:cNvPr id="3" name="Espace réservé du pied de page 2"/>
          <p:cNvSpPr>
            <a:spLocks noGrp="1"/>
          </p:cNvSpPr>
          <p:nvPr>
            <p:ph type="ftr" sz="quarter" idx="10"/>
          </p:nvPr>
        </p:nvSpPr>
        <p:spPr/>
        <p:txBody>
          <a:bodyPr/>
          <a:lstStyle/>
          <a:p>
            <a:r>
              <a:rPr lang="fr-FR"/>
              <a:t>Thèse A. Joly – Cylindre déformé en écoulement axial</a:t>
            </a: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070" y="816744"/>
            <a:ext cx="8554644" cy="1181265"/>
          </a:xfrm>
          <a:prstGeom prst="rect">
            <a:avLst/>
          </a:prstGeom>
          <a:ln>
            <a:solidFill>
              <a:schemeClr val="accent5"/>
            </a:solidFill>
          </a:ln>
        </p:spPr>
      </p:pic>
      <p:pic>
        <p:nvPicPr>
          <p:cNvPr id="5" name="Imag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4070" y="2211710"/>
            <a:ext cx="8260449" cy="2510242"/>
          </a:xfrm>
          <a:prstGeom prst="rect">
            <a:avLst/>
          </a:prstGeom>
        </p:spPr>
      </p:pic>
    </p:spTree>
    <p:extLst>
      <p:ext uri="{BB962C8B-B14F-4D97-AF65-F5344CB8AC3E}">
        <p14:creationId xmlns:p14="http://schemas.microsoft.com/office/powerpoint/2010/main" val="51562639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Force de Taylor (1952)</a:t>
            </a:r>
          </a:p>
        </p:txBody>
      </p:sp>
      <p:sp>
        <p:nvSpPr>
          <p:cNvPr id="3" name="Espace réservé du pied de page 2"/>
          <p:cNvSpPr>
            <a:spLocks noGrp="1"/>
          </p:cNvSpPr>
          <p:nvPr>
            <p:ph type="ftr" sz="quarter" idx="10"/>
          </p:nvPr>
        </p:nvSpPr>
        <p:spPr/>
        <p:txBody>
          <a:bodyPr/>
          <a:lstStyle/>
          <a:p>
            <a:r>
              <a:rPr lang="fr-FR"/>
              <a:t>Thèse A. Joly – Cylindre déformé en écoulement axial</a:t>
            </a: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776" y="719305"/>
            <a:ext cx="4032448" cy="838867"/>
          </a:xfrm>
          <a:prstGeom prst="rect">
            <a:avLst/>
          </a:prstGeom>
        </p:spPr>
      </p:pic>
      <p:pic>
        <p:nvPicPr>
          <p:cNvPr id="6" name="Imag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3200" y="1277895"/>
            <a:ext cx="8877600" cy="1584165"/>
          </a:xfrm>
          <a:prstGeom prst="rect">
            <a:avLst/>
          </a:prstGeom>
        </p:spPr>
      </p:pic>
      <p:sp>
        <p:nvSpPr>
          <p:cNvPr id="7" name="Espace réservé du contenu 2"/>
          <p:cNvSpPr txBox="1">
            <a:spLocks/>
          </p:cNvSpPr>
          <p:nvPr/>
        </p:nvSpPr>
        <p:spPr>
          <a:xfrm>
            <a:off x="395289" y="2929512"/>
            <a:ext cx="8353425" cy="1586926"/>
          </a:xfrm>
          <a:prstGeom prst="rect">
            <a:avLst/>
          </a:prstGeom>
        </p:spPr>
        <p:txBody>
          <a:bodyPr/>
          <a:lstStyle>
            <a:lvl1pPr marL="179388" indent="-179388" algn="l" defTabSz="914400" rtl="0" eaLnBrk="1" latinLnBrk="0" hangingPunct="1">
              <a:spcBef>
                <a:spcPts val="1800"/>
              </a:spcBef>
              <a:buClr>
                <a:schemeClr val="accent5"/>
              </a:buClr>
              <a:buFont typeface="Wingdings" pitchFamily="2" charset="2"/>
              <a:buChar char=""/>
              <a:defRPr sz="2000" b="1" kern="1200">
                <a:solidFill>
                  <a:schemeClr val="tx1">
                    <a:lumMod val="75000"/>
                  </a:schemeClr>
                </a:solidFill>
                <a:latin typeface="+mn-lt"/>
                <a:ea typeface="+mn-ea"/>
                <a:cs typeface="+mn-cs"/>
              </a:defRPr>
            </a:lvl1pPr>
            <a:lvl2pPr marL="360000" indent="-180000" algn="l" defTabSz="914400" rtl="0" eaLnBrk="1" latinLnBrk="0" hangingPunct="1">
              <a:spcBef>
                <a:spcPts val="600"/>
              </a:spcBef>
              <a:buClr>
                <a:schemeClr val="accent5"/>
              </a:buClr>
              <a:buSzPct val="50000"/>
              <a:buFont typeface="Wingdings" pitchFamily="2" charset="2"/>
              <a:buChar char=""/>
              <a:defRPr sz="2000" kern="1200">
                <a:solidFill>
                  <a:schemeClr val="tx1">
                    <a:lumMod val="75000"/>
                  </a:schemeClr>
                </a:solidFill>
                <a:latin typeface="+mn-lt"/>
                <a:ea typeface="+mn-ea"/>
                <a:cs typeface="+mn-cs"/>
              </a:defRPr>
            </a:lvl2pPr>
            <a:lvl3pPr marL="540000" indent="-180000" algn="l" defTabSz="914400" rtl="0" eaLnBrk="1" latinLnBrk="0" hangingPunct="1">
              <a:spcBef>
                <a:spcPts val="300"/>
              </a:spcBef>
              <a:buClr>
                <a:schemeClr val="accent5"/>
              </a:buClr>
              <a:buFont typeface="Arial" pitchFamily="34" charset="0"/>
              <a:buChar char="•"/>
              <a:defRPr sz="1800" kern="1200">
                <a:solidFill>
                  <a:schemeClr val="tx1">
                    <a:lumMod val="75000"/>
                  </a:schemeClr>
                </a:solidFill>
                <a:latin typeface="+mn-lt"/>
                <a:ea typeface="+mn-ea"/>
                <a:cs typeface="+mn-cs"/>
              </a:defRPr>
            </a:lvl3pPr>
            <a:lvl4pPr marL="720000" indent="-144000" algn="l" defTabSz="914400" rtl="0" eaLnBrk="1" latinLnBrk="0" hangingPunct="1">
              <a:spcBef>
                <a:spcPts val="0"/>
              </a:spcBef>
              <a:buFont typeface="Arial" pitchFamily="34" charset="0"/>
              <a:buChar char="–"/>
              <a:defRPr sz="1600" kern="1200">
                <a:solidFill>
                  <a:schemeClr val="tx1">
                    <a:lumMod val="75000"/>
                  </a:schemeClr>
                </a:solidFill>
                <a:latin typeface="+mn-lt"/>
                <a:ea typeface="+mn-ea"/>
                <a:cs typeface="+mn-cs"/>
              </a:defRPr>
            </a:lvl4pPr>
            <a:lvl5pPr marL="864000" indent="-108000" algn="l" defTabSz="914400" rtl="0" eaLnBrk="1" latinLnBrk="0" hangingPunct="1">
              <a:spcBef>
                <a:spcPts val="0"/>
              </a:spcBef>
              <a:buFont typeface="Arial" pitchFamily="34" charset="0"/>
              <a:buChar char="»"/>
              <a:defRPr sz="1400" kern="1200">
                <a:solidFill>
                  <a:schemeClr val="tx1">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dirty="0"/>
              <a:t>Taylor: </a:t>
            </a:r>
          </a:p>
          <a:p>
            <a:pPr lvl="1"/>
            <a:r>
              <a:rPr lang="fr-FR" dirty="0"/>
              <a:t>pas de portance</a:t>
            </a:r>
          </a:p>
          <a:p>
            <a:pPr lvl="1"/>
            <a:r>
              <a:rPr lang="fr-FR" dirty="0"/>
              <a:t>force tangentielle constante</a:t>
            </a:r>
          </a:p>
          <a:p>
            <a:pPr lvl="1"/>
            <a:r>
              <a:rPr lang="fr-FR" dirty="0"/>
              <a:t>force normale proportionnelle à l’incidence</a:t>
            </a:r>
          </a:p>
        </p:txBody>
      </p:sp>
    </p:spTree>
    <p:extLst>
      <p:ext uri="{BB962C8B-B14F-4D97-AF65-F5344CB8AC3E}">
        <p14:creationId xmlns:p14="http://schemas.microsoft.com/office/powerpoint/2010/main" val="3177975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Structure élancée en écoulement Axial</a:t>
            </a:r>
          </a:p>
        </p:txBody>
      </p:sp>
      <p:sp>
        <p:nvSpPr>
          <p:cNvPr id="4" name="Espace réservé du pied de page 3"/>
          <p:cNvSpPr>
            <a:spLocks noGrp="1"/>
          </p:cNvSpPr>
          <p:nvPr>
            <p:ph type="ftr" sz="quarter" idx="11"/>
          </p:nvPr>
        </p:nvSpPr>
        <p:spPr/>
        <p:txBody>
          <a:bodyPr/>
          <a:lstStyle/>
          <a:p>
            <a:r>
              <a:rPr lang="en-US"/>
              <a:t>Thèse A. Joly – Cylindre déformé en écoulement axial</a:t>
            </a:r>
            <a:endParaRPr lang="fr-FR" dirty="0"/>
          </a:p>
        </p:txBody>
      </p:sp>
      <p:sp>
        <p:nvSpPr>
          <p:cNvPr id="7" name="Rectangle à coins arrondis 6"/>
          <p:cNvSpPr/>
          <p:nvPr/>
        </p:nvSpPr>
        <p:spPr>
          <a:xfrm>
            <a:off x="6660232" y="627534"/>
            <a:ext cx="288032" cy="3672000"/>
          </a:xfrm>
          <a:prstGeom prst="roundRect">
            <a:avLst>
              <a:gd name="adj" fmla="val 5000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600"/>
          </a:p>
        </p:txBody>
      </p:sp>
      <p:pic>
        <p:nvPicPr>
          <p:cNvPr id="8" name="Imag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9716" y="613868"/>
            <a:ext cx="591203" cy="3780000"/>
          </a:xfrm>
          <a:prstGeom prst="rect">
            <a:avLst/>
          </a:prstGeom>
        </p:spPr>
      </p:pic>
      <p:sp>
        <p:nvSpPr>
          <p:cNvPr id="9" name="ZoneTexte 8"/>
          <p:cNvSpPr txBox="1"/>
          <p:nvPr/>
        </p:nvSpPr>
        <p:spPr>
          <a:xfrm>
            <a:off x="3599892" y="1851672"/>
            <a:ext cx="1944216" cy="1354217"/>
          </a:xfrm>
          <a:prstGeom prst="rect">
            <a:avLst/>
          </a:prstGeom>
          <a:noFill/>
        </p:spPr>
        <p:txBody>
          <a:bodyPr wrap="square" lIns="36000" tIns="0" rIns="36000" bIns="0" rtlCol="0">
            <a:spAutoFit/>
          </a:bodyPr>
          <a:lstStyle/>
          <a:p>
            <a:pPr algn="ctr"/>
            <a:r>
              <a:rPr lang="fr-FR" sz="8800" dirty="0">
                <a:solidFill>
                  <a:schemeClr val="tx2"/>
                </a:solidFill>
              </a:rPr>
              <a:t>~</a:t>
            </a:r>
          </a:p>
        </p:txBody>
      </p:sp>
      <p:cxnSp>
        <p:nvCxnSpPr>
          <p:cNvPr id="10" name="Connecteur droit avec flèche 9"/>
          <p:cNvCxnSpPr/>
          <p:nvPr/>
        </p:nvCxnSpPr>
        <p:spPr>
          <a:xfrm flipV="1">
            <a:off x="2267744" y="4344032"/>
            <a:ext cx="0" cy="457726"/>
          </a:xfrm>
          <a:prstGeom prst="straightConnector1">
            <a:avLst/>
          </a:prstGeom>
          <a:noFill/>
          <a:ln w="57150" cap="flat" cmpd="sng" algn="ctr">
            <a:solidFill>
              <a:srgbClr val="5B9BD5"/>
            </a:solidFill>
            <a:prstDash val="solid"/>
            <a:miter lim="800000"/>
            <a:tailEnd type="triangle" w="sm" len="med"/>
          </a:ln>
          <a:effectLst/>
        </p:spPr>
      </p:cxnSp>
      <p:sp>
        <p:nvSpPr>
          <p:cNvPr id="11" name="ZoneTexte 10"/>
          <p:cNvSpPr txBox="1"/>
          <p:nvPr/>
        </p:nvSpPr>
        <p:spPr>
          <a:xfrm>
            <a:off x="1950099" y="4344032"/>
            <a:ext cx="173630" cy="523220"/>
          </a:xfrm>
          <a:prstGeom prst="rect">
            <a:avLst/>
          </a:prstGeom>
          <a:noFill/>
        </p:spPr>
        <p:txBody>
          <a:bodyPr wrap="square" rtlCol="0">
            <a:spAutoFit/>
          </a:bodyPr>
          <a:lstStyle/>
          <a:p>
            <a:pPr algn="ctr">
              <a:defRPr/>
            </a:pPr>
            <a:r>
              <a:rPr lang="fr-FR" sz="2800" i="1" kern="0" dirty="0">
                <a:solidFill>
                  <a:srgbClr val="5B9BD5"/>
                </a:solidFill>
                <a:latin typeface="Calibri"/>
              </a:rPr>
              <a:t>U</a:t>
            </a:r>
          </a:p>
        </p:txBody>
      </p:sp>
      <p:cxnSp>
        <p:nvCxnSpPr>
          <p:cNvPr id="16" name="Connecteur droit avec flèche 15"/>
          <p:cNvCxnSpPr/>
          <p:nvPr/>
        </p:nvCxnSpPr>
        <p:spPr>
          <a:xfrm flipV="1">
            <a:off x="6804248" y="4348379"/>
            <a:ext cx="0" cy="457726"/>
          </a:xfrm>
          <a:prstGeom prst="straightConnector1">
            <a:avLst/>
          </a:prstGeom>
          <a:noFill/>
          <a:ln w="57150" cap="flat" cmpd="sng" algn="ctr">
            <a:solidFill>
              <a:srgbClr val="5B9BD5"/>
            </a:solidFill>
            <a:prstDash val="solid"/>
            <a:miter lim="800000"/>
            <a:tailEnd type="triangle" w="sm" len="med"/>
          </a:ln>
          <a:effectLst/>
        </p:spPr>
      </p:cxnSp>
      <p:sp>
        <p:nvSpPr>
          <p:cNvPr id="17" name="ZoneTexte 16"/>
          <p:cNvSpPr txBox="1"/>
          <p:nvPr/>
        </p:nvSpPr>
        <p:spPr>
          <a:xfrm>
            <a:off x="6486603" y="4348379"/>
            <a:ext cx="173630" cy="523220"/>
          </a:xfrm>
          <a:prstGeom prst="rect">
            <a:avLst/>
          </a:prstGeom>
          <a:noFill/>
        </p:spPr>
        <p:txBody>
          <a:bodyPr wrap="square" rtlCol="0">
            <a:spAutoFit/>
          </a:bodyPr>
          <a:lstStyle/>
          <a:p>
            <a:pPr algn="ctr">
              <a:defRPr/>
            </a:pPr>
            <a:r>
              <a:rPr lang="fr-FR" sz="2800" i="1" kern="0" dirty="0">
                <a:solidFill>
                  <a:srgbClr val="5B9BD5"/>
                </a:solidFill>
                <a:latin typeface="Calibri"/>
              </a:rPr>
              <a:t>U</a:t>
            </a:r>
          </a:p>
        </p:txBody>
      </p:sp>
      <p:sp>
        <p:nvSpPr>
          <p:cNvPr id="12" name="ZoneTexte 11"/>
          <p:cNvSpPr txBox="1"/>
          <p:nvPr/>
        </p:nvSpPr>
        <p:spPr>
          <a:xfrm>
            <a:off x="3919852" y="2726509"/>
            <a:ext cx="2490677" cy="338554"/>
          </a:xfrm>
          <a:prstGeom prst="rect">
            <a:avLst/>
          </a:prstGeom>
          <a:noFill/>
        </p:spPr>
        <p:txBody>
          <a:bodyPr wrap="square" rtlCol="0">
            <a:spAutoFit/>
          </a:bodyPr>
          <a:lstStyle/>
          <a:p>
            <a:pPr fontAlgn="base">
              <a:spcBef>
                <a:spcPct val="0"/>
              </a:spcBef>
              <a:spcAft>
                <a:spcPct val="0"/>
              </a:spcAft>
            </a:pPr>
            <a:r>
              <a:rPr lang="de-DE" sz="1600" dirty="0" err="1">
                <a:solidFill>
                  <a:schemeClr val="accent5"/>
                </a:solidFill>
                <a:cs typeface="Arial" charset="0"/>
              </a:rPr>
              <a:t>Divaret</a:t>
            </a:r>
            <a:r>
              <a:rPr lang="de-DE" sz="1600" dirty="0">
                <a:solidFill>
                  <a:schemeClr val="accent5"/>
                </a:solidFill>
                <a:cs typeface="Arial" charset="0"/>
              </a:rPr>
              <a:t> (2014)</a:t>
            </a:r>
          </a:p>
        </p:txBody>
      </p:sp>
    </p:spTree>
    <p:extLst>
      <p:ext uri="{BB962C8B-B14F-4D97-AF65-F5344CB8AC3E}">
        <p14:creationId xmlns:p14="http://schemas.microsoft.com/office/powerpoint/2010/main" val="3807356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7" grpId="0"/>
      <p:bldP spid="12"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Force potentielle de </a:t>
            </a:r>
            <a:r>
              <a:rPr lang="fr-FR" dirty="0" err="1"/>
              <a:t>Lighthill</a:t>
            </a:r>
            <a:r>
              <a:rPr lang="fr-FR" dirty="0"/>
              <a:t> (1960) </a:t>
            </a:r>
          </a:p>
        </p:txBody>
      </p:sp>
      <p:sp>
        <p:nvSpPr>
          <p:cNvPr id="4" name="Espace réservé du pied de page 3"/>
          <p:cNvSpPr>
            <a:spLocks noGrp="1"/>
          </p:cNvSpPr>
          <p:nvPr>
            <p:ph type="ftr" sz="quarter" idx="11"/>
          </p:nvPr>
        </p:nvSpPr>
        <p:spPr/>
        <p:txBody>
          <a:bodyPr/>
          <a:lstStyle/>
          <a:p>
            <a:r>
              <a:rPr lang="en-US"/>
              <a:t>Thèse A. Joly – Cylindre déformé en écoulement axial</a:t>
            </a:r>
            <a:endParaRPr lang="fr-FR" dirty="0"/>
          </a:p>
        </p:txBody>
      </p:sp>
      <p:sp>
        <p:nvSpPr>
          <p:cNvPr id="5" name="Espace réservé du contenu 4"/>
          <p:cNvSpPr>
            <a:spLocks noGrp="1"/>
          </p:cNvSpPr>
          <p:nvPr>
            <p:ph idx="1"/>
          </p:nvPr>
        </p:nvSpPr>
        <p:spPr>
          <a:xfrm>
            <a:off x="395289" y="951311"/>
            <a:ext cx="3312615" cy="3565127"/>
          </a:xfrm>
        </p:spPr>
        <p:txBody>
          <a:bodyPr/>
          <a:lstStyle/>
          <a:p>
            <a:r>
              <a:rPr lang="fr-FR" dirty="0"/>
              <a:t>Théorie de corps élancé (</a:t>
            </a:r>
            <a:r>
              <a:rPr lang="fr-FR" dirty="0" err="1"/>
              <a:t>slender</a:t>
            </a:r>
            <a:r>
              <a:rPr lang="fr-FR" dirty="0"/>
              <a:t> body)</a:t>
            </a: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999" y="2703644"/>
            <a:ext cx="8598715" cy="2079860"/>
          </a:xfrm>
          <a:prstGeom prst="rect">
            <a:avLst/>
          </a:prstGeom>
        </p:spPr>
      </p:pic>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7904" y="883653"/>
            <a:ext cx="5070076" cy="1887649"/>
          </a:xfrm>
          <a:prstGeom prst="rect">
            <a:avLst/>
          </a:prstGeom>
          <a:ln>
            <a:solidFill>
              <a:schemeClr val="accent5"/>
            </a:solidFill>
          </a:ln>
        </p:spPr>
      </p:pic>
    </p:spTree>
    <p:extLst>
      <p:ext uri="{BB962C8B-B14F-4D97-AF65-F5344CB8AC3E}">
        <p14:creationId xmlns:p14="http://schemas.microsoft.com/office/powerpoint/2010/main" val="353299865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Force potentielle de </a:t>
            </a:r>
            <a:r>
              <a:rPr lang="fr-FR" dirty="0" err="1"/>
              <a:t>Lighthill</a:t>
            </a:r>
            <a:endParaRPr lang="fr-FR" dirty="0"/>
          </a:p>
        </p:txBody>
      </p:sp>
      <p:sp>
        <p:nvSpPr>
          <p:cNvPr id="3" name="Espace réservé du pied de page 2"/>
          <p:cNvSpPr>
            <a:spLocks noGrp="1"/>
          </p:cNvSpPr>
          <p:nvPr>
            <p:ph type="ftr" sz="quarter" idx="10"/>
          </p:nvPr>
        </p:nvSpPr>
        <p:spPr/>
        <p:txBody>
          <a:bodyPr/>
          <a:lstStyle/>
          <a:p>
            <a:r>
              <a:rPr lang="fr-FR"/>
              <a:t>Thèse A. Joly – Cylindre déformé en écoulement axial</a:t>
            </a:r>
          </a:p>
        </p:txBody>
      </p:sp>
      <p:grpSp>
        <p:nvGrpSpPr>
          <p:cNvPr id="6" name="Groupe 5"/>
          <p:cNvGrpSpPr/>
          <p:nvPr/>
        </p:nvGrpSpPr>
        <p:grpSpPr>
          <a:xfrm>
            <a:off x="251704" y="573251"/>
            <a:ext cx="6984591" cy="3703463"/>
            <a:chOff x="251705" y="758522"/>
            <a:chExt cx="4714590" cy="2499832"/>
          </a:xfrm>
        </p:grpSpPr>
        <p:pic>
          <p:nvPicPr>
            <p:cNvPr id="7" name="Imag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705" y="758522"/>
              <a:ext cx="4714590" cy="2380868"/>
            </a:xfrm>
            <a:prstGeom prst="rect">
              <a:avLst/>
            </a:prstGeom>
          </p:spPr>
        </p:pic>
        <mc:AlternateContent xmlns:mc="http://schemas.openxmlformats.org/markup-compatibility/2006" xmlns:a14="http://schemas.microsoft.com/office/drawing/2010/main">
          <mc:Choice Requires="a14">
            <p:sp>
              <p:nvSpPr>
                <p:cNvPr id="8" name="ZoneTexte 7"/>
                <p:cNvSpPr txBox="1"/>
                <p:nvPr/>
              </p:nvSpPr>
              <p:spPr>
                <a:xfrm>
                  <a:off x="640423" y="3092155"/>
                  <a:ext cx="2266318" cy="166199"/>
                </a:xfrm>
                <a:prstGeom prst="rect">
                  <a:avLst/>
                </a:prstGeom>
                <a:noFill/>
              </p:spPr>
              <p:txBody>
                <a:bodyPr wrap="square" lIns="36000" tIns="0" rIns="36000" bIns="0" rtlCol="0">
                  <a:spAutoFit/>
                </a:bodyPr>
                <a:lstStyle/>
                <a:p>
                  <a:r>
                    <a:rPr lang="fr-FR" sz="1600" dirty="0">
                      <a:solidFill>
                        <a:schemeClr val="tx2"/>
                      </a:solidFill>
                    </a:rPr>
                    <a:t>plan fluide à </a:t>
                  </a:r>
                  <a14:m>
                    <m:oMath xmlns:m="http://schemas.openxmlformats.org/officeDocument/2006/math">
                      <m:r>
                        <a:rPr lang="fr-FR" sz="1600" b="0" i="1" smtClean="0">
                          <a:solidFill>
                            <a:schemeClr val="tx2"/>
                          </a:solidFill>
                          <a:latin typeface="Cambria Math" panose="02040503050406030204" pitchFamily="18" charset="0"/>
                        </a:rPr>
                        <m:t>𝑥</m:t>
                      </m:r>
                      <m:d>
                        <m:dPr>
                          <m:ctrlPr>
                            <a:rPr lang="fr-FR" sz="1600" b="0" i="1" smtClean="0">
                              <a:solidFill>
                                <a:schemeClr val="tx2"/>
                              </a:solidFill>
                              <a:latin typeface="Cambria Math" panose="02040503050406030204" pitchFamily="18" charset="0"/>
                            </a:rPr>
                          </m:ctrlPr>
                        </m:dPr>
                        <m:e>
                          <m:r>
                            <a:rPr lang="fr-FR" sz="1600" b="0" i="1" smtClean="0">
                              <a:solidFill>
                                <a:schemeClr val="tx2"/>
                              </a:solidFill>
                              <a:latin typeface="Cambria Math" panose="02040503050406030204" pitchFamily="18" charset="0"/>
                            </a:rPr>
                            <m:t>𝑡</m:t>
                          </m:r>
                        </m:e>
                      </m:d>
                      <m:r>
                        <a:rPr lang="fr-FR" sz="1600" b="0" i="1" smtClean="0">
                          <a:solidFill>
                            <a:schemeClr val="tx2"/>
                          </a:solidFill>
                          <a:latin typeface="Cambria Math" panose="02040503050406030204" pitchFamily="18" charset="0"/>
                        </a:rPr>
                        <m:t>=</m:t>
                      </m:r>
                      <m:r>
                        <a:rPr lang="fr-FR" sz="1600" b="0" i="1" smtClean="0">
                          <a:solidFill>
                            <a:schemeClr val="tx2"/>
                          </a:solidFill>
                          <a:latin typeface="Cambria Math" panose="02040503050406030204" pitchFamily="18" charset="0"/>
                        </a:rPr>
                        <m:t>𝑈𝑡</m:t>
                      </m:r>
                    </m:oMath>
                  </a14:m>
                  <a:endParaRPr lang="fr-FR" sz="1600" dirty="0">
                    <a:solidFill>
                      <a:schemeClr val="tx2"/>
                    </a:solidFill>
                  </a:endParaRPr>
                </a:p>
              </p:txBody>
            </p:sp>
          </mc:Choice>
          <mc:Fallback xmlns="">
            <p:sp>
              <p:nvSpPr>
                <p:cNvPr id="8" name="ZoneTexte 7"/>
                <p:cNvSpPr txBox="1">
                  <a:spLocks noRot="1" noChangeAspect="1" noMove="1" noResize="1" noEditPoints="1" noAdjustHandles="1" noChangeArrowheads="1" noChangeShapeType="1" noTextEdit="1"/>
                </p:cNvSpPr>
                <p:nvPr/>
              </p:nvSpPr>
              <p:spPr>
                <a:xfrm>
                  <a:off x="640423" y="3092155"/>
                  <a:ext cx="2266318" cy="166199"/>
                </a:xfrm>
                <a:prstGeom prst="rect">
                  <a:avLst/>
                </a:prstGeom>
                <a:blipFill rotWithShape="0">
                  <a:blip r:embed="rId4"/>
                  <a:stretch>
                    <a:fillRect l="-2722" t="-24390" b="-48780"/>
                  </a:stretch>
                </a:blipFill>
              </p:spPr>
              <p:txBody>
                <a:bodyPr/>
                <a:lstStyle/>
                <a:p>
                  <a:r>
                    <a:rPr lang="fr-FR">
                      <a:noFill/>
                    </a:rPr>
                    <a:t> </a:t>
                  </a:r>
                </a:p>
              </p:txBody>
            </p:sp>
          </mc:Fallback>
        </mc:AlternateContent>
        <p:grpSp>
          <p:nvGrpSpPr>
            <p:cNvPr id="9" name="Groupe 8"/>
            <p:cNvGrpSpPr/>
            <p:nvPr/>
          </p:nvGrpSpPr>
          <p:grpSpPr>
            <a:xfrm>
              <a:off x="4243525" y="1624208"/>
              <a:ext cx="576064" cy="186974"/>
              <a:chOff x="4499992" y="1687329"/>
              <a:chExt cx="576064" cy="186974"/>
            </a:xfrm>
          </p:grpSpPr>
          <p:cxnSp>
            <p:nvCxnSpPr>
              <p:cNvPr id="13" name="Connecteur droit avec flèche 12"/>
              <p:cNvCxnSpPr/>
              <p:nvPr/>
            </p:nvCxnSpPr>
            <p:spPr>
              <a:xfrm>
                <a:off x="4499992" y="1779662"/>
                <a:ext cx="288032"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4" name="ZoneTexte 13"/>
              <p:cNvSpPr txBox="1"/>
              <p:nvPr/>
            </p:nvSpPr>
            <p:spPr>
              <a:xfrm>
                <a:off x="4788024" y="1687329"/>
                <a:ext cx="288032" cy="186974"/>
              </a:xfrm>
              <a:prstGeom prst="rect">
                <a:avLst/>
              </a:prstGeom>
              <a:noFill/>
            </p:spPr>
            <p:txBody>
              <a:bodyPr wrap="square" lIns="36000" tIns="0" rIns="36000" bIns="0" rtlCol="0">
                <a:spAutoFit/>
              </a:bodyPr>
              <a:lstStyle/>
              <a:p>
                <a:r>
                  <a:rPr lang="fr-FR" i="1" dirty="0">
                    <a:solidFill>
                      <a:srgbClr val="000000"/>
                    </a:solidFill>
                    <a:latin typeface="Calibri" panose="020F0502020204030204" pitchFamily="34" charset="0"/>
                  </a:rPr>
                  <a:t>x</a:t>
                </a:r>
              </a:p>
            </p:txBody>
          </p:sp>
        </p:grpSp>
        <p:grpSp>
          <p:nvGrpSpPr>
            <p:cNvPr id="10" name="Groupe 9"/>
            <p:cNvGrpSpPr/>
            <p:nvPr/>
          </p:nvGrpSpPr>
          <p:grpSpPr>
            <a:xfrm>
              <a:off x="3707904" y="911143"/>
              <a:ext cx="392099" cy="436471"/>
              <a:chOff x="3707904" y="911143"/>
              <a:chExt cx="392099" cy="436471"/>
            </a:xfrm>
          </p:grpSpPr>
          <p:cxnSp>
            <p:nvCxnSpPr>
              <p:cNvPr id="11" name="Connecteur droit avec flèche 10"/>
              <p:cNvCxnSpPr/>
              <p:nvPr/>
            </p:nvCxnSpPr>
            <p:spPr>
              <a:xfrm flipV="1">
                <a:off x="3851920" y="1131590"/>
                <a:ext cx="0" cy="216024"/>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2" name="ZoneTexte 11"/>
              <p:cNvSpPr txBox="1"/>
              <p:nvPr/>
            </p:nvSpPr>
            <p:spPr>
              <a:xfrm>
                <a:off x="3707904" y="911143"/>
                <a:ext cx="392099" cy="186974"/>
              </a:xfrm>
              <a:prstGeom prst="rect">
                <a:avLst/>
              </a:prstGeom>
              <a:noFill/>
            </p:spPr>
            <p:txBody>
              <a:bodyPr wrap="square" lIns="36000" tIns="0" rIns="36000" bIns="0" rtlCol="0">
                <a:spAutoFit/>
              </a:bodyPr>
              <a:lstStyle/>
              <a:p>
                <a:r>
                  <a:rPr lang="fr-FR" i="1" dirty="0">
                    <a:solidFill>
                      <a:schemeClr val="accent2"/>
                    </a:solidFill>
                    <a:latin typeface="Calibri" panose="020F0502020204030204" pitchFamily="34" charset="0"/>
                  </a:rPr>
                  <a:t>w</a:t>
                </a:r>
                <a:r>
                  <a:rPr lang="fr-FR" dirty="0">
                    <a:solidFill>
                      <a:schemeClr val="accent2"/>
                    </a:solidFill>
                    <a:latin typeface="Calibri" panose="020F0502020204030204" pitchFamily="34" charset="0"/>
                  </a:rPr>
                  <a:t>(</a:t>
                </a:r>
                <a:r>
                  <a:rPr lang="fr-FR" i="1" dirty="0">
                    <a:solidFill>
                      <a:schemeClr val="accent2"/>
                    </a:solidFill>
                    <a:latin typeface="Calibri" panose="020F0502020204030204" pitchFamily="34" charset="0"/>
                  </a:rPr>
                  <a:t>x</a:t>
                </a:r>
                <a:r>
                  <a:rPr lang="fr-FR" dirty="0">
                    <a:solidFill>
                      <a:schemeClr val="accent2"/>
                    </a:solidFill>
                    <a:latin typeface="Calibri" panose="020F0502020204030204" pitchFamily="34" charset="0"/>
                  </a:rPr>
                  <a:t>)</a:t>
                </a:r>
              </a:p>
            </p:txBody>
          </p:sp>
        </p:grpSp>
      </p:grpSp>
      <p:grpSp>
        <p:nvGrpSpPr>
          <p:cNvPr id="17" name="Groupe 16"/>
          <p:cNvGrpSpPr/>
          <p:nvPr/>
        </p:nvGrpSpPr>
        <p:grpSpPr>
          <a:xfrm>
            <a:off x="3617420" y="2358855"/>
            <a:ext cx="5096205" cy="1419804"/>
            <a:chOff x="1032968" y="1585775"/>
            <a:chExt cx="5096205" cy="1419804"/>
          </a:xfrm>
        </p:grpSpPr>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2968" y="1585775"/>
              <a:ext cx="5096205" cy="1419804"/>
            </a:xfrm>
            <a:prstGeom prst="rect">
              <a:avLst/>
            </a:prstGeom>
            <a:ln>
              <a:solidFill>
                <a:schemeClr val="accent5"/>
              </a:solidFill>
            </a:ln>
          </p:spPr>
        </p:pic>
        <p:sp>
          <p:nvSpPr>
            <p:cNvPr id="16" name="Rectangle 15"/>
            <p:cNvSpPr/>
            <p:nvPr/>
          </p:nvSpPr>
          <p:spPr>
            <a:xfrm>
              <a:off x="4788024" y="2715766"/>
              <a:ext cx="1296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600"/>
            </a:p>
          </p:txBody>
        </p:sp>
      </p:grpSp>
      <mc:AlternateContent xmlns:mc="http://schemas.openxmlformats.org/markup-compatibility/2006" xmlns:a14="http://schemas.microsoft.com/office/drawing/2010/main">
        <mc:Choice Requires="a14">
          <p:sp>
            <p:nvSpPr>
              <p:cNvPr id="18" name="Espace réservé du contenu 2"/>
              <p:cNvSpPr txBox="1">
                <a:spLocks/>
              </p:cNvSpPr>
              <p:nvPr/>
            </p:nvSpPr>
            <p:spPr>
              <a:xfrm>
                <a:off x="3617420" y="3972000"/>
                <a:ext cx="5223309" cy="546561"/>
              </a:xfrm>
              <a:prstGeom prst="rect">
                <a:avLst/>
              </a:prstGeom>
            </p:spPr>
            <p:txBody>
              <a:bodyPr/>
              <a:lstStyle>
                <a:lvl1pPr marL="179388" indent="-179388" algn="l" defTabSz="914400" rtl="0" eaLnBrk="1" latinLnBrk="0" hangingPunct="1">
                  <a:spcBef>
                    <a:spcPts val="1800"/>
                  </a:spcBef>
                  <a:buClr>
                    <a:schemeClr val="accent5"/>
                  </a:buClr>
                  <a:buFont typeface="Wingdings" pitchFamily="2" charset="2"/>
                  <a:buChar char=""/>
                  <a:defRPr sz="2000" b="1" kern="1200">
                    <a:solidFill>
                      <a:schemeClr val="tx1">
                        <a:lumMod val="75000"/>
                      </a:schemeClr>
                    </a:solidFill>
                    <a:latin typeface="+mn-lt"/>
                    <a:ea typeface="+mn-ea"/>
                    <a:cs typeface="+mn-cs"/>
                  </a:defRPr>
                </a:lvl1pPr>
                <a:lvl2pPr marL="360000" indent="-180000" algn="l" defTabSz="914400" rtl="0" eaLnBrk="1" latinLnBrk="0" hangingPunct="1">
                  <a:spcBef>
                    <a:spcPts val="600"/>
                  </a:spcBef>
                  <a:buClr>
                    <a:schemeClr val="accent5"/>
                  </a:buClr>
                  <a:buSzPct val="50000"/>
                  <a:buFont typeface="Wingdings" pitchFamily="2" charset="2"/>
                  <a:buChar char=""/>
                  <a:defRPr sz="2000" kern="1200">
                    <a:solidFill>
                      <a:schemeClr val="tx1">
                        <a:lumMod val="75000"/>
                      </a:schemeClr>
                    </a:solidFill>
                    <a:latin typeface="+mn-lt"/>
                    <a:ea typeface="+mn-ea"/>
                    <a:cs typeface="+mn-cs"/>
                  </a:defRPr>
                </a:lvl2pPr>
                <a:lvl3pPr marL="540000" indent="-180000" algn="l" defTabSz="914400" rtl="0" eaLnBrk="1" latinLnBrk="0" hangingPunct="1">
                  <a:spcBef>
                    <a:spcPts val="300"/>
                  </a:spcBef>
                  <a:buClr>
                    <a:schemeClr val="accent5"/>
                  </a:buClr>
                  <a:buFont typeface="Arial" pitchFamily="34" charset="0"/>
                  <a:buChar char="•"/>
                  <a:defRPr sz="1800" kern="1200">
                    <a:solidFill>
                      <a:schemeClr val="tx1">
                        <a:lumMod val="75000"/>
                      </a:schemeClr>
                    </a:solidFill>
                    <a:latin typeface="+mn-lt"/>
                    <a:ea typeface="+mn-ea"/>
                    <a:cs typeface="+mn-cs"/>
                  </a:defRPr>
                </a:lvl3pPr>
                <a:lvl4pPr marL="720000" indent="-144000" algn="l" defTabSz="914400" rtl="0" eaLnBrk="1" latinLnBrk="0" hangingPunct="1">
                  <a:spcBef>
                    <a:spcPts val="0"/>
                  </a:spcBef>
                  <a:buFont typeface="Arial" pitchFamily="34" charset="0"/>
                  <a:buChar char="–"/>
                  <a:defRPr sz="1600" kern="1200">
                    <a:solidFill>
                      <a:schemeClr val="tx1">
                        <a:lumMod val="75000"/>
                      </a:schemeClr>
                    </a:solidFill>
                    <a:latin typeface="+mn-lt"/>
                    <a:ea typeface="+mn-ea"/>
                    <a:cs typeface="+mn-cs"/>
                  </a:defRPr>
                </a:lvl4pPr>
                <a:lvl5pPr marL="864000" indent="-108000" algn="l" defTabSz="914400" rtl="0" eaLnBrk="1" latinLnBrk="0" hangingPunct="1">
                  <a:spcBef>
                    <a:spcPts val="0"/>
                  </a:spcBef>
                  <a:buFont typeface="Arial" pitchFamily="34" charset="0"/>
                  <a:buChar char="»"/>
                  <a:defRPr sz="1400" kern="1200">
                    <a:solidFill>
                      <a:schemeClr val="tx1">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b="0" dirty="0"/>
                  <a:t>portance </a:t>
                </a:r>
                <a14:m>
                  <m:oMath xmlns:m="http://schemas.openxmlformats.org/officeDocument/2006/math">
                    <m:r>
                      <a:rPr lang="fr-FR" b="0" i="1" smtClean="0">
                        <a:latin typeface="Cambria Math" panose="02040503050406030204" pitchFamily="18" charset="0"/>
                      </a:rPr>
                      <m:t>∝</m:t>
                    </m:r>
                  </m:oMath>
                </a14:m>
                <a:r>
                  <a:rPr lang="fr-FR" b="0" dirty="0"/>
                  <a:t> accélération du disque </a:t>
                </a:r>
                <a14:m>
                  <m:oMath xmlns:m="http://schemas.openxmlformats.org/officeDocument/2006/math">
                    <m:r>
                      <a:rPr lang="fr-FR" b="0" i="1" smtClean="0">
                        <a:latin typeface="Cambria Math" panose="02040503050406030204" pitchFamily="18" charset="0"/>
                      </a:rPr>
                      <m:t>=</m:t>
                    </m:r>
                    <m:sSup>
                      <m:sSupPr>
                        <m:ctrlPr>
                          <a:rPr lang="fr-FR" b="0" i="1" smtClean="0">
                            <a:latin typeface="Cambria Math" panose="02040503050406030204" pitchFamily="18" charset="0"/>
                          </a:rPr>
                        </m:ctrlPr>
                      </m:sSupPr>
                      <m:e>
                        <m:r>
                          <a:rPr lang="fr-FR" b="0" i="1" smtClean="0">
                            <a:latin typeface="Cambria Math" panose="02040503050406030204" pitchFamily="18" charset="0"/>
                          </a:rPr>
                          <m:t>𝑈</m:t>
                        </m:r>
                      </m:e>
                      <m:sup>
                        <m:r>
                          <a:rPr lang="fr-FR" b="0" i="1" smtClean="0">
                            <a:latin typeface="Cambria Math" panose="02040503050406030204" pitchFamily="18" charset="0"/>
                          </a:rPr>
                          <m:t>2</m:t>
                        </m:r>
                      </m:sup>
                    </m:sSup>
                    <m:r>
                      <a:rPr lang="fr-FR" b="0" i="1" smtClean="0">
                        <a:latin typeface="Cambria Math" panose="02040503050406030204" pitchFamily="18" charset="0"/>
                      </a:rPr>
                      <m:t>𝑤</m:t>
                    </m:r>
                    <m:r>
                      <a:rPr lang="fr-FR" b="0" i="1" smtClean="0">
                        <a:latin typeface="Cambria Math" panose="02040503050406030204" pitchFamily="18" charset="0"/>
                      </a:rPr>
                      <m:t>′′</m:t>
                    </m:r>
                  </m:oMath>
                </a14:m>
                <a:endParaRPr lang="fr-FR" b="0" dirty="0"/>
              </a:p>
            </p:txBody>
          </p:sp>
        </mc:Choice>
        <mc:Fallback xmlns="">
          <p:sp>
            <p:nvSpPr>
              <p:cNvPr id="18" name="Espace réservé du contenu 2"/>
              <p:cNvSpPr txBox="1">
                <a:spLocks noRot="1" noChangeAspect="1" noMove="1" noResize="1" noEditPoints="1" noAdjustHandles="1" noChangeArrowheads="1" noChangeShapeType="1" noTextEdit="1"/>
              </p:cNvSpPr>
              <p:nvPr/>
            </p:nvSpPr>
            <p:spPr>
              <a:xfrm>
                <a:off x="3617420" y="3972000"/>
                <a:ext cx="5223309" cy="546561"/>
              </a:xfrm>
              <a:prstGeom prst="rect">
                <a:avLst/>
              </a:prstGeom>
              <a:blipFill rotWithShape="0">
                <a:blip r:embed="rId6"/>
                <a:stretch>
                  <a:fillRect l="-1050" t="-5618"/>
                </a:stretch>
              </a:blipFill>
            </p:spPr>
            <p:txBody>
              <a:bodyPr/>
              <a:lstStyle/>
              <a:p>
                <a:r>
                  <a:rPr lang="fr-FR">
                    <a:noFill/>
                  </a:rPr>
                  <a:t> </a:t>
                </a:r>
              </a:p>
            </p:txBody>
          </p:sp>
        </mc:Fallback>
      </mc:AlternateContent>
    </p:spTree>
    <p:extLst>
      <p:ext uri="{BB962C8B-B14F-4D97-AF65-F5344CB8AC3E}">
        <p14:creationId xmlns:p14="http://schemas.microsoft.com/office/powerpoint/2010/main" val="175596505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289" y="205978"/>
            <a:ext cx="8569199" cy="637580"/>
          </a:xfrm>
        </p:spPr>
        <p:txBody>
          <a:bodyPr/>
          <a:lstStyle/>
          <a:p>
            <a:r>
              <a:rPr lang="en-GB" dirty="0" err="1"/>
              <a:t>Lighthill’s</a:t>
            </a:r>
            <a:r>
              <a:rPr lang="en-GB" dirty="0"/>
              <a:t> </a:t>
            </a:r>
            <a:r>
              <a:rPr lang="en-GB" dirty="0" err="1"/>
              <a:t>inviscid</a:t>
            </a:r>
            <a:r>
              <a:rPr lang="en-GB" dirty="0"/>
              <a:t> force</a:t>
            </a:r>
          </a:p>
        </p:txBody>
      </p:sp>
      <mc:AlternateContent xmlns:mc="http://schemas.openxmlformats.org/markup-compatibility/2006" xmlns:a14="http://schemas.microsoft.com/office/drawing/2010/main">
        <mc:Choice Requires="a14">
          <p:sp>
            <p:nvSpPr>
              <p:cNvPr id="15" name="Rectangle 14"/>
              <p:cNvSpPr/>
              <p:nvPr/>
            </p:nvSpPr>
            <p:spPr>
              <a:xfrm>
                <a:off x="4283968" y="3920040"/>
                <a:ext cx="4480137" cy="369332"/>
              </a:xfrm>
              <a:prstGeom prst="rect">
                <a:avLst/>
              </a:prstGeom>
            </p:spPr>
            <p:style>
              <a:lnRef idx="2">
                <a:schemeClr val="accent5"/>
              </a:lnRef>
              <a:fillRef idx="1">
                <a:schemeClr val="lt1"/>
              </a:fillRef>
              <a:effectRef idx="0">
                <a:schemeClr val="accent5"/>
              </a:effectRef>
              <a:fontRef idx="minor">
                <a:schemeClr val="dk1"/>
              </a:fontRef>
            </p:style>
            <p:txBody>
              <a:bodyPr wrap="none">
                <a:spAutoFit/>
              </a:bodyPr>
              <a:lstStyle/>
              <a:p>
                <a:r>
                  <a:rPr lang="en-GB" b="1" dirty="0">
                    <a:solidFill>
                      <a:schemeClr val="tx2"/>
                    </a:solidFill>
                    <a:cs typeface="Arial" charset="0"/>
                  </a:rPr>
                  <a:t>➔ </a:t>
                </a:r>
                <a:r>
                  <a:rPr lang="en-GB" b="1" dirty="0" err="1">
                    <a:solidFill>
                      <a:schemeClr val="tx2"/>
                    </a:solidFill>
                  </a:rPr>
                  <a:t>Lighthill’s</a:t>
                </a:r>
                <a:r>
                  <a:rPr lang="en-GB" b="1" dirty="0">
                    <a:solidFill>
                      <a:schemeClr val="tx2"/>
                    </a:solidFill>
                  </a:rPr>
                  <a:t> force </a:t>
                </a:r>
                <a14:m>
                  <m:oMath xmlns:m="http://schemas.openxmlformats.org/officeDocument/2006/math">
                    <m:r>
                      <a:rPr lang="en-GB" b="1" i="1">
                        <a:solidFill>
                          <a:schemeClr val="tx2"/>
                        </a:solidFill>
                        <a:latin typeface="Cambria Math" panose="02040503050406030204" pitchFamily="18" charset="0"/>
                        <a:ea typeface="Cambria Math" panose="02040503050406030204" pitchFamily="18" charset="0"/>
                      </a:rPr>
                      <m:t>∝</m:t>
                    </m:r>
                  </m:oMath>
                </a14:m>
                <a:r>
                  <a:rPr lang="en-GB" b="1" dirty="0">
                    <a:solidFill>
                      <a:schemeClr val="tx2"/>
                    </a:solidFill>
                  </a:rPr>
                  <a:t> </a:t>
                </a:r>
                <a:r>
                  <a:rPr lang="en-GB" b="1" dirty="0" err="1">
                    <a:solidFill>
                      <a:schemeClr val="tx2"/>
                    </a:solidFill>
                  </a:rPr>
                  <a:t>cylinder</a:t>
                </a:r>
                <a:r>
                  <a:rPr lang="en-GB" b="1" dirty="0">
                    <a:solidFill>
                      <a:schemeClr val="tx2"/>
                    </a:solidFill>
                  </a:rPr>
                  <a:t> </a:t>
                </a:r>
                <a:r>
                  <a:rPr lang="en-GB" b="1" dirty="0" err="1">
                    <a:solidFill>
                      <a:schemeClr val="tx2"/>
                    </a:solidFill>
                  </a:rPr>
                  <a:t>curvature</a:t>
                </a:r>
                <a:endParaRPr lang="en-GB" b="1" dirty="0">
                  <a:solidFill>
                    <a:schemeClr val="tx2"/>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a:off x="4283968" y="3920040"/>
                <a:ext cx="4480137" cy="369332"/>
              </a:xfrm>
              <a:prstGeom prst="rect">
                <a:avLst/>
              </a:prstGeom>
              <a:blipFill rotWithShape="0">
                <a:blip r:embed="rId3"/>
                <a:stretch>
                  <a:fillRect l="-947" t="-4615" r="-135" b="-20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3" name="Espace réservé du contenu 2"/>
              <p:cNvSpPr>
                <a:spLocks noGrp="1"/>
              </p:cNvSpPr>
              <p:nvPr>
                <p:ph idx="1"/>
              </p:nvPr>
            </p:nvSpPr>
            <p:spPr>
              <a:xfrm>
                <a:off x="4959289" y="673473"/>
                <a:ext cx="4236904" cy="2749943"/>
              </a:xfrm>
            </p:spPr>
            <p:txBody>
              <a:bodyPr/>
              <a:lstStyle/>
              <a:p>
                <a:r>
                  <a:rPr lang="en-GB" dirty="0"/>
                  <a:t>In the fluid plane, cylinder velocity:</a:t>
                </a:r>
                <a:br>
                  <a:rPr lang="en-GB" dirty="0"/>
                </a:br>
                <a14:m>
                  <m:oMath xmlns:m="http://schemas.openxmlformats.org/officeDocument/2006/math">
                    <m:r>
                      <a:rPr lang="en-GB" b="0" i="1">
                        <a:latin typeface="Cambria Math" panose="02040503050406030204" pitchFamily="18" charset="0"/>
                      </a:rPr>
                      <m:t>𝑉</m:t>
                    </m:r>
                    <m:d>
                      <m:dPr>
                        <m:ctrlPr>
                          <a:rPr lang="en-GB" b="0" i="1">
                            <a:latin typeface="Cambria Math" panose="02040503050406030204" pitchFamily="18" charset="0"/>
                          </a:rPr>
                        </m:ctrlPr>
                      </m:dPr>
                      <m:e>
                        <m:r>
                          <a:rPr lang="en-GB" b="0" i="1">
                            <a:latin typeface="Cambria Math" panose="02040503050406030204" pitchFamily="18" charset="0"/>
                          </a:rPr>
                          <m:t>𝑡</m:t>
                        </m:r>
                      </m:e>
                    </m:d>
                    <m:r>
                      <a:rPr lang="en-GB" b="0" i="1">
                        <a:latin typeface="Cambria Math" panose="02040503050406030204" pitchFamily="18" charset="0"/>
                      </a:rPr>
                      <m:t>= </m:t>
                    </m:r>
                    <m:f>
                      <m:fPr>
                        <m:ctrlPr>
                          <a:rPr lang="en-GB" b="0" i="1">
                            <a:latin typeface="Cambria Math" panose="02040503050406030204" pitchFamily="18" charset="0"/>
                          </a:rPr>
                        </m:ctrlPr>
                      </m:fPr>
                      <m:num>
                        <m:r>
                          <a:rPr lang="en-GB" b="0" i="1">
                            <a:latin typeface="Cambria Math" panose="02040503050406030204" pitchFamily="18" charset="0"/>
                          </a:rPr>
                          <m:t>𝑑</m:t>
                        </m:r>
                      </m:num>
                      <m:den>
                        <m:r>
                          <a:rPr lang="en-GB" b="0" i="1">
                            <a:latin typeface="Cambria Math" panose="02040503050406030204" pitchFamily="18" charset="0"/>
                          </a:rPr>
                          <m:t>𝑑𝑡</m:t>
                        </m:r>
                      </m:den>
                    </m:f>
                    <m:d>
                      <m:dPr>
                        <m:ctrlPr>
                          <a:rPr lang="en-GB" b="0" i="1">
                            <a:latin typeface="Cambria Math" panose="02040503050406030204" pitchFamily="18" charset="0"/>
                          </a:rPr>
                        </m:ctrlPr>
                      </m:dPr>
                      <m:e>
                        <m:r>
                          <a:rPr lang="en-GB" b="0" i="1">
                            <a:latin typeface="Cambria Math" panose="02040503050406030204" pitchFamily="18" charset="0"/>
                          </a:rPr>
                          <m:t>𝑤</m:t>
                        </m:r>
                        <m:d>
                          <m:dPr>
                            <m:ctrlPr>
                              <a:rPr lang="en-GB" b="0" i="1">
                                <a:latin typeface="Cambria Math" panose="02040503050406030204" pitchFamily="18" charset="0"/>
                              </a:rPr>
                            </m:ctrlPr>
                          </m:dPr>
                          <m:e>
                            <m:r>
                              <a:rPr lang="en-GB" b="0" i="1">
                                <a:latin typeface="Cambria Math" panose="02040503050406030204" pitchFamily="18" charset="0"/>
                              </a:rPr>
                              <m:t>𝑥</m:t>
                            </m:r>
                            <m:d>
                              <m:dPr>
                                <m:ctrlPr>
                                  <a:rPr lang="en-GB" b="0" i="1">
                                    <a:latin typeface="Cambria Math" panose="02040503050406030204" pitchFamily="18" charset="0"/>
                                  </a:rPr>
                                </m:ctrlPr>
                              </m:dPr>
                              <m:e>
                                <m:r>
                                  <a:rPr lang="en-GB" b="0" i="1">
                                    <a:latin typeface="Cambria Math" panose="02040503050406030204" pitchFamily="18" charset="0"/>
                                  </a:rPr>
                                  <m:t>𝑡</m:t>
                                </m:r>
                              </m:e>
                            </m:d>
                          </m:e>
                        </m:d>
                      </m:e>
                    </m:d>
                    <m:r>
                      <a:rPr lang="en-GB" b="0" i="1">
                        <a:latin typeface="Cambria Math" panose="02040503050406030204" pitchFamily="18" charset="0"/>
                      </a:rPr>
                      <m:t>=</m:t>
                    </m:r>
                    <m:r>
                      <a:rPr lang="en-GB" b="0" i="1">
                        <a:latin typeface="Cambria Math" panose="02040503050406030204" pitchFamily="18" charset="0"/>
                      </a:rPr>
                      <m:t>𝑈</m:t>
                    </m:r>
                    <m:sSup>
                      <m:sSupPr>
                        <m:ctrlPr>
                          <a:rPr lang="en-GB" b="0" i="1">
                            <a:latin typeface="Cambria Math" panose="02040503050406030204" pitchFamily="18" charset="0"/>
                          </a:rPr>
                        </m:ctrlPr>
                      </m:sSupPr>
                      <m:e>
                        <m:r>
                          <a:rPr lang="en-GB" b="0" i="1">
                            <a:latin typeface="Cambria Math" panose="02040503050406030204" pitchFamily="18" charset="0"/>
                          </a:rPr>
                          <m:t>𝑤</m:t>
                        </m:r>
                      </m:e>
                      <m:sup>
                        <m:r>
                          <a:rPr lang="en-GB" b="0" i="1">
                            <a:latin typeface="Cambria Math" panose="02040503050406030204" pitchFamily="18" charset="0"/>
                          </a:rPr>
                          <m:t>′</m:t>
                        </m:r>
                      </m:sup>
                    </m:sSup>
                    <m:d>
                      <m:dPr>
                        <m:ctrlPr>
                          <a:rPr lang="en-GB" b="0" i="1">
                            <a:latin typeface="Cambria Math" panose="02040503050406030204" pitchFamily="18" charset="0"/>
                          </a:rPr>
                        </m:ctrlPr>
                      </m:dPr>
                      <m:e>
                        <m:r>
                          <a:rPr lang="en-GB" b="0" i="1">
                            <a:latin typeface="Cambria Math" panose="02040503050406030204" pitchFamily="18" charset="0"/>
                          </a:rPr>
                          <m:t>𝑈𝑡</m:t>
                        </m:r>
                      </m:e>
                    </m:d>
                    <m:r>
                      <a:rPr lang="en-GB" b="0" i="1">
                        <a:latin typeface="Cambria Math" panose="02040503050406030204" pitchFamily="18" charset="0"/>
                      </a:rPr>
                      <m:t> </m:t>
                    </m:r>
                  </m:oMath>
                </a14:m>
                <a:endParaRPr lang="en-GB" b="0" dirty="0"/>
              </a:p>
              <a:p>
                <a:r>
                  <a:rPr lang="en-GB" dirty="0"/>
                  <a:t>Cylinder acceleration:</a:t>
                </a:r>
                <a:br>
                  <a:rPr lang="en-GB" dirty="0"/>
                </a:br>
                <a14:m>
                  <m:oMath xmlns:m="http://schemas.openxmlformats.org/officeDocument/2006/math">
                    <m:acc>
                      <m:accPr>
                        <m:chr m:val="̇"/>
                        <m:ctrlPr>
                          <a:rPr lang="en-GB" i="1">
                            <a:latin typeface="Cambria Math" panose="02040503050406030204" pitchFamily="18" charset="0"/>
                          </a:rPr>
                        </m:ctrlPr>
                      </m:accPr>
                      <m:e>
                        <m:r>
                          <a:rPr lang="en-GB" b="0" i="1">
                            <a:latin typeface="Cambria Math" panose="02040503050406030204" pitchFamily="18" charset="0"/>
                          </a:rPr>
                          <m:t>𝑉</m:t>
                        </m:r>
                      </m:e>
                    </m:acc>
                    <m:d>
                      <m:dPr>
                        <m:ctrlPr>
                          <a:rPr lang="en-GB" b="0" i="1">
                            <a:latin typeface="Cambria Math" panose="02040503050406030204" pitchFamily="18" charset="0"/>
                          </a:rPr>
                        </m:ctrlPr>
                      </m:dPr>
                      <m:e>
                        <m:r>
                          <a:rPr lang="en-GB" b="0" i="1">
                            <a:latin typeface="Cambria Math" panose="02040503050406030204" pitchFamily="18" charset="0"/>
                          </a:rPr>
                          <m:t>𝑡</m:t>
                        </m:r>
                      </m:e>
                    </m:d>
                    <m:r>
                      <a:rPr lang="en-GB" b="0" i="1">
                        <a:latin typeface="Cambria Math" panose="02040503050406030204" pitchFamily="18" charset="0"/>
                      </a:rPr>
                      <m:t>=</m:t>
                    </m:r>
                    <m:sSup>
                      <m:sSupPr>
                        <m:ctrlPr>
                          <a:rPr lang="en-GB" b="0" i="1">
                            <a:latin typeface="Cambria Math" panose="02040503050406030204" pitchFamily="18" charset="0"/>
                          </a:rPr>
                        </m:ctrlPr>
                      </m:sSupPr>
                      <m:e>
                        <m:r>
                          <a:rPr lang="en-GB" b="0" i="1">
                            <a:latin typeface="Cambria Math" panose="02040503050406030204" pitchFamily="18" charset="0"/>
                          </a:rPr>
                          <m:t>𝑈</m:t>
                        </m:r>
                      </m:e>
                      <m:sup>
                        <m:r>
                          <a:rPr lang="en-GB" b="0" i="1">
                            <a:latin typeface="Cambria Math" panose="02040503050406030204" pitchFamily="18" charset="0"/>
                          </a:rPr>
                          <m:t>2</m:t>
                        </m:r>
                      </m:sup>
                    </m:sSup>
                    <m:sSup>
                      <m:sSupPr>
                        <m:ctrlPr>
                          <a:rPr lang="en-GB" b="0" i="1">
                            <a:latin typeface="Cambria Math" panose="02040503050406030204" pitchFamily="18" charset="0"/>
                          </a:rPr>
                        </m:ctrlPr>
                      </m:sSupPr>
                      <m:e>
                        <m:r>
                          <a:rPr lang="en-GB" b="0" i="1">
                            <a:latin typeface="Cambria Math" panose="02040503050406030204" pitchFamily="18" charset="0"/>
                          </a:rPr>
                          <m:t>𝑤</m:t>
                        </m:r>
                      </m:e>
                      <m:sup>
                        <m:r>
                          <a:rPr lang="en-GB" b="0" i="1">
                            <a:latin typeface="Cambria Math" panose="02040503050406030204" pitchFamily="18" charset="0"/>
                          </a:rPr>
                          <m:t>′′</m:t>
                        </m:r>
                      </m:sup>
                    </m:sSup>
                    <m:d>
                      <m:dPr>
                        <m:ctrlPr>
                          <a:rPr lang="en-GB" b="0" i="1">
                            <a:latin typeface="Cambria Math" panose="02040503050406030204" pitchFamily="18" charset="0"/>
                          </a:rPr>
                        </m:ctrlPr>
                      </m:dPr>
                      <m:e>
                        <m:r>
                          <a:rPr lang="en-GB" b="0" i="1">
                            <a:latin typeface="Cambria Math" panose="02040503050406030204" pitchFamily="18" charset="0"/>
                          </a:rPr>
                          <m:t>𝑈𝑡</m:t>
                        </m:r>
                      </m:e>
                    </m:d>
                  </m:oMath>
                </a14:m>
                <a:endParaRPr lang="en-GB" b="0" dirty="0"/>
              </a:p>
              <a:p>
                <a:r>
                  <a:rPr lang="en-GB" dirty="0"/>
                  <a:t>Hence, fluid force:</a:t>
                </a:r>
                <a:br>
                  <a:rPr lang="en-GB" dirty="0"/>
                </a:br>
                <a14:m>
                  <m:oMath xmlns:m="http://schemas.openxmlformats.org/officeDocument/2006/math">
                    <m:sSub>
                      <m:sSubPr>
                        <m:ctrlPr>
                          <a:rPr lang="en-GB" b="0" i="1">
                            <a:latin typeface="Cambria Math" panose="02040503050406030204" pitchFamily="18" charset="0"/>
                          </a:rPr>
                        </m:ctrlPr>
                      </m:sSubPr>
                      <m:e>
                        <m:r>
                          <a:rPr lang="en-GB" b="0" i="1">
                            <a:latin typeface="Cambria Math" panose="02040503050406030204" pitchFamily="18" charset="0"/>
                          </a:rPr>
                          <m:t>𝑓</m:t>
                        </m:r>
                      </m:e>
                      <m:sub>
                        <m:r>
                          <m:rPr>
                            <m:sty m:val="p"/>
                          </m:rPr>
                          <a:rPr lang="en-GB" b="0">
                            <a:latin typeface="Cambria Math" panose="02040503050406030204" pitchFamily="18" charset="0"/>
                          </a:rPr>
                          <m:t>Lighthill</m:t>
                        </m:r>
                      </m:sub>
                    </m:sSub>
                    <m:d>
                      <m:dPr>
                        <m:ctrlPr>
                          <a:rPr lang="en-GB" b="0" i="1">
                            <a:latin typeface="Cambria Math" panose="02040503050406030204" pitchFamily="18" charset="0"/>
                          </a:rPr>
                        </m:ctrlPr>
                      </m:dPr>
                      <m:e>
                        <m:r>
                          <a:rPr lang="en-GB" b="0" i="1">
                            <a:latin typeface="Cambria Math" panose="02040503050406030204" pitchFamily="18" charset="0"/>
                          </a:rPr>
                          <m:t>𝑥</m:t>
                        </m:r>
                      </m:e>
                    </m:d>
                    <m:r>
                      <a:rPr lang="en-GB" b="0" i="1">
                        <a:latin typeface="Cambria Math" panose="02040503050406030204" pitchFamily="18" charset="0"/>
                      </a:rPr>
                      <m:t>=−</m:t>
                    </m:r>
                    <m:sSub>
                      <m:sSubPr>
                        <m:ctrlPr>
                          <a:rPr lang="en-GB" b="0" i="1">
                            <a:latin typeface="Cambria Math" panose="02040503050406030204" pitchFamily="18" charset="0"/>
                          </a:rPr>
                        </m:ctrlPr>
                      </m:sSubPr>
                      <m:e>
                        <m:r>
                          <a:rPr lang="en-GB" b="0" i="1">
                            <a:latin typeface="Cambria Math" panose="02040503050406030204" pitchFamily="18" charset="0"/>
                          </a:rPr>
                          <m:t>𝑚</m:t>
                        </m:r>
                      </m:e>
                      <m:sub>
                        <m:r>
                          <a:rPr lang="en-GB" b="0" i="1">
                            <a:latin typeface="Cambria Math" panose="02040503050406030204" pitchFamily="18" charset="0"/>
                          </a:rPr>
                          <m:t>𝑎</m:t>
                        </m:r>
                      </m:sub>
                    </m:sSub>
                    <m:sSup>
                      <m:sSupPr>
                        <m:ctrlPr>
                          <a:rPr lang="en-GB" b="0" i="1">
                            <a:latin typeface="Cambria Math" panose="02040503050406030204" pitchFamily="18" charset="0"/>
                          </a:rPr>
                        </m:ctrlPr>
                      </m:sSupPr>
                      <m:e>
                        <m:r>
                          <a:rPr lang="en-GB" b="0" i="1">
                            <a:latin typeface="Cambria Math" panose="02040503050406030204" pitchFamily="18" charset="0"/>
                          </a:rPr>
                          <m:t>𝑈</m:t>
                        </m:r>
                      </m:e>
                      <m:sup>
                        <m:r>
                          <a:rPr lang="en-GB" b="0" i="1">
                            <a:latin typeface="Cambria Math" panose="02040503050406030204" pitchFamily="18" charset="0"/>
                          </a:rPr>
                          <m:t>2</m:t>
                        </m:r>
                      </m:sup>
                    </m:sSup>
                    <m:sSup>
                      <m:sSupPr>
                        <m:ctrlPr>
                          <a:rPr lang="en-GB" b="0" i="1">
                            <a:latin typeface="Cambria Math" panose="02040503050406030204" pitchFamily="18" charset="0"/>
                          </a:rPr>
                        </m:ctrlPr>
                      </m:sSupPr>
                      <m:e>
                        <m:r>
                          <a:rPr lang="en-GB" b="0" i="1">
                            <a:latin typeface="Cambria Math" panose="02040503050406030204" pitchFamily="18" charset="0"/>
                          </a:rPr>
                          <m:t>𝑤</m:t>
                        </m:r>
                      </m:e>
                      <m:sup>
                        <m:r>
                          <a:rPr lang="en-GB" b="0" i="1">
                            <a:latin typeface="Cambria Math" panose="02040503050406030204" pitchFamily="18" charset="0"/>
                          </a:rPr>
                          <m:t>′′</m:t>
                        </m:r>
                      </m:sup>
                    </m:sSup>
                    <m:d>
                      <m:dPr>
                        <m:ctrlPr>
                          <a:rPr lang="en-GB" b="0" i="1">
                            <a:latin typeface="Cambria Math" panose="02040503050406030204" pitchFamily="18" charset="0"/>
                          </a:rPr>
                        </m:ctrlPr>
                      </m:dPr>
                      <m:e>
                        <m:r>
                          <a:rPr lang="en-GB" b="0" i="1">
                            <a:latin typeface="Cambria Math" panose="02040503050406030204" pitchFamily="18" charset="0"/>
                          </a:rPr>
                          <m:t>𝑥</m:t>
                        </m:r>
                      </m:e>
                    </m:d>
                  </m:oMath>
                </a14:m>
                <a:endParaRPr lang="fr-FR"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𝑚</m:t>
                          </m:r>
                        </m:e>
                        <m:sub>
                          <m:r>
                            <a:rPr lang="fr-FR" b="0" i="1" smtClean="0">
                              <a:latin typeface="Cambria Math" panose="02040503050406030204" pitchFamily="18" charset="0"/>
                            </a:rPr>
                            <m:t>𝑎</m:t>
                          </m:r>
                        </m:sub>
                      </m:sSub>
                      <m:r>
                        <a:rPr lang="fr-FR" b="0" i="1" smtClean="0">
                          <a:latin typeface="Cambria Math" panose="02040503050406030204" pitchFamily="18" charset="0"/>
                        </a:rPr>
                        <m:t>=</m:t>
                      </m:r>
                      <m:r>
                        <a:rPr lang="en-GB" b="0" i="1">
                          <a:latin typeface="Cambria Math" panose="02040503050406030204" pitchFamily="18" charset="0"/>
                        </a:rPr>
                        <m:t>𝜒𝜌</m:t>
                      </m:r>
                      <m:r>
                        <a:rPr lang="en-GB" b="0" i="1">
                          <a:latin typeface="Cambria Math" panose="02040503050406030204" pitchFamily="18" charset="0"/>
                        </a:rPr>
                        <m:t>𝑆</m:t>
                      </m:r>
                      <m:r>
                        <m:rPr>
                          <m:nor/>
                        </m:rPr>
                        <a:rPr lang="fr-FR" b="0" i="0" smtClean="0">
                          <a:latin typeface="Cambria Math" panose="02040503050406030204" pitchFamily="18" charset="0"/>
                        </a:rPr>
                        <m:t> </m:t>
                      </m:r>
                      <m:r>
                        <m:rPr>
                          <m:nor/>
                        </m:rPr>
                        <a:rPr lang="fr-FR" b="0" i="0" smtClean="0">
                          <a:latin typeface="Cambria Math" panose="02040503050406030204" pitchFamily="18" charset="0"/>
                        </a:rPr>
                        <m:t>with</m:t>
                      </m:r>
                      <m:r>
                        <a:rPr lang="fr-FR" b="0" i="1" smtClean="0">
                          <a:latin typeface="Cambria Math" panose="02040503050406030204" pitchFamily="18" charset="0"/>
                        </a:rPr>
                        <m:t> </m:t>
                      </m:r>
                      <m:r>
                        <a:rPr lang="fr-FR" b="0" i="1" smtClean="0">
                          <a:latin typeface="Cambria Math" panose="02040503050406030204" pitchFamily="18" charset="0"/>
                        </a:rPr>
                        <m:t>𝜒</m:t>
                      </m:r>
                      <m:r>
                        <a:rPr lang="fr-FR" b="0" i="1" smtClean="0">
                          <a:latin typeface="Cambria Math" panose="02040503050406030204" pitchFamily="18" charset="0"/>
                        </a:rPr>
                        <m:t>≥1</m:t>
                      </m:r>
                    </m:oMath>
                  </m:oMathPara>
                </a14:m>
                <a:endParaRPr lang="en-GB" b="0" i="1" dirty="0">
                  <a:latin typeface="Cambria Math" panose="02040503050406030204" pitchFamily="18" charset="0"/>
                </a:endParaRPr>
              </a:p>
            </p:txBody>
          </p:sp>
        </mc:Choice>
        <mc:Fallback xmlns="">
          <p:sp>
            <p:nvSpPr>
              <p:cNvPr id="23" name="Espace réservé du contenu 2"/>
              <p:cNvSpPr>
                <a:spLocks noGrp="1" noRot="1" noChangeAspect="1" noMove="1" noResize="1" noEditPoints="1" noAdjustHandles="1" noChangeArrowheads="1" noChangeShapeType="1" noTextEdit="1"/>
              </p:cNvSpPr>
              <p:nvPr>
                <p:ph idx="1"/>
              </p:nvPr>
            </p:nvSpPr>
            <p:spPr>
              <a:xfrm>
                <a:off x="4959289" y="673473"/>
                <a:ext cx="4236904" cy="2749943"/>
              </a:xfrm>
              <a:blipFill rotWithShape="0">
                <a:blip r:embed="rId4"/>
                <a:stretch>
                  <a:fillRect l="-2302" t="-2876" b="-442"/>
                </a:stretch>
              </a:blipFill>
            </p:spPr>
            <p:txBody>
              <a:bodyPr/>
              <a:lstStyle/>
              <a:p>
                <a:r>
                  <a:rPr lang="fr-FR">
                    <a:noFill/>
                  </a:rPr>
                  <a:t> </a:t>
                </a:r>
              </a:p>
            </p:txBody>
          </p:sp>
        </mc:Fallback>
      </mc:AlternateContent>
      <p:sp>
        <p:nvSpPr>
          <p:cNvPr id="25" name="Espace réservé du contenu 2"/>
          <p:cNvSpPr txBox="1">
            <a:spLocks/>
          </p:cNvSpPr>
          <p:nvPr/>
        </p:nvSpPr>
        <p:spPr>
          <a:xfrm>
            <a:off x="438669" y="3175171"/>
            <a:ext cx="4236904" cy="920295"/>
          </a:xfrm>
          <a:prstGeom prst="rect">
            <a:avLst/>
          </a:prstGeom>
        </p:spPr>
        <p:txBody>
          <a:bodyPr vert="horz" lIns="36000" tIns="0" rIns="36000" bIns="0" rtlCol="0">
            <a:noAutofit/>
          </a:bodyPr>
          <a:lstStyle>
            <a:lvl1pPr marL="179388" indent="-179388" algn="l" defTabSz="914400" rtl="0" eaLnBrk="1" latinLnBrk="0" hangingPunct="1">
              <a:spcBef>
                <a:spcPts val="1800"/>
              </a:spcBef>
              <a:buClr>
                <a:schemeClr val="accent5"/>
              </a:buClr>
              <a:buFont typeface="Wingdings" pitchFamily="2" charset="2"/>
              <a:buChar char=""/>
              <a:defRPr sz="1800" b="1" kern="1200">
                <a:solidFill>
                  <a:schemeClr val="tx2"/>
                </a:solidFill>
                <a:latin typeface="+mn-lt"/>
                <a:ea typeface="+mn-ea"/>
                <a:cs typeface="+mn-cs"/>
              </a:defRPr>
            </a:lvl1pPr>
            <a:lvl2pPr marL="360000" indent="-180000" algn="l" defTabSz="914400" rtl="0" eaLnBrk="1" latinLnBrk="0" hangingPunct="1">
              <a:spcBef>
                <a:spcPts val="600"/>
              </a:spcBef>
              <a:buClr>
                <a:schemeClr val="accent5"/>
              </a:buClr>
              <a:buSzPct val="50000"/>
              <a:buFont typeface="Wingdings" pitchFamily="2" charset="2"/>
              <a:buChar char=""/>
              <a:defRPr sz="1800" kern="1200">
                <a:solidFill>
                  <a:schemeClr val="tx2"/>
                </a:solidFill>
                <a:latin typeface="+mn-lt"/>
                <a:ea typeface="+mn-ea"/>
                <a:cs typeface="+mn-cs"/>
              </a:defRPr>
            </a:lvl2pPr>
            <a:lvl3pPr marL="540000" indent="-180000" algn="l" defTabSz="914400" rtl="0" eaLnBrk="1" latinLnBrk="0" hangingPunct="1">
              <a:spcBef>
                <a:spcPts val="300"/>
              </a:spcBef>
              <a:buClr>
                <a:schemeClr val="accent5"/>
              </a:buClr>
              <a:buFont typeface="Arial" pitchFamily="34" charset="0"/>
              <a:buChar char="•"/>
              <a:defRPr sz="1600" kern="1200">
                <a:solidFill>
                  <a:schemeClr val="tx2"/>
                </a:solidFill>
                <a:latin typeface="+mn-lt"/>
                <a:ea typeface="+mn-ea"/>
                <a:cs typeface="+mn-cs"/>
              </a:defRPr>
            </a:lvl3pPr>
            <a:lvl4pPr marL="720000" indent="-144000" algn="l" defTabSz="914400" rtl="0" eaLnBrk="1" latinLnBrk="0" hangingPunct="1">
              <a:spcBef>
                <a:spcPts val="0"/>
              </a:spcBef>
              <a:buFont typeface="Arial" pitchFamily="34" charset="0"/>
              <a:buChar char="–"/>
              <a:defRPr sz="1400" kern="1200">
                <a:solidFill>
                  <a:schemeClr val="tx2"/>
                </a:solidFill>
                <a:latin typeface="+mn-lt"/>
                <a:ea typeface="+mn-ea"/>
                <a:cs typeface="+mn-cs"/>
              </a:defRPr>
            </a:lvl4pPr>
            <a:lvl5pPr marL="864000" indent="-108000" algn="l" defTabSz="914400" rtl="0" eaLnBrk="1" latinLnBrk="0" hangingPunct="1">
              <a:spcBef>
                <a:spcPts val="0"/>
              </a:spcBef>
              <a:buFont typeface="Arial" pitchFamily="34" charset="0"/>
              <a:buChar char="»"/>
              <a:defRPr sz="12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2D-case : oscillating cylinder in </a:t>
            </a:r>
            <a:r>
              <a:rPr lang="en-GB" dirty="0" err="1"/>
              <a:t>inviscid</a:t>
            </a:r>
            <a:r>
              <a:rPr lang="en-GB" dirty="0"/>
              <a:t> fluid at rest</a:t>
            </a:r>
            <a:br>
              <a:rPr lang="en-GB" dirty="0"/>
            </a:br>
            <a:r>
              <a:rPr lang="en-GB" dirty="0"/>
              <a:t>➔ added mass force</a:t>
            </a:r>
          </a:p>
        </p:txBody>
      </p:sp>
      <p:grpSp>
        <p:nvGrpSpPr>
          <p:cNvPr id="33" name="Groupe 32"/>
          <p:cNvGrpSpPr/>
          <p:nvPr/>
        </p:nvGrpSpPr>
        <p:grpSpPr>
          <a:xfrm>
            <a:off x="251705" y="758522"/>
            <a:ext cx="4714590" cy="2380868"/>
            <a:chOff x="251705" y="758522"/>
            <a:chExt cx="4714590" cy="2380868"/>
          </a:xfrm>
        </p:grpSpPr>
        <p:pic>
          <p:nvPicPr>
            <p:cNvPr id="6" name="Imag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1705" y="758522"/>
              <a:ext cx="4714590" cy="2380868"/>
            </a:xfrm>
            <a:prstGeom prst="rect">
              <a:avLst/>
            </a:prstGeom>
          </p:spPr>
        </p:pic>
        <mc:AlternateContent xmlns:mc="http://schemas.openxmlformats.org/markup-compatibility/2006" xmlns:a14="http://schemas.microsoft.com/office/drawing/2010/main">
          <mc:Choice Requires="a14">
            <p:sp>
              <p:nvSpPr>
                <p:cNvPr id="11" name="ZoneTexte 10"/>
                <p:cNvSpPr txBox="1"/>
                <p:nvPr/>
              </p:nvSpPr>
              <p:spPr>
                <a:xfrm>
                  <a:off x="2206177" y="2507413"/>
                  <a:ext cx="2266318" cy="246221"/>
                </a:xfrm>
                <a:prstGeom prst="rect">
                  <a:avLst/>
                </a:prstGeom>
                <a:noFill/>
              </p:spPr>
              <p:txBody>
                <a:bodyPr wrap="square" lIns="36000" tIns="0" rIns="36000" bIns="0" rtlCol="0">
                  <a:spAutoFit/>
                </a:bodyPr>
                <a:lstStyle/>
                <a:p>
                  <a:r>
                    <a:rPr lang="fr-FR" sz="1600" dirty="0">
                      <a:solidFill>
                        <a:schemeClr val="tx2"/>
                      </a:solidFill>
                    </a:rPr>
                    <a:t>f</a:t>
                  </a:r>
                  <a:r>
                    <a:rPr lang="fr-FR" sz="1600" dirty="0" err="1">
                      <a:solidFill>
                        <a:schemeClr val="tx2"/>
                      </a:solidFill>
                    </a:rPr>
                    <a:t>luid</a:t>
                  </a:r>
                  <a:r>
                    <a:rPr lang="fr-FR" sz="1600" dirty="0">
                      <a:solidFill>
                        <a:schemeClr val="tx2"/>
                      </a:solidFill>
                    </a:rPr>
                    <a:t> plane at </a:t>
                  </a:r>
                  <a14:m>
                    <m:oMath xmlns:m="http://schemas.openxmlformats.org/officeDocument/2006/math">
                      <m:r>
                        <a:rPr lang="fr-FR" sz="1600" b="0" i="1" smtClean="0">
                          <a:solidFill>
                            <a:schemeClr val="tx2"/>
                          </a:solidFill>
                          <a:latin typeface="Cambria Math" panose="02040503050406030204" pitchFamily="18" charset="0"/>
                        </a:rPr>
                        <m:t>𝑥</m:t>
                      </m:r>
                      <m:d>
                        <m:dPr>
                          <m:ctrlPr>
                            <a:rPr lang="fr-FR" sz="1600" b="0" i="1" smtClean="0">
                              <a:solidFill>
                                <a:schemeClr val="tx2"/>
                              </a:solidFill>
                              <a:latin typeface="Cambria Math" panose="02040503050406030204" pitchFamily="18" charset="0"/>
                            </a:rPr>
                          </m:ctrlPr>
                        </m:dPr>
                        <m:e>
                          <m:r>
                            <a:rPr lang="fr-FR" sz="1600" b="0" i="1" smtClean="0">
                              <a:solidFill>
                                <a:schemeClr val="tx2"/>
                              </a:solidFill>
                              <a:latin typeface="Cambria Math" panose="02040503050406030204" pitchFamily="18" charset="0"/>
                            </a:rPr>
                            <m:t>𝑡</m:t>
                          </m:r>
                        </m:e>
                      </m:d>
                      <m:r>
                        <a:rPr lang="fr-FR" sz="1600" b="0" i="1" smtClean="0">
                          <a:solidFill>
                            <a:schemeClr val="tx2"/>
                          </a:solidFill>
                          <a:latin typeface="Cambria Math" panose="02040503050406030204" pitchFamily="18" charset="0"/>
                        </a:rPr>
                        <m:t>=</m:t>
                      </m:r>
                      <m:r>
                        <a:rPr lang="fr-FR" sz="1600" b="0" i="1" smtClean="0">
                          <a:solidFill>
                            <a:schemeClr val="tx2"/>
                          </a:solidFill>
                          <a:latin typeface="Cambria Math" panose="02040503050406030204" pitchFamily="18" charset="0"/>
                        </a:rPr>
                        <m:t>𝑈𝑡</m:t>
                      </m:r>
                    </m:oMath>
                  </a14:m>
                  <a:endParaRPr lang="fr-FR" sz="1600" dirty="0">
                    <a:solidFill>
                      <a:schemeClr val="tx2"/>
                    </a:solidFill>
                  </a:endParaRPr>
                </a:p>
              </p:txBody>
            </p:sp>
          </mc:Choice>
          <mc:Fallback xmlns="">
            <p:sp>
              <p:nvSpPr>
                <p:cNvPr id="11" name="ZoneTexte 10"/>
                <p:cNvSpPr txBox="1">
                  <a:spLocks noRot="1" noChangeAspect="1" noMove="1" noResize="1" noEditPoints="1" noAdjustHandles="1" noChangeArrowheads="1" noChangeShapeType="1" noTextEdit="1"/>
                </p:cNvSpPr>
                <p:nvPr/>
              </p:nvSpPr>
              <p:spPr>
                <a:xfrm>
                  <a:off x="2206177" y="2507413"/>
                  <a:ext cx="2266318" cy="246221"/>
                </a:xfrm>
                <a:prstGeom prst="rect">
                  <a:avLst/>
                </a:prstGeom>
                <a:blipFill rotWithShape="0">
                  <a:blip r:embed="rId6"/>
                  <a:stretch>
                    <a:fillRect l="-4032" t="-24390" b="-48780"/>
                  </a:stretch>
                </a:blipFill>
              </p:spPr>
              <p:txBody>
                <a:bodyPr/>
                <a:lstStyle/>
                <a:p>
                  <a:r>
                    <a:rPr lang="fr-FR">
                      <a:noFill/>
                    </a:rPr>
                    <a:t> </a:t>
                  </a:r>
                </a:p>
              </p:txBody>
            </p:sp>
          </mc:Fallback>
        </mc:AlternateContent>
        <p:grpSp>
          <p:nvGrpSpPr>
            <p:cNvPr id="26" name="Groupe 25"/>
            <p:cNvGrpSpPr/>
            <p:nvPr/>
          </p:nvGrpSpPr>
          <p:grpSpPr>
            <a:xfrm>
              <a:off x="4243525" y="1624208"/>
              <a:ext cx="576064" cy="184666"/>
              <a:chOff x="4499992" y="1687329"/>
              <a:chExt cx="576064" cy="184666"/>
            </a:xfrm>
          </p:grpSpPr>
          <p:cxnSp>
            <p:nvCxnSpPr>
              <p:cNvPr id="19" name="Connecteur droit avec flèche 18"/>
              <p:cNvCxnSpPr/>
              <p:nvPr/>
            </p:nvCxnSpPr>
            <p:spPr>
              <a:xfrm>
                <a:off x="4499992" y="1779662"/>
                <a:ext cx="288032" cy="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4788024" y="1687329"/>
                <a:ext cx="288032" cy="184666"/>
              </a:xfrm>
              <a:prstGeom prst="rect">
                <a:avLst/>
              </a:prstGeom>
              <a:noFill/>
            </p:spPr>
            <p:txBody>
              <a:bodyPr wrap="square" lIns="36000" tIns="0" rIns="36000" bIns="0" rtlCol="0">
                <a:spAutoFit/>
              </a:bodyPr>
              <a:lstStyle/>
              <a:p>
                <a:r>
                  <a:rPr lang="fr-FR" sz="1200" i="1" dirty="0">
                    <a:solidFill>
                      <a:srgbClr val="000000"/>
                    </a:solidFill>
                    <a:latin typeface="Calibri" panose="020F0502020204030204" pitchFamily="34" charset="0"/>
                  </a:rPr>
                  <a:t>x</a:t>
                </a:r>
              </a:p>
            </p:txBody>
          </p:sp>
        </p:grpSp>
        <p:grpSp>
          <p:nvGrpSpPr>
            <p:cNvPr id="31" name="Groupe 30"/>
            <p:cNvGrpSpPr/>
            <p:nvPr/>
          </p:nvGrpSpPr>
          <p:grpSpPr>
            <a:xfrm>
              <a:off x="3707904" y="911143"/>
              <a:ext cx="392099" cy="436471"/>
              <a:chOff x="3707904" y="911143"/>
              <a:chExt cx="392099" cy="436471"/>
            </a:xfrm>
          </p:grpSpPr>
          <p:cxnSp>
            <p:nvCxnSpPr>
              <p:cNvPr id="28" name="Connecteur droit avec flèche 27"/>
              <p:cNvCxnSpPr/>
              <p:nvPr/>
            </p:nvCxnSpPr>
            <p:spPr>
              <a:xfrm flipV="1">
                <a:off x="3851920" y="1131590"/>
                <a:ext cx="0" cy="21602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0" name="ZoneTexte 29"/>
              <p:cNvSpPr txBox="1"/>
              <p:nvPr/>
            </p:nvSpPr>
            <p:spPr>
              <a:xfrm>
                <a:off x="3707904" y="911143"/>
                <a:ext cx="392099" cy="184666"/>
              </a:xfrm>
              <a:prstGeom prst="rect">
                <a:avLst/>
              </a:prstGeom>
              <a:noFill/>
            </p:spPr>
            <p:txBody>
              <a:bodyPr wrap="square" lIns="36000" tIns="0" rIns="36000" bIns="0" rtlCol="0">
                <a:spAutoFit/>
              </a:bodyPr>
              <a:lstStyle/>
              <a:p>
                <a:r>
                  <a:rPr lang="fr-FR" sz="1200" i="1" dirty="0">
                    <a:solidFill>
                      <a:schemeClr val="accent2"/>
                    </a:solidFill>
                    <a:latin typeface="Calibri" panose="020F0502020204030204" pitchFamily="34" charset="0"/>
                  </a:rPr>
                  <a:t>w</a:t>
                </a:r>
                <a:r>
                  <a:rPr lang="fr-FR" sz="1200" dirty="0">
                    <a:solidFill>
                      <a:schemeClr val="accent2"/>
                    </a:solidFill>
                    <a:latin typeface="Calibri" panose="020F0502020204030204" pitchFamily="34" charset="0"/>
                  </a:rPr>
                  <a:t>(</a:t>
                </a:r>
                <a:r>
                  <a:rPr lang="fr-FR" sz="1200" i="1" dirty="0">
                    <a:solidFill>
                      <a:schemeClr val="accent2"/>
                    </a:solidFill>
                    <a:latin typeface="Calibri" panose="020F0502020204030204" pitchFamily="34" charset="0"/>
                  </a:rPr>
                  <a:t>x</a:t>
                </a:r>
                <a:r>
                  <a:rPr lang="fr-FR" sz="1200" dirty="0">
                    <a:solidFill>
                      <a:schemeClr val="accent2"/>
                    </a:solidFill>
                    <a:latin typeface="Calibri" panose="020F0502020204030204" pitchFamily="34" charset="0"/>
                  </a:rPr>
                  <a:t>)</a:t>
                </a:r>
              </a:p>
            </p:txBody>
          </p:sp>
        </p:grpSp>
      </p:grpSp>
    </p:spTree>
    <p:extLst>
      <p:ext uri="{BB962C8B-B14F-4D97-AF65-F5344CB8AC3E}">
        <p14:creationId xmlns:p14="http://schemas.microsoft.com/office/powerpoint/2010/main" val="1959877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3" grpId="0" build="p"/>
      <p:bldP spid="25"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Force potentielle de </a:t>
            </a:r>
            <a:r>
              <a:rPr lang="fr-FR" dirty="0" err="1"/>
              <a:t>Lighthill</a:t>
            </a:r>
            <a:endParaRPr lang="fr-FR" dirty="0"/>
          </a:p>
        </p:txBody>
      </p:sp>
      <p:sp>
        <p:nvSpPr>
          <p:cNvPr id="3" name="Espace réservé du pied de page 2"/>
          <p:cNvSpPr>
            <a:spLocks noGrp="1"/>
          </p:cNvSpPr>
          <p:nvPr>
            <p:ph type="ftr" sz="quarter" idx="10"/>
          </p:nvPr>
        </p:nvSpPr>
        <p:spPr/>
        <p:txBody>
          <a:bodyPr/>
          <a:lstStyle/>
          <a:p>
            <a:r>
              <a:rPr lang="fr-FR"/>
              <a:t>Thèse A. Joly – Cylindre déformé en écoulement axial</a:t>
            </a:r>
          </a:p>
        </p:txBody>
      </p:sp>
      <p:grpSp>
        <p:nvGrpSpPr>
          <p:cNvPr id="6" name="Groupe 5"/>
          <p:cNvGrpSpPr/>
          <p:nvPr/>
        </p:nvGrpSpPr>
        <p:grpSpPr>
          <a:xfrm>
            <a:off x="251520" y="810945"/>
            <a:ext cx="5075628" cy="912241"/>
            <a:chOff x="1047258" y="1938250"/>
            <a:chExt cx="5075628" cy="912241"/>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258" y="1938250"/>
              <a:ext cx="5075628" cy="912241"/>
            </a:xfrm>
            <a:prstGeom prst="rect">
              <a:avLst/>
            </a:prstGeom>
            <a:ln>
              <a:solidFill>
                <a:schemeClr val="accent5"/>
              </a:solidFill>
            </a:ln>
          </p:spPr>
        </p:pic>
        <p:sp>
          <p:nvSpPr>
            <p:cNvPr id="5" name="Rectangle 4"/>
            <p:cNvSpPr/>
            <p:nvPr/>
          </p:nvSpPr>
          <p:spPr>
            <a:xfrm>
              <a:off x="1047258" y="1938250"/>
              <a:ext cx="428398"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600"/>
            </a:p>
          </p:txBody>
        </p:sp>
      </p:grpSp>
      <p:pic>
        <p:nvPicPr>
          <p:cNvPr id="7" name="Imag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91880" y="1048813"/>
            <a:ext cx="5068434" cy="3616893"/>
          </a:xfrm>
          <a:prstGeom prst="rect">
            <a:avLst/>
          </a:prstGeom>
          <a:ln>
            <a:solidFill>
              <a:schemeClr val="accent5"/>
            </a:solidFill>
          </a:ln>
        </p:spPr>
      </p:pic>
      <p:sp>
        <p:nvSpPr>
          <p:cNvPr id="8" name="ZoneTexte 7"/>
          <p:cNvSpPr txBox="1"/>
          <p:nvPr/>
        </p:nvSpPr>
        <p:spPr>
          <a:xfrm>
            <a:off x="5678880" y="710259"/>
            <a:ext cx="2433263" cy="338554"/>
          </a:xfrm>
          <a:prstGeom prst="rect">
            <a:avLst/>
          </a:prstGeom>
          <a:noFill/>
        </p:spPr>
        <p:txBody>
          <a:bodyPr wrap="square" rtlCol="0">
            <a:spAutoFit/>
          </a:bodyPr>
          <a:lstStyle/>
          <a:p>
            <a:pPr fontAlgn="base">
              <a:spcBef>
                <a:spcPct val="0"/>
              </a:spcBef>
              <a:spcAft>
                <a:spcPct val="0"/>
              </a:spcAft>
            </a:pPr>
            <a:r>
              <a:rPr lang="de-DE" sz="1600" dirty="0">
                <a:solidFill>
                  <a:schemeClr val="tx2"/>
                </a:solidFill>
                <a:cs typeface="Arial" charset="0"/>
              </a:rPr>
              <a:t>Lopes </a:t>
            </a:r>
            <a:r>
              <a:rPr lang="de-DE" sz="1600" i="1" dirty="0">
                <a:solidFill>
                  <a:schemeClr val="tx2"/>
                </a:solidFill>
                <a:cs typeface="Arial" charset="0"/>
              </a:rPr>
              <a:t>et al.</a:t>
            </a:r>
            <a:r>
              <a:rPr lang="de-DE" sz="1600" dirty="0">
                <a:solidFill>
                  <a:schemeClr val="tx2"/>
                </a:solidFill>
                <a:cs typeface="Arial" charset="0"/>
              </a:rPr>
              <a:t> (2002)</a:t>
            </a:r>
          </a:p>
        </p:txBody>
      </p:sp>
    </p:spTree>
    <p:extLst>
      <p:ext uri="{BB962C8B-B14F-4D97-AF65-F5344CB8AC3E}">
        <p14:creationId xmlns:p14="http://schemas.microsoft.com/office/powerpoint/2010/main" val="1725236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Espace réservé du pied de page 2"/>
          <p:cNvSpPr>
            <a:spLocks noGrp="1"/>
          </p:cNvSpPr>
          <p:nvPr>
            <p:ph type="ftr" sz="quarter" idx="10"/>
          </p:nvPr>
        </p:nvSpPr>
        <p:spPr/>
        <p:txBody>
          <a:bodyPr/>
          <a:lstStyle/>
          <a:p>
            <a:r>
              <a:rPr lang="fr-FR"/>
              <a:t>Thèse A. Joly – Cylindre déformé en écoulement axial</a:t>
            </a: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6831" y="916006"/>
            <a:ext cx="1091804" cy="3960000"/>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7060" y="912635"/>
            <a:ext cx="1496842" cy="3960000"/>
          </a:xfrm>
          <a:prstGeom prst="rect">
            <a:avLst/>
          </a:prstGeom>
        </p:spPr>
      </p:pic>
      <p:sp>
        <p:nvSpPr>
          <p:cNvPr id="6" name="ZoneTexte 5"/>
          <p:cNvSpPr txBox="1"/>
          <p:nvPr/>
        </p:nvSpPr>
        <p:spPr>
          <a:xfrm>
            <a:off x="3940767" y="598954"/>
            <a:ext cx="2433263" cy="338554"/>
          </a:xfrm>
          <a:prstGeom prst="rect">
            <a:avLst/>
          </a:prstGeom>
          <a:noFill/>
        </p:spPr>
        <p:txBody>
          <a:bodyPr wrap="square" rtlCol="0">
            <a:spAutoFit/>
          </a:bodyPr>
          <a:lstStyle/>
          <a:p>
            <a:pPr fontAlgn="base">
              <a:spcBef>
                <a:spcPct val="0"/>
              </a:spcBef>
              <a:spcAft>
                <a:spcPct val="0"/>
              </a:spcAft>
            </a:pPr>
            <a:r>
              <a:rPr lang="de-DE" sz="1600" dirty="0" err="1">
                <a:solidFill>
                  <a:schemeClr val="tx2"/>
                </a:solidFill>
                <a:cs typeface="Arial" charset="0"/>
              </a:rPr>
              <a:t>Païdoussis</a:t>
            </a:r>
            <a:r>
              <a:rPr lang="de-DE" sz="1600" dirty="0">
                <a:solidFill>
                  <a:schemeClr val="tx2"/>
                </a:solidFill>
                <a:cs typeface="Arial" charset="0"/>
              </a:rPr>
              <a:t> </a:t>
            </a:r>
            <a:r>
              <a:rPr lang="de-DE" sz="1600" i="1" dirty="0">
                <a:solidFill>
                  <a:schemeClr val="tx2"/>
                </a:solidFill>
                <a:cs typeface="Arial" charset="0"/>
              </a:rPr>
              <a:t>et al.</a:t>
            </a:r>
            <a:r>
              <a:rPr lang="de-DE" sz="1600" dirty="0">
                <a:solidFill>
                  <a:schemeClr val="tx2"/>
                </a:solidFill>
                <a:cs typeface="Arial" charset="0"/>
              </a:rPr>
              <a:t> (2002)</a:t>
            </a:r>
          </a:p>
        </p:txBody>
      </p:sp>
      <p:sp>
        <p:nvSpPr>
          <p:cNvPr id="8" name="ZoneTexte 7"/>
          <p:cNvSpPr txBox="1"/>
          <p:nvPr/>
        </p:nvSpPr>
        <p:spPr>
          <a:xfrm>
            <a:off x="1940548" y="589072"/>
            <a:ext cx="2433263" cy="338554"/>
          </a:xfrm>
          <a:prstGeom prst="rect">
            <a:avLst/>
          </a:prstGeom>
          <a:noFill/>
        </p:spPr>
        <p:txBody>
          <a:bodyPr wrap="square" rtlCol="0">
            <a:spAutoFit/>
          </a:bodyPr>
          <a:lstStyle/>
          <a:p>
            <a:pPr fontAlgn="base">
              <a:spcBef>
                <a:spcPct val="0"/>
              </a:spcBef>
              <a:spcAft>
                <a:spcPct val="0"/>
              </a:spcAft>
            </a:pPr>
            <a:r>
              <a:rPr lang="de-DE" sz="1600" dirty="0" err="1">
                <a:solidFill>
                  <a:schemeClr val="tx2"/>
                </a:solidFill>
                <a:cs typeface="Arial" charset="0"/>
              </a:rPr>
              <a:t>Païdoussis</a:t>
            </a:r>
            <a:r>
              <a:rPr lang="de-DE" sz="1600" dirty="0">
                <a:solidFill>
                  <a:schemeClr val="tx2"/>
                </a:solidFill>
                <a:cs typeface="Arial" charset="0"/>
              </a:rPr>
              <a:t> (1979)</a:t>
            </a:r>
          </a:p>
        </p:txBody>
      </p:sp>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993455" y="2390604"/>
            <a:ext cx="3960000" cy="977976"/>
          </a:xfrm>
          <a:prstGeom prst="rect">
            <a:avLst/>
          </a:prstGeom>
        </p:spPr>
      </p:pic>
      <p:pic>
        <p:nvPicPr>
          <p:cNvPr id="10" name="Imag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20890" y="899592"/>
            <a:ext cx="2427824" cy="2995736"/>
          </a:xfrm>
          <a:prstGeom prst="rect">
            <a:avLst/>
          </a:prstGeom>
        </p:spPr>
      </p:pic>
      <p:sp>
        <p:nvSpPr>
          <p:cNvPr id="11" name="ZoneTexte 10"/>
          <p:cNvSpPr txBox="1"/>
          <p:nvPr/>
        </p:nvSpPr>
        <p:spPr>
          <a:xfrm>
            <a:off x="15183" y="598954"/>
            <a:ext cx="2433263" cy="338554"/>
          </a:xfrm>
          <a:prstGeom prst="rect">
            <a:avLst/>
          </a:prstGeom>
          <a:noFill/>
        </p:spPr>
        <p:txBody>
          <a:bodyPr wrap="square" rtlCol="0">
            <a:spAutoFit/>
          </a:bodyPr>
          <a:lstStyle/>
          <a:p>
            <a:pPr fontAlgn="base">
              <a:spcBef>
                <a:spcPct val="0"/>
              </a:spcBef>
              <a:spcAft>
                <a:spcPct val="0"/>
              </a:spcAft>
            </a:pPr>
            <a:r>
              <a:rPr lang="de-DE" sz="1600" dirty="0" err="1">
                <a:solidFill>
                  <a:schemeClr val="tx2"/>
                </a:solidFill>
                <a:cs typeface="Arial" charset="0"/>
              </a:rPr>
              <a:t>Païdoussis</a:t>
            </a:r>
            <a:r>
              <a:rPr lang="de-DE" sz="1600" dirty="0">
                <a:solidFill>
                  <a:schemeClr val="tx2"/>
                </a:solidFill>
                <a:cs typeface="Arial" charset="0"/>
              </a:rPr>
              <a:t> (1966)</a:t>
            </a:r>
          </a:p>
        </p:txBody>
      </p:sp>
      <p:sp>
        <p:nvSpPr>
          <p:cNvPr id="12" name="ZoneTexte 11"/>
          <p:cNvSpPr txBox="1"/>
          <p:nvPr/>
        </p:nvSpPr>
        <p:spPr>
          <a:xfrm>
            <a:off x="6288189" y="589072"/>
            <a:ext cx="2433263" cy="338554"/>
          </a:xfrm>
          <a:prstGeom prst="rect">
            <a:avLst/>
          </a:prstGeom>
          <a:noFill/>
        </p:spPr>
        <p:txBody>
          <a:bodyPr wrap="square" rtlCol="0">
            <a:spAutoFit/>
          </a:bodyPr>
          <a:lstStyle/>
          <a:p>
            <a:pPr fontAlgn="base">
              <a:spcBef>
                <a:spcPct val="0"/>
              </a:spcBef>
              <a:spcAft>
                <a:spcPct val="0"/>
              </a:spcAft>
            </a:pPr>
            <a:r>
              <a:rPr lang="de-DE" sz="1600" dirty="0" err="1">
                <a:solidFill>
                  <a:schemeClr val="tx2"/>
                </a:solidFill>
                <a:cs typeface="Arial" charset="0"/>
              </a:rPr>
              <a:t>Païdoussis</a:t>
            </a:r>
            <a:r>
              <a:rPr lang="de-DE" sz="1600" dirty="0">
                <a:solidFill>
                  <a:schemeClr val="tx2"/>
                </a:solidFill>
                <a:cs typeface="Arial" charset="0"/>
              </a:rPr>
              <a:t> (2016)</a:t>
            </a:r>
          </a:p>
        </p:txBody>
      </p:sp>
    </p:spTree>
    <p:extLst>
      <p:ext uri="{BB962C8B-B14F-4D97-AF65-F5344CB8AC3E}">
        <p14:creationId xmlns:p14="http://schemas.microsoft.com/office/powerpoint/2010/main" val="2611442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fr-FR"/>
              <a:t>Thèse A. Joly – Cylindre déformé en écoulement axial</a:t>
            </a: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609786"/>
            <a:ext cx="3923928" cy="3923928"/>
          </a:xfrm>
          <a:prstGeom prst="rect">
            <a:avLst/>
          </a:prstGeom>
        </p:spPr>
      </p:pic>
      <p:sp>
        <p:nvSpPr>
          <p:cNvPr id="4" name="ZoneTexte 3"/>
          <p:cNvSpPr txBox="1"/>
          <p:nvPr/>
        </p:nvSpPr>
        <p:spPr>
          <a:xfrm>
            <a:off x="3599892" y="1851672"/>
            <a:ext cx="1944216" cy="1354217"/>
          </a:xfrm>
          <a:prstGeom prst="rect">
            <a:avLst/>
          </a:prstGeom>
          <a:noFill/>
        </p:spPr>
        <p:txBody>
          <a:bodyPr wrap="square" lIns="36000" tIns="0" rIns="36000" bIns="0" rtlCol="0">
            <a:spAutoFit/>
          </a:bodyPr>
          <a:lstStyle/>
          <a:p>
            <a:pPr algn="ctr"/>
            <a:r>
              <a:rPr lang="fr-FR" sz="8800" dirty="0">
                <a:solidFill>
                  <a:schemeClr val="tx2"/>
                </a:solidFill>
              </a:rPr>
              <a:t>~</a:t>
            </a:r>
          </a:p>
        </p:txBody>
      </p:sp>
      <p:pic>
        <p:nvPicPr>
          <p:cNvPr id="5" name="Imag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40488" y="609750"/>
            <a:ext cx="3924000" cy="3924000"/>
          </a:xfrm>
          <a:prstGeom prst="rect">
            <a:avLst/>
          </a:prstGeom>
        </p:spPr>
      </p:pic>
    </p:spTree>
    <p:extLst>
      <p:ext uri="{BB962C8B-B14F-4D97-AF65-F5344CB8AC3E}">
        <p14:creationId xmlns:p14="http://schemas.microsoft.com/office/powerpoint/2010/main" val="1990412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fr-FR"/>
              <a:t>Thèse A. Joly – Cylindre déformé en écoulement axial</a:t>
            </a: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609786"/>
            <a:ext cx="3923928" cy="3923928"/>
          </a:xfrm>
          <a:prstGeom prst="rect">
            <a:avLst/>
          </a:prstGeom>
        </p:spPr>
      </p:pic>
      <p:sp>
        <p:nvSpPr>
          <p:cNvPr id="4" name="ZoneTexte 3"/>
          <p:cNvSpPr txBox="1"/>
          <p:nvPr/>
        </p:nvSpPr>
        <p:spPr>
          <a:xfrm>
            <a:off x="3599892" y="1851672"/>
            <a:ext cx="1944216" cy="1354217"/>
          </a:xfrm>
          <a:prstGeom prst="rect">
            <a:avLst/>
          </a:prstGeom>
          <a:noFill/>
        </p:spPr>
        <p:txBody>
          <a:bodyPr wrap="square" lIns="36000" tIns="0" rIns="36000" bIns="0" rtlCol="0">
            <a:spAutoFit/>
          </a:bodyPr>
          <a:lstStyle/>
          <a:p>
            <a:pPr algn="ctr"/>
            <a:r>
              <a:rPr lang="fr-FR" sz="8800" dirty="0">
                <a:solidFill>
                  <a:schemeClr val="tx2"/>
                </a:solidFill>
              </a:rPr>
              <a:t>~</a:t>
            </a:r>
          </a:p>
        </p:txBody>
      </p:sp>
      <p:pic>
        <p:nvPicPr>
          <p:cNvPr id="5" name="Imag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40488" y="609750"/>
            <a:ext cx="3924000" cy="3924000"/>
          </a:xfrm>
          <a:prstGeom prst="rect">
            <a:avLst/>
          </a:prstGeom>
        </p:spPr>
      </p:pic>
    </p:spTree>
    <p:extLst>
      <p:ext uri="{BB962C8B-B14F-4D97-AF65-F5344CB8AC3E}">
        <p14:creationId xmlns:p14="http://schemas.microsoft.com/office/powerpoint/2010/main" val="3749279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fr-FR"/>
              <a:t>Thèse A. Joly – Cylindre déformé en écoulement axial</a:t>
            </a: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609786"/>
            <a:ext cx="3923928" cy="3923928"/>
          </a:xfrm>
          <a:prstGeom prst="rect">
            <a:avLst/>
          </a:prstGeom>
        </p:spPr>
      </p:pic>
      <p:sp>
        <p:nvSpPr>
          <p:cNvPr id="4" name="ZoneTexte 3"/>
          <p:cNvSpPr txBox="1"/>
          <p:nvPr/>
        </p:nvSpPr>
        <p:spPr>
          <a:xfrm>
            <a:off x="3599892" y="1851672"/>
            <a:ext cx="1944216" cy="1354217"/>
          </a:xfrm>
          <a:prstGeom prst="rect">
            <a:avLst/>
          </a:prstGeom>
          <a:noFill/>
        </p:spPr>
        <p:txBody>
          <a:bodyPr wrap="square" lIns="36000" tIns="0" rIns="36000" bIns="0" rtlCol="0">
            <a:spAutoFit/>
          </a:bodyPr>
          <a:lstStyle/>
          <a:p>
            <a:pPr algn="ctr"/>
            <a:r>
              <a:rPr lang="fr-FR" sz="8800" dirty="0">
                <a:solidFill>
                  <a:schemeClr val="tx2"/>
                </a:solidFill>
              </a:rPr>
              <a:t>~</a:t>
            </a:r>
          </a:p>
        </p:txBody>
      </p:sp>
      <p:pic>
        <p:nvPicPr>
          <p:cNvPr id="5" name="Imag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40488" y="609750"/>
            <a:ext cx="3924000" cy="3924000"/>
          </a:xfrm>
          <a:prstGeom prst="rect">
            <a:avLst/>
          </a:prstGeom>
        </p:spPr>
      </p:pic>
    </p:spTree>
    <p:extLst>
      <p:ext uri="{BB962C8B-B14F-4D97-AF65-F5344CB8AC3E}">
        <p14:creationId xmlns:p14="http://schemas.microsoft.com/office/powerpoint/2010/main" val="3771250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Configuration FICEL*</a:t>
            </a:r>
          </a:p>
        </p:txBody>
      </p:sp>
      <p:sp>
        <p:nvSpPr>
          <p:cNvPr id="3" name="Espace réservé du contenu 2"/>
          <p:cNvSpPr>
            <a:spLocks noGrp="1"/>
          </p:cNvSpPr>
          <p:nvPr>
            <p:ph idx="1"/>
          </p:nvPr>
        </p:nvSpPr>
        <p:spPr>
          <a:xfrm>
            <a:off x="395289" y="951311"/>
            <a:ext cx="4392735" cy="3565127"/>
          </a:xfrm>
        </p:spPr>
        <p:txBody>
          <a:bodyPr/>
          <a:lstStyle/>
          <a:p>
            <a:r>
              <a:rPr lang="fr-FR" dirty="0"/>
              <a:t>Forces fluides stationnaires</a:t>
            </a:r>
          </a:p>
          <a:p>
            <a:r>
              <a:rPr lang="fr-FR" dirty="0"/>
              <a:t>sous écoulement axial,</a:t>
            </a:r>
          </a:p>
          <a:p>
            <a:r>
              <a:rPr lang="fr-FR" dirty="0"/>
              <a:t>sur un cylindre</a:t>
            </a:r>
          </a:p>
          <a:p>
            <a:r>
              <a:rPr lang="fr-FR" dirty="0"/>
              <a:t>déplacé ou déformé statiquement,</a:t>
            </a:r>
          </a:p>
          <a:p>
            <a:r>
              <a:rPr lang="fr-FR" dirty="0"/>
              <a:t>et confiné dans un faisceau de 3x3 cylindres.</a:t>
            </a:r>
          </a:p>
        </p:txBody>
      </p:sp>
      <p:sp>
        <p:nvSpPr>
          <p:cNvPr id="4" name="Espace réservé du pied de page 3"/>
          <p:cNvSpPr>
            <a:spLocks noGrp="1"/>
          </p:cNvSpPr>
          <p:nvPr>
            <p:ph type="ftr" sz="quarter" idx="11"/>
          </p:nvPr>
        </p:nvSpPr>
        <p:spPr/>
        <p:txBody>
          <a:bodyPr/>
          <a:lstStyle/>
          <a:p>
            <a:r>
              <a:rPr lang="en-US"/>
              <a:t>Thèse A. Joly – Cylindre déformé en écoulement axial</a:t>
            </a:r>
            <a:endParaRPr lang="fr-FR" dirty="0"/>
          </a:p>
        </p:txBody>
      </p:sp>
      <p:sp>
        <p:nvSpPr>
          <p:cNvPr id="5" name="ZoneTexte 4"/>
          <p:cNvSpPr txBox="1"/>
          <p:nvPr/>
        </p:nvSpPr>
        <p:spPr>
          <a:xfrm>
            <a:off x="366293" y="4907364"/>
            <a:ext cx="6985023" cy="184666"/>
          </a:xfrm>
          <a:prstGeom prst="rect">
            <a:avLst/>
          </a:prstGeom>
          <a:noFill/>
        </p:spPr>
        <p:txBody>
          <a:bodyPr wrap="square" lIns="36000" tIns="0" rIns="36000" bIns="0" rtlCol="0">
            <a:spAutoFit/>
          </a:bodyPr>
          <a:lstStyle/>
          <a:p>
            <a:r>
              <a:rPr lang="fr-FR" sz="1200" dirty="0">
                <a:solidFill>
                  <a:schemeClr val="tx2"/>
                </a:solidFill>
              </a:rPr>
              <a:t>*Forces d’Interaction entre des Cylindres en </a:t>
            </a:r>
            <a:r>
              <a:rPr lang="fr-FR" sz="1200" dirty="0" err="1">
                <a:solidFill>
                  <a:schemeClr val="tx2"/>
                </a:solidFill>
              </a:rPr>
              <a:t>Ecoulement</a:t>
            </a:r>
            <a:r>
              <a:rPr lang="fr-FR" sz="1200" dirty="0">
                <a:solidFill>
                  <a:schemeClr val="tx2"/>
                </a:solidFill>
              </a:rPr>
              <a:t> Longitudinal</a:t>
            </a:r>
          </a:p>
        </p:txBody>
      </p:sp>
      <p:pic>
        <p:nvPicPr>
          <p:cNvPr id="6" name="Imag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40488" y="609750"/>
            <a:ext cx="3924000" cy="3924000"/>
          </a:xfrm>
          <a:prstGeom prst="rect">
            <a:avLst/>
          </a:prstGeom>
        </p:spPr>
      </p:pic>
    </p:spTree>
    <p:extLst>
      <p:ext uri="{BB962C8B-B14F-4D97-AF65-F5344CB8AC3E}">
        <p14:creationId xmlns:p14="http://schemas.microsoft.com/office/powerpoint/2010/main" val="33906208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827088" y="771550"/>
            <a:ext cx="7129288" cy="3384376"/>
          </a:xfrm>
        </p:spPr>
        <p:txBody>
          <a:bodyPr/>
          <a:lstStyle/>
          <a:p>
            <a:r>
              <a:rPr lang="fr-FR" dirty="0">
                <a:solidFill>
                  <a:srgbClr val="53A5FF"/>
                </a:solidFill>
              </a:rPr>
              <a:t>Contexte industriel</a:t>
            </a:r>
            <a:br>
              <a:rPr lang="fr-FR" dirty="0"/>
            </a:br>
            <a:r>
              <a:rPr lang="fr-FR" dirty="0">
                <a:solidFill>
                  <a:srgbClr val="53A5FF"/>
                </a:solidFill>
              </a:rPr>
              <a:t>Une configuration simplifiée</a:t>
            </a:r>
            <a:br>
              <a:rPr lang="fr-FR" dirty="0">
                <a:solidFill>
                  <a:srgbClr val="53A5FF"/>
                </a:solidFill>
              </a:rPr>
            </a:br>
            <a:r>
              <a:rPr lang="fr-FR" dirty="0"/>
              <a:t>Banc d'essai et modèle numérique</a:t>
            </a:r>
            <a:br>
              <a:rPr lang="fr-FR" dirty="0">
                <a:solidFill>
                  <a:srgbClr val="53A5FF"/>
                </a:solidFill>
              </a:rPr>
            </a:br>
            <a:r>
              <a:rPr lang="fr-FR" dirty="0">
                <a:solidFill>
                  <a:srgbClr val="53A5FF"/>
                </a:solidFill>
              </a:rPr>
              <a:t>Modèle de forces fluides</a:t>
            </a:r>
            <a:br>
              <a:rPr lang="fr-FR" dirty="0">
                <a:solidFill>
                  <a:srgbClr val="53A5FF"/>
                </a:solidFill>
              </a:rPr>
            </a:br>
            <a:r>
              <a:rPr lang="fr-FR" dirty="0">
                <a:solidFill>
                  <a:srgbClr val="53A5FF"/>
                </a:solidFill>
              </a:rPr>
              <a:t>Résultats</a:t>
            </a:r>
            <a:br>
              <a:rPr lang="fr-FR" dirty="0">
                <a:solidFill>
                  <a:srgbClr val="53A5FF"/>
                </a:solidFill>
              </a:rPr>
            </a:br>
            <a:r>
              <a:rPr lang="fr-FR" dirty="0">
                <a:solidFill>
                  <a:srgbClr val="53A5FF"/>
                </a:solidFill>
              </a:rPr>
              <a:t>Application industrielle</a:t>
            </a:r>
            <a:br>
              <a:rPr lang="fr-FR" dirty="0">
                <a:solidFill>
                  <a:srgbClr val="53A5FF"/>
                </a:solidFill>
              </a:rPr>
            </a:br>
            <a:r>
              <a:rPr lang="fr-FR" dirty="0">
                <a:solidFill>
                  <a:srgbClr val="53A5FF"/>
                </a:solidFill>
              </a:rPr>
              <a:t>Conclusion</a:t>
            </a:r>
            <a:endParaRPr lang="fr-FR" dirty="0"/>
          </a:p>
        </p:txBody>
      </p:sp>
    </p:spTree>
    <p:extLst>
      <p:ext uri="{BB962C8B-B14F-4D97-AF65-F5344CB8AC3E}">
        <p14:creationId xmlns:p14="http://schemas.microsoft.com/office/powerpoint/2010/main" val="4135019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fr-FR" dirty="0"/>
              <a:t>Thèse A. Joly – Cylindre déformé en écoulement axial</a:t>
            </a:r>
          </a:p>
        </p:txBody>
      </p:sp>
      <p:pic>
        <p:nvPicPr>
          <p:cNvPr id="3" name="Image 2"/>
          <p:cNvPicPr>
            <a:picLocks noChangeAspect="1"/>
          </p:cNvPicPr>
          <p:nvPr/>
        </p:nvPicPr>
        <p:blipFill rotWithShape="1">
          <a:blip r:embed="rId3" cstate="print">
            <a:extLst>
              <a:ext uri="{28A0092B-C50C-407E-A947-70E740481C1C}">
                <a14:useLocalDpi xmlns:a14="http://schemas.microsoft.com/office/drawing/2010/main" val="0"/>
              </a:ext>
            </a:extLst>
          </a:blip>
          <a:srcRect t="24055" r="30974" b="21154"/>
          <a:stretch/>
        </p:blipFill>
        <p:spPr>
          <a:xfrm>
            <a:off x="323528" y="94301"/>
            <a:ext cx="8604448" cy="4522850"/>
          </a:xfrm>
          <a:prstGeom prst="rect">
            <a:avLst/>
          </a:prstGeom>
        </p:spPr>
      </p:pic>
      <p:sp>
        <p:nvSpPr>
          <p:cNvPr id="4" name="Ellipse 3"/>
          <p:cNvSpPr/>
          <p:nvPr/>
        </p:nvSpPr>
        <p:spPr>
          <a:xfrm>
            <a:off x="2944788" y="3435846"/>
            <a:ext cx="648072" cy="576064"/>
          </a:xfrm>
          <a:prstGeom prst="ellipse">
            <a:avLst/>
          </a:prstGeom>
          <a:noFill/>
          <a:ln w="57150"/>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endParaRPr lang="fr-FR" sz="1600" dirty="0"/>
          </a:p>
        </p:txBody>
      </p:sp>
      <p:sp>
        <p:nvSpPr>
          <p:cNvPr id="5" name="Ellipse 4"/>
          <p:cNvSpPr/>
          <p:nvPr/>
        </p:nvSpPr>
        <p:spPr>
          <a:xfrm>
            <a:off x="3563888" y="2715766"/>
            <a:ext cx="468052" cy="432048"/>
          </a:xfrm>
          <a:prstGeom prst="ellipse">
            <a:avLst/>
          </a:prstGeom>
          <a:noFill/>
          <a:ln w="57150">
            <a:solidFill>
              <a:srgbClr val="00B0F0"/>
            </a:solid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endParaRPr lang="fr-FR" sz="1600" dirty="0"/>
          </a:p>
        </p:txBody>
      </p:sp>
    </p:spTree>
    <p:extLst>
      <p:ext uri="{BB962C8B-B14F-4D97-AF65-F5344CB8AC3E}">
        <p14:creationId xmlns:p14="http://schemas.microsoft.com/office/powerpoint/2010/main" val="27410456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Essais en soufflerie</a:t>
            </a:r>
          </a:p>
        </p:txBody>
      </p:sp>
      <p:sp>
        <p:nvSpPr>
          <p:cNvPr id="3" name="Espace réservé du pied de page 2"/>
          <p:cNvSpPr>
            <a:spLocks noGrp="1"/>
          </p:cNvSpPr>
          <p:nvPr>
            <p:ph type="ftr" sz="quarter" idx="10"/>
          </p:nvPr>
        </p:nvSpPr>
        <p:spPr/>
        <p:txBody>
          <a:bodyPr/>
          <a:lstStyle/>
          <a:p>
            <a:r>
              <a:rPr lang="fr-FR"/>
              <a:t>Thèse A. Joly – Cylindre déformé en écoulement axial</a:t>
            </a: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455" y="699544"/>
            <a:ext cx="7561090" cy="4043083"/>
          </a:xfrm>
          <a:prstGeom prst="rect">
            <a:avLst/>
          </a:prstGeom>
        </p:spPr>
      </p:pic>
    </p:spTree>
    <p:extLst>
      <p:ext uri="{BB962C8B-B14F-4D97-AF65-F5344CB8AC3E}">
        <p14:creationId xmlns:p14="http://schemas.microsoft.com/office/powerpoint/2010/main" val="24333807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e 36"/>
          <p:cNvGrpSpPr/>
          <p:nvPr/>
        </p:nvGrpSpPr>
        <p:grpSpPr>
          <a:xfrm>
            <a:off x="4572003" y="514539"/>
            <a:ext cx="4453927" cy="4453927"/>
            <a:chOff x="817457" y="614029"/>
            <a:chExt cx="5400000" cy="5400000"/>
          </a:xfrm>
        </p:grpSpPr>
        <p:sp>
          <p:nvSpPr>
            <p:cNvPr id="38" name="Rectangle 37"/>
            <p:cNvSpPr/>
            <p:nvPr/>
          </p:nvSpPr>
          <p:spPr>
            <a:xfrm>
              <a:off x="817457" y="614029"/>
              <a:ext cx="5400000" cy="5400000"/>
            </a:xfrm>
            <a:prstGeom prst="rect">
              <a:avLst/>
            </a:prstGeom>
            <a:solidFill>
              <a:srgbClr val="5B9BD5"/>
            </a:solidFill>
            <a:ln w="12700" cap="flat" cmpd="sng" algn="ctr">
              <a:noFill/>
              <a:prstDash val="solid"/>
              <a:miter lim="800000"/>
            </a:ln>
            <a:effectLst/>
          </p:spPr>
          <p:txBody>
            <a:bodyPr rtlCol="0" anchor="ctr"/>
            <a:lstStyle/>
            <a:p>
              <a:pPr algn="ctr">
                <a:defRPr/>
              </a:pPr>
              <a:endParaRPr lang="fr-FR" kern="0">
                <a:solidFill>
                  <a:prstClr val="white"/>
                </a:solidFill>
                <a:latin typeface="Calibri"/>
              </a:endParaRPr>
            </a:p>
          </p:txBody>
        </p:sp>
        <p:grpSp>
          <p:nvGrpSpPr>
            <p:cNvPr id="39" name="Groupe 38"/>
            <p:cNvGrpSpPr/>
            <p:nvPr/>
          </p:nvGrpSpPr>
          <p:grpSpPr>
            <a:xfrm>
              <a:off x="948364" y="749029"/>
              <a:ext cx="5134093" cy="5130000"/>
              <a:chOff x="948364" y="749029"/>
              <a:chExt cx="5134093" cy="5130000"/>
            </a:xfrm>
            <a:solidFill>
              <a:sysClr val="windowText" lastClr="000000"/>
            </a:solidFill>
          </p:grpSpPr>
          <p:sp>
            <p:nvSpPr>
              <p:cNvPr id="51" name="Ellipse 50"/>
              <p:cNvSpPr/>
              <p:nvPr/>
            </p:nvSpPr>
            <p:spPr>
              <a:xfrm>
                <a:off x="2036550" y="749029"/>
                <a:ext cx="810000" cy="810000"/>
              </a:xfrm>
              <a:prstGeom prst="ellipse">
                <a:avLst/>
              </a:prstGeom>
              <a:grpFill/>
              <a:ln w="28575" cap="flat" cmpd="sng" algn="ctr">
                <a:solidFill>
                  <a:sysClr val="windowText" lastClr="000000"/>
                </a:solidFill>
                <a:prstDash val="solid"/>
                <a:miter lim="800000"/>
              </a:ln>
              <a:effectLst/>
            </p:spPr>
            <p:txBody>
              <a:bodyPr rtlCol="0" anchor="ctr"/>
              <a:lstStyle/>
              <a:p>
                <a:pPr>
                  <a:defRPr/>
                </a:pPr>
                <a:endParaRPr lang="fr-FR" kern="0">
                  <a:solidFill>
                    <a:prstClr val="white"/>
                  </a:solidFill>
                  <a:latin typeface="Calibri"/>
                </a:endParaRPr>
              </a:p>
            </p:txBody>
          </p:sp>
          <p:sp>
            <p:nvSpPr>
              <p:cNvPr id="52" name="Ellipse 51"/>
              <p:cNvSpPr/>
              <p:nvPr/>
            </p:nvSpPr>
            <p:spPr>
              <a:xfrm>
                <a:off x="3116550" y="749029"/>
                <a:ext cx="810000" cy="810000"/>
              </a:xfrm>
              <a:prstGeom prst="ellipse">
                <a:avLst/>
              </a:prstGeom>
              <a:grpFill/>
              <a:ln w="28575" cap="flat" cmpd="sng" algn="ctr">
                <a:solidFill>
                  <a:sysClr val="windowText" lastClr="000000"/>
                </a:solidFill>
                <a:prstDash val="solid"/>
                <a:miter lim="800000"/>
              </a:ln>
              <a:effectLst/>
            </p:spPr>
            <p:txBody>
              <a:bodyPr rtlCol="0" anchor="ctr"/>
              <a:lstStyle/>
              <a:p>
                <a:pPr>
                  <a:defRPr/>
                </a:pPr>
                <a:endParaRPr lang="fr-FR" kern="0">
                  <a:solidFill>
                    <a:prstClr val="white"/>
                  </a:solidFill>
                  <a:latin typeface="Calibri"/>
                </a:endParaRPr>
              </a:p>
            </p:txBody>
          </p:sp>
          <p:sp>
            <p:nvSpPr>
              <p:cNvPr id="53" name="Ellipse 52"/>
              <p:cNvSpPr/>
              <p:nvPr/>
            </p:nvSpPr>
            <p:spPr>
              <a:xfrm>
                <a:off x="4196550" y="749029"/>
                <a:ext cx="810000" cy="810000"/>
              </a:xfrm>
              <a:prstGeom prst="ellipse">
                <a:avLst/>
              </a:prstGeom>
              <a:grpFill/>
              <a:ln w="28575" cap="flat" cmpd="sng" algn="ctr">
                <a:solidFill>
                  <a:sysClr val="windowText" lastClr="000000"/>
                </a:solidFill>
                <a:prstDash val="solid"/>
                <a:miter lim="800000"/>
              </a:ln>
              <a:effectLst/>
            </p:spPr>
            <p:txBody>
              <a:bodyPr rtlCol="0" anchor="ctr"/>
              <a:lstStyle/>
              <a:p>
                <a:pPr>
                  <a:defRPr/>
                </a:pPr>
                <a:endParaRPr lang="fr-FR" kern="0">
                  <a:solidFill>
                    <a:prstClr val="white"/>
                  </a:solidFill>
                  <a:latin typeface="Calibri"/>
                </a:endParaRPr>
              </a:p>
            </p:txBody>
          </p:sp>
          <p:sp>
            <p:nvSpPr>
              <p:cNvPr id="54" name="Ellipse 53"/>
              <p:cNvSpPr/>
              <p:nvPr/>
            </p:nvSpPr>
            <p:spPr>
              <a:xfrm>
                <a:off x="2032457" y="5069029"/>
                <a:ext cx="810000" cy="810000"/>
              </a:xfrm>
              <a:prstGeom prst="ellipse">
                <a:avLst/>
              </a:prstGeom>
              <a:grpFill/>
              <a:ln w="28575" cap="flat" cmpd="sng" algn="ctr">
                <a:solidFill>
                  <a:sysClr val="windowText" lastClr="000000"/>
                </a:solidFill>
                <a:prstDash val="solid"/>
                <a:miter lim="800000"/>
              </a:ln>
              <a:effectLst/>
            </p:spPr>
            <p:txBody>
              <a:bodyPr rtlCol="0" anchor="ctr"/>
              <a:lstStyle/>
              <a:p>
                <a:pPr>
                  <a:defRPr/>
                </a:pPr>
                <a:endParaRPr lang="fr-FR" kern="0">
                  <a:solidFill>
                    <a:prstClr val="white"/>
                  </a:solidFill>
                  <a:latin typeface="Calibri"/>
                </a:endParaRPr>
              </a:p>
            </p:txBody>
          </p:sp>
          <p:sp>
            <p:nvSpPr>
              <p:cNvPr id="55" name="Ellipse 54"/>
              <p:cNvSpPr/>
              <p:nvPr/>
            </p:nvSpPr>
            <p:spPr>
              <a:xfrm>
                <a:off x="3112457" y="5069029"/>
                <a:ext cx="810000" cy="810000"/>
              </a:xfrm>
              <a:prstGeom prst="ellipse">
                <a:avLst/>
              </a:prstGeom>
              <a:grpFill/>
              <a:ln w="28575" cap="flat" cmpd="sng" algn="ctr">
                <a:solidFill>
                  <a:sysClr val="windowText" lastClr="000000"/>
                </a:solidFill>
                <a:prstDash val="solid"/>
                <a:miter lim="800000"/>
              </a:ln>
              <a:effectLst/>
            </p:spPr>
            <p:txBody>
              <a:bodyPr rtlCol="0" anchor="ctr"/>
              <a:lstStyle/>
              <a:p>
                <a:pPr>
                  <a:defRPr/>
                </a:pPr>
                <a:endParaRPr lang="fr-FR" kern="0">
                  <a:solidFill>
                    <a:prstClr val="white"/>
                  </a:solidFill>
                  <a:latin typeface="Calibri"/>
                </a:endParaRPr>
              </a:p>
            </p:txBody>
          </p:sp>
          <p:sp>
            <p:nvSpPr>
              <p:cNvPr id="56" name="Ellipse 55"/>
              <p:cNvSpPr/>
              <p:nvPr/>
            </p:nvSpPr>
            <p:spPr>
              <a:xfrm>
                <a:off x="4192457" y="5069029"/>
                <a:ext cx="810000" cy="810000"/>
              </a:xfrm>
              <a:prstGeom prst="ellipse">
                <a:avLst/>
              </a:prstGeom>
              <a:grpFill/>
              <a:ln w="28575" cap="flat" cmpd="sng" algn="ctr">
                <a:solidFill>
                  <a:sysClr val="windowText" lastClr="000000"/>
                </a:solidFill>
                <a:prstDash val="solid"/>
                <a:miter lim="800000"/>
              </a:ln>
              <a:effectLst/>
            </p:spPr>
            <p:txBody>
              <a:bodyPr rtlCol="0" anchor="ctr"/>
              <a:lstStyle/>
              <a:p>
                <a:pPr>
                  <a:defRPr/>
                </a:pPr>
                <a:endParaRPr lang="fr-FR" kern="0">
                  <a:solidFill>
                    <a:prstClr val="white"/>
                  </a:solidFill>
                  <a:latin typeface="Calibri"/>
                </a:endParaRPr>
              </a:p>
            </p:txBody>
          </p:sp>
          <p:sp>
            <p:nvSpPr>
              <p:cNvPr id="57" name="Ellipse 56"/>
              <p:cNvSpPr/>
              <p:nvPr/>
            </p:nvSpPr>
            <p:spPr>
              <a:xfrm>
                <a:off x="5268364" y="1829029"/>
                <a:ext cx="810000" cy="810000"/>
              </a:xfrm>
              <a:prstGeom prst="ellipse">
                <a:avLst/>
              </a:prstGeom>
              <a:grpFill/>
              <a:ln w="28575" cap="flat" cmpd="sng" algn="ctr">
                <a:solidFill>
                  <a:sysClr val="windowText" lastClr="000000"/>
                </a:solidFill>
                <a:prstDash val="solid"/>
                <a:miter lim="800000"/>
              </a:ln>
              <a:effectLst/>
            </p:spPr>
            <p:txBody>
              <a:bodyPr rtlCol="0" anchor="ctr"/>
              <a:lstStyle/>
              <a:p>
                <a:pPr>
                  <a:defRPr/>
                </a:pPr>
                <a:endParaRPr lang="fr-FR" kern="0">
                  <a:solidFill>
                    <a:prstClr val="white"/>
                  </a:solidFill>
                  <a:latin typeface="Calibri"/>
                </a:endParaRPr>
              </a:p>
            </p:txBody>
          </p:sp>
          <p:sp>
            <p:nvSpPr>
              <p:cNvPr id="58" name="Ellipse 57"/>
              <p:cNvSpPr/>
              <p:nvPr/>
            </p:nvSpPr>
            <p:spPr>
              <a:xfrm>
                <a:off x="5268364" y="2909029"/>
                <a:ext cx="810000" cy="810000"/>
              </a:xfrm>
              <a:prstGeom prst="ellipse">
                <a:avLst/>
              </a:prstGeom>
              <a:grpFill/>
              <a:ln w="28575" cap="flat" cmpd="sng" algn="ctr">
                <a:solidFill>
                  <a:sysClr val="windowText" lastClr="000000"/>
                </a:solidFill>
                <a:prstDash val="solid"/>
                <a:miter lim="800000"/>
              </a:ln>
              <a:effectLst/>
            </p:spPr>
            <p:txBody>
              <a:bodyPr rtlCol="0" anchor="ctr"/>
              <a:lstStyle/>
              <a:p>
                <a:pPr>
                  <a:defRPr/>
                </a:pPr>
                <a:endParaRPr lang="fr-FR" kern="0">
                  <a:solidFill>
                    <a:prstClr val="white"/>
                  </a:solidFill>
                  <a:latin typeface="Calibri"/>
                </a:endParaRPr>
              </a:p>
            </p:txBody>
          </p:sp>
          <p:sp>
            <p:nvSpPr>
              <p:cNvPr id="59" name="Ellipse 58"/>
              <p:cNvSpPr/>
              <p:nvPr/>
            </p:nvSpPr>
            <p:spPr>
              <a:xfrm>
                <a:off x="5268364" y="3989029"/>
                <a:ext cx="810000" cy="810000"/>
              </a:xfrm>
              <a:prstGeom prst="ellipse">
                <a:avLst/>
              </a:prstGeom>
              <a:grpFill/>
              <a:ln w="28575" cap="flat" cmpd="sng" algn="ctr">
                <a:solidFill>
                  <a:sysClr val="windowText" lastClr="000000"/>
                </a:solidFill>
                <a:prstDash val="solid"/>
                <a:miter lim="800000"/>
              </a:ln>
              <a:effectLst/>
            </p:spPr>
            <p:txBody>
              <a:bodyPr rtlCol="0" anchor="ctr"/>
              <a:lstStyle/>
              <a:p>
                <a:pPr>
                  <a:defRPr/>
                </a:pPr>
                <a:endParaRPr lang="fr-FR" kern="0">
                  <a:solidFill>
                    <a:prstClr val="white"/>
                  </a:solidFill>
                  <a:latin typeface="Calibri"/>
                </a:endParaRPr>
              </a:p>
            </p:txBody>
          </p:sp>
          <p:sp>
            <p:nvSpPr>
              <p:cNvPr id="60" name="Ellipse 59"/>
              <p:cNvSpPr/>
              <p:nvPr/>
            </p:nvSpPr>
            <p:spPr>
              <a:xfrm>
                <a:off x="5272457" y="749029"/>
                <a:ext cx="810000" cy="810000"/>
              </a:xfrm>
              <a:prstGeom prst="ellipse">
                <a:avLst/>
              </a:prstGeom>
              <a:grpFill/>
              <a:ln w="28575" cap="flat" cmpd="sng" algn="ctr">
                <a:solidFill>
                  <a:sysClr val="windowText" lastClr="000000"/>
                </a:solidFill>
                <a:prstDash val="solid"/>
                <a:miter lim="800000"/>
              </a:ln>
              <a:effectLst/>
            </p:spPr>
            <p:txBody>
              <a:bodyPr rtlCol="0" anchor="ctr"/>
              <a:lstStyle/>
              <a:p>
                <a:pPr>
                  <a:defRPr/>
                </a:pPr>
                <a:endParaRPr lang="fr-FR" kern="0">
                  <a:solidFill>
                    <a:prstClr val="white"/>
                  </a:solidFill>
                  <a:latin typeface="Calibri"/>
                </a:endParaRPr>
              </a:p>
            </p:txBody>
          </p:sp>
          <p:sp>
            <p:nvSpPr>
              <p:cNvPr id="61" name="Ellipse 60"/>
              <p:cNvSpPr/>
              <p:nvPr/>
            </p:nvSpPr>
            <p:spPr>
              <a:xfrm>
                <a:off x="5268364" y="5069029"/>
                <a:ext cx="810000" cy="810000"/>
              </a:xfrm>
              <a:prstGeom prst="ellipse">
                <a:avLst/>
              </a:prstGeom>
              <a:grpFill/>
              <a:ln w="28575" cap="flat" cmpd="sng" algn="ctr">
                <a:solidFill>
                  <a:sysClr val="windowText" lastClr="000000"/>
                </a:solidFill>
                <a:prstDash val="solid"/>
                <a:miter lim="800000"/>
              </a:ln>
              <a:effectLst/>
            </p:spPr>
            <p:txBody>
              <a:bodyPr rtlCol="0" anchor="ctr"/>
              <a:lstStyle/>
              <a:p>
                <a:pPr>
                  <a:defRPr/>
                </a:pPr>
                <a:endParaRPr lang="fr-FR" kern="0">
                  <a:solidFill>
                    <a:prstClr val="white"/>
                  </a:solidFill>
                  <a:latin typeface="Calibri"/>
                </a:endParaRPr>
              </a:p>
            </p:txBody>
          </p:sp>
          <p:sp>
            <p:nvSpPr>
              <p:cNvPr id="62" name="Ellipse 61"/>
              <p:cNvSpPr/>
              <p:nvPr/>
            </p:nvSpPr>
            <p:spPr>
              <a:xfrm>
                <a:off x="948364" y="1829029"/>
                <a:ext cx="810000" cy="810000"/>
              </a:xfrm>
              <a:prstGeom prst="ellipse">
                <a:avLst/>
              </a:prstGeom>
              <a:grpFill/>
              <a:ln w="28575" cap="flat" cmpd="sng" algn="ctr">
                <a:solidFill>
                  <a:sysClr val="windowText" lastClr="000000"/>
                </a:solidFill>
                <a:prstDash val="solid"/>
                <a:miter lim="800000"/>
              </a:ln>
              <a:effectLst/>
            </p:spPr>
            <p:txBody>
              <a:bodyPr rtlCol="0" anchor="ctr"/>
              <a:lstStyle/>
              <a:p>
                <a:pPr>
                  <a:defRPr/>
                </a:pPr>
                <a:endParaRPr lang="fr-FR" kern="0">
                  <a:solidFill>
                    <a:prstClr val="white"/>
                  </a:solidFill>
                  <a:latin typeface="Calibri"/>
                </a:endParaRPr>
              </a:p>
            </p:txBody>
          </p:sp>
          <p:sp>
            <p:nvSpPr>
              <p:cNvPr id="63" name="Ellipse 62"/>
              <p:cNvSpPr/>
              <p:nvPr/>
            </p:nvSpPr>
            <p:spPr>
              <a:xfrm>
                <a:off x="948364" y="2909029"/>
                <a:ext cx="810000" cy="810000"/>
              </a:xfrm>
              <a:prstGeom prst="ellipse">
                <a:avLst/>
              </a:prstGeom>
              <a:grpFill/>
              <a:ln w="28575" cap="flat" cmpd="sng" algn="ctr">
                <a:solidFill>
                  <a:sysClr val="windowText" lastClr="000000"/>
                </a:solidFill>
                <a:prstDash val="solid"/>
                <a:miter lim="800000"/>
              </a:ln>
              <a:effectLst/>
            </p:spPr>
            <p:txBody>
              <a:bodyPr rtlCol="0" anchor="ctr"/>
              <a:lstStyle/>
              <a:p>
                <a:pPr>
                  <a:defRPr/>
                </a:pPr>
                <a:endParaRPr lang="fr-FR" kern="0">
                  <a:solidFill>
                    <a:prstClr val="white"/>
                  </a:solidFill>
                  <a:latin typeface="Calibri"/>
                </a:endParaRPr>
              </a:p>
            </p:txBody>
          </p:sp>
          <p:sp>
            <p:nvSpPr>
              <p:cNvPr id="64" name="Ellipse 63"/>
              <p:cNvSpPr/>
              <p:nvPr/>
            </p:nvSpPr>
            <p:spPr>
              <a:xfrm>
                <a:off x="948364" y="3989029"/>
                <a:ext cx="810000" cy="810000"/>
              </a:xfrm>
              <a:prstGeom prst="ellipse">
                <a:avLst/>
              </a:prstGeom>
              <a:grpFill/>
              <a:ln w="28575" cap="flat" cmpd="sng" algn="ctr">
                <a:solidFill>
                  <a:sysClr val="windowText" lastClr="000000"/>
                </a:solidFill>
                <a:prstDash val="solid"/>
                <a:miter lim="800000"/>
              </a:ln>
              <a:effectLst/>
            </p:spPr>
            <p:txBody>
              <a:bodyPr rtlCol="0" anchor="ctr"/>
              <a:lstStyle/>
              <a:p>
                <a:pPr>
                  <a:defRPr/>
                </a:pPr>
                <a:endParaRPr lang="fr-FR" kern="0">
                  <a:solidFill>
                    <a:prstClr val="white"/>
                  </a:solidFill>
                  <a:latin typeface="Calibri"/>
                </a:endParaRPr>
              </a:p>
            </p:txBody>
          </p:sp>
          <p:sp>
            <p:nvSpPr>
              <p:cNvPr id="65" name="Ellipse 64"/>
              <p:cNvSpPr/>
              <p:nvPr/>
            </p:nvSpPr>
            <p:spPr>
              <a:xfrm>
                <a:off x="952457" y="749029"/>
                <a:ext cx="810000" cy="810000"/>
              </a:xfrm>
              <a:prstGeom prst="ellipse">
                <a:avLst/>
              </a:prstGeom>
              <a:grpFill/>
              <a:ln w="28575" cap="flat" cmpd="sng" algn="ctr">
                <a:solidFill>
                  <a:sysClr val="windowText" lastClr="000000"/>
                </a:solidFill>
                <a:prstDash val="solid"/>
                <a:miter lim="800000"/>
              </a:ln>
              <a:effectLst/>
            </p:spPr>
            <p:txBody>
              <a:bodyPr rtlCol="0" anchor="ctr"/>
              <a:lstStyle/>
              <a:p>
                <a:pPr>
                  <a:defRPr/>
                </a:pPr>
                <a:endParaRPr lang="fr-FR" kern="0">
                  <a:solidFill>
                    <a:prstClr val="white"/>
                  </a:solidFill>
                  <a:latin typeface="Calibri"/>
                </a:endParaRPr>
              </a:p>
            </p:txBody>
          </p:sp>
          <p:sp>
            <p:nvSpPr>
              <p:cNvPr id="66" name="Ellipse 65"/>
              <p:cNvSpPr/>
              <p:nvPr/>
            </p:nvSpPr>
            <p:spPr>
              <a:xfrm>
                <a:off x="948364" y="5069029"/>
                <a:ext cx="810000" cy="810000"/>
              </a:xfrm>
              <a:prstGeom prst="ellipse">
                <a:avLst/>
              </a:prstGeom>
              <a:grpFill/>
              <a:ln w="28575" cap="flat" cmpd="sng" algn="ctr">
                <a:solidFill>
                  <a:sysClr val="windowText" lastClr="000000"/>
                </a:solidFill>
                <a:prstDash val="solid"/>
                <a:miter lim="800000"/>
              </a:ln>
              <a:effectLst/>
            </p:spPr>
            <p:txBody>
              <a:bodyPr rtlCol="0" anchor="ctr"/>
              <a:lstStyle/>
              <a:p>
                <a:pPr>
                  <a:defRPr/>
                </a:pPr>
                <a:endParaRPr lang="fr-FR" kern="0">
                  <a:solidFill>
                    <a:prstClr val="white"/>
                  </a:solidFill>
                  <a:latin typeface="Calibri"/>
                </a:endParaRPr>
              </a:p>
            </p:txBody>
          </p:sp>
        </p:grpSp>
        <p:sp>
          <p:nvSpPr>
            <p:cNvPr id="40" name="Cadre 39"/>
            <p:cNvSpPr/>
            <p:nvPr/>
          </p:nvSpPr>
          <p:spPr>
            <a:xfrm>
              <a:off x="817457" y="614029"/>
              <a:ext cx="5400000" cy="5400000"/>
            </a:xfrm>
            <a:prstGeom prst="frame">
              <a:avLst>
                <a:gd name="adj1" fmla="val 10159"/>
              </a:avLst>
            </a:prstGeom>
            <a:solidFill>
              <a:sysClr val="windowText" lastClr="000000"/>
            </a:solidFill>
            <a:ln w="12700" cap="flat" cmpd="sng" algn="ctr">
              <a:noFill/>
              <a:prstDash val="solid"/>
              <a:miter lim="800000"/>
            </a:ln>
            <a:effectLst/>
          </p:spPr>
          <p:txBody>
            <a:bodyPr rtlCol="0" anchor="ctr"/>
            <a:lstStyle/>
            <a:p>
              <a:pPr algn="ctr">
                <a:defRPr/>
              </a:pPr>
              <a:endParaRPr lang="fr-FR" kern="0">
                <a:solidFill>
                  <a:prstClr val="black"/>
                </a:solidFill>
                <a:latin typeface="Calibri"/>
              </a:endParaRPr>
            </a:p>
          </p:txBody>
        </p:sp>
        <p:sp>
          <p:nvSpPr>
            <p:cNvPr id="41" name="Ellipse 40"/>
            <p:cNvSpPr/>
            <p:nvPr/>
          </p:nvSpPr>
          <p:spPr>
            <a:xfrm>
              <a:off x="2032457" y="1829029"/>
              <a:ext cx="810000" cy="810000"/>
            </a:xfrm>
            <a:prstGeom prst="ellipse">
              <a:avLst/>
            </a:prstGeom>
            <a:solidFill>
              <a:sysClr val="window" lastClr="FFFFFF"/>
            </a:solidFill>
            <a:ln w="28575" cap="flat" cmpd="sng" algn="ctr">
              <a:solidFill>
                <a:sysClr val="windowText" lastClr="000000"/>
              </a:solidFill>
              <a:prstDash val="solid"/>
              <a:miter lim="800000"/>
            </a:ln>
            <a:effectLst/>
          </p:spPr>
          <p:txBody>
            <a:bodyPr rtlCol="0" anchor="ctr"/>
            <a:lstStyle/>
            <a:p>
              <a:pPr>
                <a:defRPr/>
              </a:pPr>
              <a:endParaRPr lang="fr-FR" kern="0">
                <a:solidFill>
                  <a:prstClr val="white"/>
                </a:solidFill>
                <a:latin typeface="Calibri"/>
              </a:endParaRPr>
            </a:p>
          </p:txBody>
        </p:sp>
        <p:sp>
          <p:nvSpPr>
            <p:cNvPr id="42" name="Ellipse 41"/>
            <p:cNvSpPr/>
            <p:nvPr/>
          </p:nvSpPr>
          <p:spPr>
            <a:xfrm>
              <a:off x="3112457" y="1829029"/>
              <a:ext cx="810000" cy="810000"/>
            </a:xfrm>
            <a:prstGeom prst="ellipse">
              <a:avLst/>
            </a:prstGeom>
            <a:solidFill>
              <a:sysClr val="window" lastClr="FFFFFF"/>
            </a:solidFill>
            <a:ln w="28575" cap="flat" cmpd="sng" algn="ctr">
              <a:solidFill>
                <a:sysClr val="windowText" lastClr="000000"/>
              </a:solidFill>
              <a:prstDash val="solid"/>
              <a:miter lim="800000"/>
            </a:ln>
            <a:effectLst/>
          </p:spPr>
          <p:txBody>
            <a:bodyPr rtlCol="0" anchor="ctr"/>
            <a:lstStyle/>
            <a:p>
              <a:pPr>
                <a:defRPr/>
              </a:pPr>
              <a:endParaRPr lang="fr-FR" kern="0">
                <a:solidFill>
                  <a:prstClr val="white"/>
                </a:solidFill>
                <a:latin typeface="Calibri"/>
              </a:endParaRPr>
            </a:p>
          </p:txBody>
        </p:sp>
        <p:sp>
          <p:nvSpPr>
            <p:cNvPr id="43" name="Ellipse 42"/>
            <p:cNvSpPr/>
            <p:nvPr/>
          </p:nvSpPr>
          <p:spPr>
            <a:xfrm>
              <a:off x="4192457" y="1829029"/>
              <a:ext cx="810000" cy="810000"/>
            </a:xfrm>
            <a:prstGeom prst="ellipse">
              <a:avLst/>
            </a:prstGeom>
            <a:solidFill>
              <a:sysClr val="window" lastClr="FFFFFF"/>
            </a:solidFill>
            <a:ln w="28575" cap="flat" cmpd="sng" algn="ctr">
              <a:solidFill>
                <a:sysClr val="windowText" lastClr="000000"/>
              </a:solidFill>
              <a:prstDash val="solid"/>
              <a:miter lim="800000"/>
            </a:ln>
            <a:effectLst/>
          </p:spPr>
          <p:txBody>
            <a:bodyPr rtlCol="0" anchor="ctr"/>
            <a:lstStyle/>
            <a:p>
              <a:pPr>
                <a:defRPr/>
              </a:pPr>
              <a:endParaRPr lang="fr-FR" kern="0">
                <a:solidFill>
                  <a:prstClr val="white"/>
                </a:solidFill>
                <a:latin typeface="Calibri"/>
              </a:endParaRPr>
            </a:p>
          </p:txBody>
        </p:sp>
        <p:sp>
          <p:nvSpPr>
            <p:cNvPr id="44" name="Ellipse 43"/>
            <p:cNvSpPr/>
            <p:nvPr/>
          </p:nvSpPr>
          <p:spPr>
            <a:xfrm>
              <a:off x="2032457" y="2909029"/>
              <a:ext cx="810000" cy="810000"/>
            </a:xfrm>
            <a:prstGeom prst="ellipse">
              <a:avLst/>
            </a:prstGeom>
            <a:solidFill>
              <a:sysClr val="window" lastClr="FFFFFF"/>
            </a:solidFill>
            <a:ln w="28575" cap="flat" cmpd="sng" algn="ctr">
              <a:solidFill>
                <a:sysClr val="windowText" lastClr="000000"/>
              </a:solidFill>
              <a:prstDash val="solid"/>
              <a:miter lim="800000"/>
            </a:ln>
            <a:effectLst/>
          </p:spPr>
          <p:txBody>
            <a:bodyPr rtlCol="0" anchor="ctr"/>
            <a:lstStyle/>
            <a:p>
              <a:pPr>
                <a:defRPr/>
              </a:pPr>
              <a:endParaRPr lang="fr-FR" kern="0">
                <a:solidFill>
                  <a:prstClr val="white"/>
                </a:solidFill>
                <a:latin typeface="Calibri"/>
              </a:endParaRPr>
            </a:p>
          </p:txBody>
        </p:sp>
        <p:sp>
          <p:nvSpPr>
            <p:cNvPr id="45" name="Ellipse 44"/>
            <p:cNvSpPr/>
            <p:nvPr/>
          </p:nvSpPr>
          <p:spPr>
            <a:xfrm>
              <a:off x="3112457" y="2909029"/>
              <a:ext cx="810000" cy="810000"/>
            </a:xfrm>
            <a:prstGeom prst="ellipse">
              <a:avLst/>
            </a:prstGeom>
            <a:solidFill>
              <a:sysClr val="window" lastClr="FFFFFF"/>
            </a:solidFill>
            <a:ln w="28575" cap="flat" cmpd="sng" algn="ctr">
              <a:solidFill>
                <a:sysClr val="windowText" lastClr="000000"/>
              </a:solidFill>
              <a:prstDash val="solid"/>
              <a:miter lim="800000"/>
            </a:ln>
            <a:effectLst/>
          </p:spPr>
          <p:txBody>
            <a:bodyPr rtlCol="0" anchor="ctr"/>
            <a:lstStyle/>
            <a:p>
              <a:pPr>
                <a:defRPr/>
              </a:pPr>
              <a:endParaRPr lang="fr-FR" kern="0">
                <a:solidFill>
                  <a:prstClr val="white"/>
                </a:solidFill>
                <a:latin typeface="Calibri"/>
              </a:endParaRPr>
            </a:p>
          </p:txBody>
        </p:sp>
        <p:sp>
          <p:nvSpPr>
            <p:cNvPr id="46" name="Ellipse 45"/>
            <p:cNvSpPr/>
            <p:nvPr/>
          </p:nvSpPr>
          <p:spPr>
            <a:xfrm>
              <a:off x="4192457" y="2909029"/>
              <a:ext cx="810000" cy="810000"/>
            </a:xfrm>
            <a:prstGeom prst="ellipse">
              <a:avLst/>
            </a:prstGeom>
            <a:solidFill>
              <a:sysClr val="window" lastClr="FFFFFF"/>
            </a:solidFill>
            <a:ln w="28575" cap="flat" cmpd="sng" algn="ctr">
              <a:solidFill>
                <a:sysClr val="windowText" lastClr="000000"/>
              </a:solidFill>
              <a:prstDash val="solid"/>
              <a:miter lim="800000"/>
            </a:ln>
            <a:effectLst/>
          </p:spPr>
          <p:txBody>
            <a:bodyPr rtlCol="0" anchor="ctr"/>
            <a:lstStyle/>
            <a:p>
              <a:pPr>
                <a:defRPr/>
              </a:pPr>
              <a:endParaRPr lang="fr-FR" kern="0">
                <a:solidFill>
                  <a:prstClr val="white"/>
                </a:solidFill>
                <a:latin typeface="Calibri"/>
              </a:endParaRPr>
            </a:p>
          </p:txBody>
        </p:sp>
        <p:sp>
          <p:nvSpPr>
            <p:cNvPr id="47" name="Ellipse 46"/>
            <p:cNvSpPr/>
            <p:nvPr/>
          </p:nvSpPr>
          <p:spPr>
            <a:xfrm>
              <a:off x="2032457" y="3989029"/>
              <a:ext cx="810000" cy="810000"/>
            </a:xfrm>
            <a:prstGeom prst="ellipse">
              <a:avLst/>
            </a:prstGeom>
            <a:solidFill>
              <a:sysClr val="window" lastClr="FFFFFF"/>
            </a:solidFill>
            <a:ln w="28575" cap="flat" cmpd="sng" algn="ctr">
              <a:solidFill>
                <a:sysClr val="windowText" lastClr="000000"/>
              </a:solidFill>
              <a:prstDash val="solid"/>
              <a:miter lim="800000"/>
            </a:ln>
            <a:effectLst/>
          </p:spPr>
          <p:txBody>
            <a:bodyPr rtlCol="0" anchor="ctr"/>
            <a:lstStyle/>
            <a:p>
              <a:pPr>
                <a:defRPr/>
              </a:pPr>
              <a:endParaRPr lang="fr-FR" kern="0">
                <a:solidFill>
                  <a:prstClr val="white"/>
                </a:solidFill>
                <a:latin typeface="Calibri"/>
              </a:endParaRPr>
            </a:p>
          </p:txBody>
        </p:sp>
        <p:sp>
          <p:nvSpPr>
            <p:cNvPr id="48" name="Ellipse 47"/>
            <p:cNvSpPr/>
            <p:nvPr/>
          </p:nvSpPr>
          <p:spPr>
            <a:xfrm>
              <a:off x="3112457" y="3989029"/>
              <a:ext cx="810000" cy="810000"/>
            </a:xfrm>
            <a:prstGeom prst="ellipse">
              <a:avLst/>
            </a:prstGeom>
            <a:solidFill>
              <a:sysClr val="window" lastClr="FFFFFF"/>
            </a:solidFill>
            <a:ln w="28575" cap="flat" cmpd="sng" algn="ctr">
              <a:solidFill>
                <a:sysClr val="windowText" lastClr="000000"/>
              </a:solidFill>
              <a:prstDash val="solid"/>
              <a:miter lim="800000"/>
            </a:ln>
            <a:effectLst/>
          </p:spPr>
          <p:txBody>
            <a:bodyPr rtlCol="0" anchor="ctr"/>
            <a:lstStyle/>
            <a:p>
              <a:pPr>
                <a:defRPr/>
              </a:pPr>
              <a:endParaRPr lang="fr-FR" kern="0">
                <a:solidFill>
                  <a:prstClr val="white"/>
                </a:solidFill>
                <a:latin typeface="Calibri"/>
              </a:endParaRPr>
            </a:p>
          </p:txBody>
        </p:sp>
        <p:sp>
          <p:nvSpPr>
            <p:cNvPr id="49" name="Ellipse 48"/>
            <p:cNvSpPr/>
            <p:nvPr/>
          </p:nvSpPr>
          <p:spPr>
            <a:xfrm>
              <a:off x="4192457" y="3989029"/>
              <a:ext cx="810000" cy="810000"/>
            </a:xfrm>
            <a:prstGeom prst="ellipse">
              <a:avLst/>
            </a:prstGeom>
            <a:solidFill>
              <a:sysClr val="window" lastClr="FFFFFF"/>
            </a:solidFill>
            <a:ln w="28575" cap="flat" cmpd="sng" algn="ctr">
              <a:solidFill>
                <a:sysClr val="windowText" lastClr="000000"/>
              </a:solidFill>
              <a:prstDash val="solid"/>
              <a:miter lim="800000"/>
            </a:ln>
            <a:effectLst/>
          </p:spPr>
          <p:txBody>
            <a:bodyPr rtlCol="0" anchor="ctr"/>
            <a:lstStyle/>
            <a:p>
              <a:pPr>
                <a:defRPr/>
              </a:pPr>
              <a:endParaRPr lang="fr-FR" kern="0">
                <a:solidFill>
                  <a:prstClr val="white"/>
                </a:solidFill>
                <a:latin typeface="Calibri"/>
              </a:endParaRPr>
            </a:p>
          </p:txBody>
        </p:sp>
        <p:sp>
          <p:nvSpPr>
            <p:cNvPr id="50" name="Cadre 49"/>
            <p:cNvSpPr/>
            <p:nvPr/>
          </p:nvSpPr>
          <p:spPr>
            <a:xfrm>
              <a:off x="817457" y="614029"/>
              <a:ext cx="5400000" cy="5400000"/>
            </a:xfrm>
            <a:prstGeom prst="frame">
              <a:avLst>
                <a:gd name="adj1" fmla="val 4739"/>
              </a:avLst>
            </a:prstGeom>
            <a:solidFill>
              <a:sysClr val="window" lastClr="FFFFFF"/>
            </a:solidFill>
            <a:ln w="12700" cap="flat" cmpd="sng" algn="ctr">
              <a:solidFill>
                <a:sysClr val="window" lastClr="FFFFFF"/>
              </a:solidFill>
              <a:prstDash val="solid"/>
              <a:miter lim="800000"/>
            </a:ln>
            <a:effectLst/>
          </p:spPr>
          <p:txBody>
            <a:bodyPr rtlCol="0" anchor="ctr"/>
            <a:lstStyle/>
            <a:p>
              <a:pPr algn="ctr">
                <a:defRPr/>
              </a:pPr>
              <a:endParaRPr lang="fr-FR" kern="0">
                <a:solidFill>
                  <a:prstClr val="black"/>
                </a:solidFill>
                <a:latin typeface="Calibri"/>
              </a:endParaRPr>
            </a:p>
          </p:txBody>
        </p:sp>
      </p:grpSp>
      <p:sp>
        <p:nvSpPr>
          <p:cNvPr id="2" name="Titre 1"/>
          <p:cNvSpPr>
            <a:spLocks noGrp="1"/>
          </p:cNvSpPr>
          <p:nvPr>
            <p:ph type="title"/>
          </p:nvPr>
        </p:nvSpPr>
        <p:spPr/>
        <p:txBody>
          <a:bodyPr/>
          <a:lstStyle/>
          <a:p>
            <a:r>
              <a:rPr lang="fr-FR" dirty="0"/>
              <a:t>Géométrie</a:t>
            </a:r>
          </a:p>
        </p:txBody>
      </p:sp>
      <p:sp>
        <p:nvSpPr>
          <p:cNvPr id="4" name="Espace réservé du pied de page 3"/>
          <p:cNvSpPr>
            <a:spLocks noGrp="1"/>
          </p:cNvSpPr>
          <p:nvPr>
            <p:ph type="ftr" sz="quarter" idx="11"/>
          </p:nvPr>
        </p:nvSpPr>
        <p:spPr/>
        <p:txBody>
          <a:bodyPr/>
          <a:lstStyle/>
          <a:p>
            <a:r>
              <a:rPr lang="en-US"/>
              <a:t>Thèse A. Joly – Cylindre déformé en écoulement axial</a:t>
            </a:r>
            <a:endParaRPr lang="fr-FR" dirty="0"/>
          </a:p>
        </p:txBody>
      </p:sp>
      <p:sp>
        <p:nvSpPr>
          <p:cNvPr id="6" name="Espace réservé du contenu 2"/>
          <p:cNvSpPr>
            <a:spLocks noGrp="1"/>
          </p:cNvSpPr>
          <p:nvPr>
            <p:ph idx="1"/>
          </p:nvPr>
        </p:nvSpPr>
        <p:spPr>
          <a:xfrm>
            <a:off x="442235" y="789163"/>
            <a:ext cx="3852552" cy="1404415"/>
          </a:xfrm>
        </p:spPr>
        <p:txBody>
          <a:bodyPr/>
          <a:lstStyle/>
          <a:p>
            <a:pPr marL="0" indent="0">
              <a:buNone/>
            </a:pPr>
            <a:r>
              <a:rPr lang="fr-FR" dirty="0"/>
              <a:t>Demi-couche supplémentaire de réseau : </a:t>
            </a:r>
            <a:br>
              <a:rPr lang="fr-FR" dirty="0"/>
            </a:br>
            <a:br>
              <a:rPr lang="fr-FR" dirty="0"/>
            </a:br>
            <a:r>
              <a:rPr lang="fr-FR" dirty="0"/>
              <a:t>limiter les couches limites artificielles</a:t>
            </a:r>
          </a:p>
        </p:txBody>
      </p:sp>
    </p:spTree>
    <p:extLst>
      <p:ext uri="{BB962C8B-B14F-4D97-AF65-F5344CB8AC3E}">
        <p14:creationId xmlns:p14="http://schemas.microsoft.com/office/powerpoint/2010/main" val="3682233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e 36"/>
          <p:cNvGrpSpPr/>
          <p:nvPr/>
        </p:nvGrpSpPr>
        <p:grpSpPr>
          <a:xfrm>
            <a:off x="4572003" y="514539"/>
            <a:ext cx="4453927" cy="4453927"/>
            <a:chOff x="817457" y="614029"/>
            <a:chExt cx="5400000" cy="5400000"/>
          </a:xfrm>
        </p:grpSpPr>
        <p:sp>
          <p:nvSpPr>
            <p:cNvPr id="38" name="Rectangle 37"/>
            <p:cNvSpPr/>
            <p:nvPr/>
          </p:nvSpPr>
          <p:spPr>
            <a:xfrm>
              <a:off x="817457" y="614029"/>
              <a:ext cx="5400000" cy="5400000"/>
            </a:xfrm>
            <a:prstGeom prst="rect">
              <a:avLst/>
            </a:prstGeom>
            <a:solidFill>
              <a:srgbClr val="5B9BD5"/>
            </a:solidFill>
            <a:ln w="12700" cap="flat" cmpd="sng" algn="ctr">
              <a:noFill/>
              <a:prstDash val="solid"/>
              <a:miter lim="800000"/>
            </a:ln>
            <a:effectLst/>
          </p:spPr>
          <p:txBody>
            <a:bodyPr rtlCol="0" anchor="ctr"/>
            <a:lstStyle/>
            <a:p>
              <a:pPr algn="ctr">
                <a:defRPr/>
              </a:pPr>
              <a:endParaRPr lang="fr-FR" kern="0">
                <a:solidFill>
                  <a:prstClr val="white"/>
                </a:solidFill>
                <a:latin typeface="Calibri"/>
              </a:endParaRPr>
            </a:p>
          </p:txBody>
        </p:sp>
        <p:grpSp>
          <p:nvGrpSpPr>
            <p:cNvPr id="39" name="Groupe 38"/>
            <p:cNvGrpSpPr/>
            <p:nvPr/>
          </p:nvGrpSpPr>
          <p:grpSpPr>
            <a:xfrm>
              <a:off x="948364" y="749029"/>
              <a:ext cx="5134093" cy="5130000"/>
              <a:chOff x="948364" y="749029"/>
              <a:chExt cx="5134093" cy="5130000"/>
            </a:xfrm>
            <a:solidFill>
              <a:sysClr val="windowText" lastClr="000000"/>
            </a:solidFill>
          </p:grpSpPr>
          <p:sp>
            <p:nvSpPr>
              <p:cNvPr id="51" name="Ellipse 50"/>
              <p:cNvSpPr/>
              <p:nvPr/>
            </p:nvSpPr>
            <p:spPr>
              <a:xfrm>
                <a:off x="2036550" y="749029"/>
                <a:ext cx="810000" cy="810000"/>
              </a:xfrm>
              <a:prstGeom prst="ellipse">
                <a:avLst/>
              </a:prstGeom>
              <a:grpFill/>
              <a:ln w="28575" cap="flat" cmpd="sng" algn="ctr">
                <a:solidFill>
                  <a:sysClr val="windowText" lastClr="000000"/>
                </a:solidFill>
                <a:prstDash val="solid"/>
                <a:miter lim="800000"/>
              </a:ln>
              <a:effectLst/>
            </p:spPr>
            <p:txBody>
              <a:bodyPr rtlCol="0" anchor="ctr"/>
              <a:lstStyle/>
              <a:p>
                <a:pPr>
                  <a:defRPr/>
                </a:pPr>
                <a:endParaRPr lang="fr-FR" kern="0">
                  <a:solidFill>
                    <a:prstClr val="white"/>
                  </a:solidFill>
                  <a:latin typeface="Calibri"/>
                </a:endParaRPr>
              </a:p>
            </p:txBody>
          </p:sp>
          <p:sp>
            <p:nvSpPr>
              <p:cNvPr id="52" name="Ellipse 51"/>
              <p:cNvSpPr/>
              <p:nvPr/>
            </p:nvSpPr>
            <p:spPr>
              <a:xfrm>
                <a:off x="3116550" y="749029"/>
                <a:ext cx="810000" cy="810000"/>
              </a:xfrm>
              <a:prstGeom prst="ellipse">
                <a:avLst/>
              </a:prstGeom>
              <a:grpFill/>
              <a:ln w="28575" cap="flat" cmpd="sng" algn="ctr">
                <a:solidFill>
                  <a:sysClr val="windowText" lastClr="000000"/>
                </a:solidFill>
                <a:prstDash val="solid"/>
                <a:miter lim="800000"/>
              </a:ln>
              <a:effectLst/>
            </p:spPr>
            <p:txBody>
              <a:bodyPr rtlCol="0" anchor="ctr"/>
              <a:lstStyle/>
              <a:p>
                <a:pPr>
                  <a:defRPr/>
                </a:pPr>
                <a:endParaRPr lang="fr-FR" kern="0">
                  <a:solidFill>
                    <a:prstClr val="white"/>
                  </a:solidFill>
                  <a:latin typeface="Calibri"/>
                </a:endParaRPr>
              </a:p>
            </p:txBody>
          </p:sp>
          <p:sp>
            <p:nvSpPr>
              <p:cNvPr id="53" name="Ellipse 52"/>
              <p:cNvSpPr/>
              <p:nvPr/>
            </p:nvSpPr>
            <p:spPr>
              <a:xfrm>
                <a:off x="4196550" y="749029"/>
                <a:ext cx="810000" cy="810000"/>
              </a:xfrm>
              <a:prstGeom prst="ellipse">
                <a:avLst/>
              </a:prstGeom>
              <a:grpFill/>
              <a:ln w="28575" cap="flat" cmpd="sng" algn="ctr">
                <a:solidFill>
                  <a:sysClr val="windowText" lastClr="000000"/>
                </a:solidFill>
                <a:prstDash val="solid"/>
                <a:miter lim="800000"/>
              </a:ln>
              <a:effectLst/>
            </p:spPr>
            <p:txBody>
              <a:bodyPr rtlCol="0" anchor="ctr"/>
              <a:lstStyle/>
              <a:p>
                <a:pPr>
                  <a:defRPr/>
                </a:pPr>
                <a:endParaRPr lang="fr-FR" kern="0">
                  <a:solidFill>
                    <a:prstClr val="white"/>
                  </a:solidFill>
                  <a:latin typeface="Calibri"/>
                </a:endParaRPr>
              </a:p>
            </p:txBody>
          </p:sp>
          <p:sp>
            <p:nvSpPr>
              <p:cNvPr id="54" name="Ellipse 53"/>
              <p:cNvSpPr/>
              <p:nvPr/>
            </p:nvSpPr>
            <p:spPr>
              <a:xfrm>
                <a:off x="2032457" y="5069029"/>
                <a:ext cx="810000" cy="810000"/>
              </a:xfrm>
              <a:prstGeom prst="ellipse">
                <a:avLst/>
              </a:prstGeom>
              <a:grpFill/>
              <a:ln w="28575" cap="flat" cmpd="sng" algn="ctr">
                <a:solidFill>
                  <a:sysClr val="windowText" lastClr="000000"/>
                </a:solidFill>
                <a:prstDash val="solid"/>
                <a:miter lim="800000"/>
              </a:ln>
              <a:effectLst/>
            </p:spPr>
            <p:txBody>
              <a:bodyPr rtlCol="0" anchor="ctr"/>
              <a:lstStyle/>
              <a:p>
                <a:pPr>
                  <a:defRPr/>
                </a:pPr>
                <a:endParaRPr lang="fr-FR" kern="0">
                  <a:solidFill>
                    <a:prstClr val="white"/>
                  </a:solidFill>
                  <a:latin typeface="Calibri"/>
                </a:endParaRPr>
              </a:p>
            </p:txBody>
          </p:sp>
          <p:sp>
            <p:nvSpPr>
              <p:cNvPr id="55" name="Ellipse 54"/>
              <p:cNvSpPr/>
              <p:nvPr/>
            </p:nvSpPr>
            <p:spPr>
              <a:xfrm>
                <a:off x="3112457" y="5069029"/>
                <a:ext cx="810000" cy="810000"/>
              </a:xfrm>
              <a:prstGeom prst="ellipse">
                <a:avLst/>
              </a:prstGeom>
              <a:grpFill/>
              <a:ln w="28575" cap="flat" cmpd="sng" algn="ctr">
                <a:solidFill>
                  <a:sysClr val="windowText" lastClr="000000"/>
                </a:solidFill>
                <a:prstDash val="solid"/>
                <a:miter lim="800000"/>
              </a:ln>
              <a:effectLst/>
            </p:spPr>
            <p:txBody>
              <a:bodyPr rtlCol="0" anchor="ctr"/>
              <a:lstStyle/>
              <a:p>
                <a:pPr>
                  <a:defRPr/>
                </a:pPr>
                <a:endParaRPr lang="fr-FR" kern="0">
                  <a:solidFill>
                    <a:prstClr val="white"/>
                  </a:solidFill>
                  <a:latin typeface="Calibri"/>
                </a:endParaRPr>
              </a:p>
            </p:txBody>
          </p:sp>
          <p:sp>
            <p:nvSpPr>
              <p:cNvPr id="56" name="Ellipse 55"/>
              <p:cNvSpPr/>
              <p:nvPr/>
            </p:nvSpPr>
            <p:spPr>
              <a:xfrm>
                <a:off x="4192457" y="5069029"/>
                <a:ext cx="810000" cy="810000"/>
              </a:xfrm>
              <a:prstGeom prst="ellipse">
                <a:avLst/>
              </a:prstGeom>
              <a:grpFill/>
              <a:ln w="28575" cap="flat" cmpd="sng" algn="ctr">
                <a:solidFill>
                  <a:sysClr val="windowText" lastClr="000000"/>
                </a:solidFill>
                <a:prstDash val="solid"/>
                <a:miter lim="800000"/>
              </a:ln>
              <a:effectLst/>
            </p:spPr>
            <p:txBody>
              <a:bodyPr rtlCol="0" anchor="ctr"/>
              <a:lstStyle/>
              <a:p>
                <a:pPr>
                  <a:defRPr/>
                </a:pPr>
                <a:endParaRPr lang="fr-FR" kern="0">
                  <a:solidFill>
                    <a:prstClr val="white"/>
                  </a:solidFill>
                  <a:latin typeface="Calibri"/>
                </a:endParaRPr>
              </a:p>
            </p:txBody>
          </p:sp>
          <p:sp>
            <p:nvSpPr>
              <p:cNvPr id="57" name="Ellipse 56"/>
              <p:cNvSpPr/>
              <p:nvPr/>
            </p:nvSpPr>
            <p:spPr>
              <a:xfrm>
                <a:off x="5268364" y="1829029"/>
                <a:ext cx="810000" cy="810000"/>
              </a:xfrm>
              <a:prstGeom prst="ellipse">
                <a:avLst/>
              </a:prstGeom>
              <a:grpFill/>
              <a:ln w="28575" cap="flat" cmpd="sng" algn="ctr">
                <a:solidFill>
                  <a:sysClr val="windowText" lastClr="000000"/>
                </a:solidFill>
                <a:prstDash val="solid"/>
                <a:miter lim="800000"/>
              </a:ln>
              <a:effectLst/>
            </p:spPr>
            <p:txBody>
              <a:bodyPr rtlCol="0" anchor="ctr"/>
              <a:lstStyle/>
              <a:p>
                <a:pPr>
                  <a:defRPr/>
                </a:pPr>
                <a:endParaRPr lang="fr-FR" kern="0">
                  <a:solidFill>
                    <a:prstClr val="white"/>
                  </a:solidFill>
                  <a:latin typeface="Calibri"/>
                </a:endParaRPr>
              </a:p>
            </p:txBody>
          </p:sp>
          <p:sp>
            <p:nvSpPr>
              <p:cNvPr id="58" name="Ellipse 57"/>
              <p:cNvSpPr/>
              <p:nvPr/>
            </p:nvSpPr>
            <p:spPr>
              <a:xfrm>
                <a:off x="5268364" y="2909029"/>
                <a:ext cx="810000" cy="810000"/>
              </a:xfrm>
              <a:prstGeom prst="ellipse">
                <a:avLst/>
              </a:prstGeom>
              <a:grpFill/>
              <a:ln w="28575" cap="flat" cmpd="sng" algn="ctr">
                <a:solidFill>
                  <a:sysClr val="windowText" lastClr="000000"/>
                </a:solidFill>
                <a:prstDash val="solid"/>
                <a:miter lim="800000"/>
              </a:ln>
              <a:effectLst/>
            </p:spPr>
            <p:txBody>
              <a:bodyPr rtlCol="0" anchor="ctr"/>
              <a:lstStyle/>
              <a:p>
                <a:pPr>
                  <a:defRPr/>
                </a:pPr>
                <a:endParaRPr lang="fr-FR" kern="0">
                  <a:solidFill>
                    <a:prstClr val="white"/>
                  </a:solidFill>
                  <a:latin typeface="Calibri"/>
                </a:endParaRPr>
              </a:p>
            </p:txBody>
          </p:sp>
          <p:sp>
            <p:nvSpPr>
              <p:cNvPr id="59" name="Ellipse 58"/>
              <p:cNvSpPr/>
              <p:nvPr/>
            </p:nvSpPr>
            <p:spPr>
              <a:xfrm>
                <a:off x="5268364" y="3989029"/>
                <a:ext cx="810000" cy="810000"/>
              </a:xfrm>
              <a:prstGeom prst="ellipse">
                <a:avLst/>
              </a:prstGeom>
              <a:grpFill/>
              <a:ln w="28575" cap="flat" cmpd="sng" algn="ctr">
                <a:solidFill>
                  <a:sysClr val="windowText" lastClr="000000"/>
                </a:solidFill>
                <a:prstDash val="solid"/>
                <a:miter lim="800000"/>
              </a:ln>
              <a:effectLst/>
            </p:spPr>
            <p:txBody>
              <a:bodyPr rtlCol="0" anchor="ctr"/>
              <a:lstStyle/>
              <a:p>
                <a:pPr>
                  <a:defRPr/>
                </a:pPr>
                <a:endParaRPr lang="fr-FR" kern="0">
                  <a:solidFill>
                    <a:prstClr val="white"/>
                  </a:solidFill>
                  <a:latin typeface="Calibri"/>
                </a:endParaRPr>
              </a:p>
            </p:txBody>
          </p:sp>
          <p:sp>
            <p:nvSpPr>
              <p:cNvPr id="60" name="Ellipse 59"/>
              <p:cNvSpPr/>
              <p:nvPr/>
            </p:nvSpPr>
            <p:spPr>
              <a:xfrm>
                <a:off x="5272457" y="749029"/>
                <a:ext cx="810000" cy="810000"/>
              </a:xfrm>
              <a:prstGeom prst="ellipse">
                <a:avLst/>
              </a:prstGeom>
              <a:grpFill/>
              <a:ln w="28575" cap="flat" cmpd="sng" algn="ctr">
                <a:solidFill>
                  <a:sysClr val="windowText" lastClr="000000"/>
                </a:solidFill>
                <a:prstDash val="solid"/>
                <a:miter lim="800000"/>
              </a:ln>
              <a:effectLst/>
            </p:spPr>
            <p:txBody>
              <a:bodyPr rtlCol="0" anchor="ctr"/>
              <a:lstStyle/>
              <a:p>
                <a:pPr>
                  <a:defRPr/>
                </a:pPr>
                <a:endParaRPr lang="fr-FR" kern="0">
                  <a:solidFill>
                    <a:prstClr val="white"/>
                  </a:solidFill>
                  <a:latin typeface="Calibri"/>
                </a:endParaRPr>
              </a:p>
            </p:txBody>
          </p:sp>
          <p:sp>
            <p:nvSpPr>
              <p:cNvPr id="61" name="Ellipse 60"/>
              <p:cNvSpPr/>
              <p:nvPr/>
            </p:nvSpPr>
            <p:spPr>
              <a:xfrm>
                <a:off x="5268364" y="5069029"/>
                <a:ext cx="810000" cy="810000"/>
              </a:xfrm>
              <a:prstGeom prst="ellipse">
                <a:avLst/>
              </a:prstGeom>
              <a:grpFill/>
              <a:ln w="28575" cap="flat" cmpd="sng" algn="ctr">
                <a:solidFill>
                  <a:sysClr val="windowText" lastClr="000000"/>
                </a:solidFill>
                <a:prstDash val="solid"/>
                <a:miter lim="800000"/>
              </a:ln>
              <a:effectLst/>
            </p:spPr>
            <p:txBody>
              <a:bodyPr rtlCol="0" anchor="ctr"/>
              <a:lstStyle/>
              <a:p>
                <a:pPr>
                  <a:defRPr/>
                </a:pPr>
                <a:endParaRPr lang="fr-FR" kern="0">
                  <a:solidFill>
                    <a:prstClr val="white"/>
                  </a:solidFill>
                  <a:latin typeface="Calibri"/>
                </a:endParaRPr>
              </a:p>
            </p:txBody>
          </p:sp>
          <p:sp>
            <p:nvSpPr>
              <p:cNvPr id="62" name="Ellipse 61"/>
              <p:cNvSpPr/>
              <p:nvPr/>
            </p:nvSpPr>
            <p:spPr>
              <a:xfrm>
                <a:off x="948364" y="1829029"/>
                <a:ext cx="810000" cy="810000"/>
              </a:xfrm>
              <a:prstGeom prst="ellipse">
                <a:avLst/>
              </a:prstGeom>
              <a:grpFill/>
              <a:ln w="28575" cap="flat" cmpd="sng" algn="ctr">
                <a:solidFill>
                  <a:sysClr val="windowText" lastClr="000000"/>
                </a:solidFill>
                <a:prstDash val="solid"/>
                <a:miter lim="800000"/>
              </a:ln>
              <a:effectLst/>
            </p:spPr>
            <p:txBody>
              <a:bodyPr rtlCol="0" anchor="ctr"/>
              <a:lstStyle/>
              <a:p>
                <a:pPr>
                  <a:defRPr/>
                </a:pPr>
                <a:endParaRPr lang="fr-FR" kern="0">
                  <a:solidFill>
                    <a:prstClr val="white"/>
                  </a:solidFill>
                  <a:latin typeface="Calibri"/>
                </a:endParaRPr>
              </a:p>
            </p:txBody>
          </p:sp>
          <p:sp>
            <p:nvSpPr>
              <p:cNvPr id="63" name="Ellipse 62"/>
              <p:cNvSpPr/>
              <p:nvPr/>
            </p:nvSpPr>
            <p:spPr>
              <a:xfrm>
                <a:off x="948364" y="2909029"/>
                <a:ext cx="810000" cy="810000"/>
              </a:xfrm>
              <a:prstGeom prst="ellipse">
                <a:avLst/>
              </a:prstGeom>
              <a:grpFill/>
              <a:ln w="28575" cap="flat" cmpd="sng" algn="ctr">
                <a:solidFill>
                  <a:sysClr val="windowText" lastClr="000000"/>
                </a:solidFill>
                <a:prstDash val="solid"/>
                <a:miter lim="800000"/>
              </a:ln>
              <a:effectLst/>
            </p:spPr>
            <p:txBody>
              <a:bodyPr rtlCol="0" anchor="ctr"/>
              <a:lstStyle/>
              <a:p>
                <a:pPr>
                  <a:defRPr/>
                </a:pPr>
                <a:endParaRPr lang="fr-FR" kern="0">
                  <a:solidFill>
                    <a:prstClr val="white"/>
                  </a:solidFill>
                  <a:latin typeface="Calibri"/>
                </a:endParaRPr>
              </a:p>
            </p:txBody>
          </p:sp>
          <p:sp>
            <p:nvSpPr>
              <p:cNvPr id="64" name="Ellipse 63"/>
              <p:cNvSpPr/>
              <p:nvPr/>
            </p:nvSpPr>
            <p:spPr>
              <a:xfrm>
                <a:off x="948364" y="3989029"/>
                <a:ext cx="810000" cy="810000"/>
              </a:xfrm>
              <a:prstGeom prst="ellipse">
                <a:avLst/>
              </a:prstGeom>
              <a:grpFill/>
              <a:ln w="28575" cap="flat" cmpd="sng" algn="ctr">
                <a:solidFill>
                  <a:sysClr val="windowText" lastClr="000000"/>
                </a:solidFill>
                <a:prstDash val="solid"/>
                <a:miter lim="800000"/>
              </a:ln>
              <a:effectLst/>
            </p:spPr>
            <p:txBody>
              <a:bodyPr rtlCol="0" anchor="ctr"/>
              <a:lstStyle/>
              <a:p>
                <a:pPr>
                  <a:defRPr/>
                </a:pPr>
                <a:endParaRPr lang="fr-FR" kern="0">
                  <a:solidFill>
                    <a:prstClr val="white"/>
                  </a:solidFill>
                  <a:latin typeface="Calibri"/>
                </a:endParaRPr>
              </a:p>
            </p:txBody>
          </p:sp>
          <p:sp>
            <p:nvSpPr>
              <p:cNvPr id="65" name="Ellipse 64"/>
              <p:cNvSpPr/>
              <p:nvPr/>
            </p:nvSpPr>
            <p:spPr>
              <a:xfrm>
                <a:off x="952457" y="749029"/>
                <a:ext cx="810000" cy="810000"/>
              </a:xfrm>
              <a:prstGeom prst="ellipse">
                <a:avLst/>
              </a:prstGeom>
              <a:grpFill/>
              <a:ln w="28575" cap="flat" cmpd="sng" algn="ctr">
                <a:solidFill>
                  <a:sysClr val="windowText" lastClr="000000"/>
                </a:solidFill>
                <a:prstDash val="solid"/>
                <a:miter lim="800000"/>
              </a:ln>
              <a:effectLst/>
            </p:spPr>
            <p:txBody>
              <a:bodyPr rtlCol="0" anchor="ctr"/>
              <a:lstStyle/>
              <a:p>
                <a:pPr>
                  <a:defRPr/>
                </a:pPr>
                <a:endParaRPr lang="fr-FR" kern="0">
                  <a:solidFill>
                    <a:prstClr val="white"/>
                  </a:solidFill>
                  <a:latin typeface="Calibri"/>
                </a:endParaRPr>
              </a:p>
            </p:txBody>
          </p:sp>
          <p:sp>
            <p:nvSpPr>
              <p:cNvPr id="66" name="Ellipse 65"/>
              <p:cNvSpPr/>
              <p:nvPr/>
            </p:nvSpPr>
            <p:spPr>
              <a:xfrm>
                <a:off x="948364" y="5069029"/>
                <a:ext cx="810000" cy="810000"/>
              </a:xfrm>
              <a:prstGeom prst="ellipse">
                <a:avLst/>
              </a:prstGeom>
              <a:grpFill/>
              <a:ln w="28575" cap="flat" cmpd="sng" algn="ctr">
                <a:solidFill>
                  <a:sysClr val="windowText" lastClr="000000"/>
                </a:solidFill>
                <a:prstDash val="solid"/>
                <a:miter lim="800000"/>
              </a:ln>
              <a:effectLst/>
            </p:spPr>
            <p:txBody>
              <a:bodyPr rtlCol="0" anchor="ctr"/>
              <a:lstStyle/>
              <a:p>
                <a:pPr>
                  <a:defRPr/>
                </a:pPr>
                <a:endParaRPr lang="fr-FR" kern="0">
                  <a:solidFill>
                    <a:prstClr val="white"/>
                  </a:solidFill>
                  <a:latin typeface="Calibri"/>
                </a:endParaRPr>
              </a:p>
            </p:txBody>
          </p:sp>
        </p:grpSp>
        <p:sp>
          <p:nvSpPr>
            <p:cNvPr id="40" name="Cadre 39"/>
            <p:cNvSpPr/>
            <p:nvPr/>
          </p:nvSpPr>
          <p:spPr>
            <a:xfrm>
              <a:off x="817457" y="614029"/>
              <a:ext cx="5400000" cy="5400000"/>
            </a:xfrm>
            <a:prstGeom prst="frame">
              <a:avLst>
                <a:gd name="adj1" fmla="val 10159"/>
              </a:avLst>
            </a:prstGeom>
            <a:solidFill>
              <a:sysClr val="windowText" lastClr="000000"/>
            </a:solidFill>
            <a:ln w="12700" cap="flat" cmpd="sng" algn="ctr">
              <a:noFill/>
              <a:prstDash val="solid"/>
              <a:miter lim="800000"/>
            </a:ln>
            <a:effectLst/>
          </p:spPr>
          <p:txBody>
            <a:bodyPr rtlCol="0" anchor="ctr"/>
            <a:lstStyle/>
            <a:p>
              <a:pPr algn="ctr">
                <a:defRPr/>
              </a:pPr>
              <a:endParaRPr lang="fr-FR" kern="0">
                <a:solidFill>
                  <a:prstClr val="black"/>
                </a:solidFill>
                <a:latin typeface="Calibri"/>
              </a:endParaRPr>
            </a:p>
          </p:txBody>
        </p:sp>
        <p:sp>
          <p:nvSpPr>
            <p:cNvPr id="41" name="Ellipse 40"/>
            <p:cNvSpPr/>
            <p:nvPr/>
          </p:nvSpPr>
          <p:spPr>
            <a:xfrm>
              <a:off x="2032457" y="1829029"/>
              <a:ext cx="810000" cy="810000"/>
            </a:xfrm>
            <a:prstGeom prst="ellipse">
              <a:avLst/>
            </a:prstGeom>
            <a:solidFill>
              <a:sysClr val="window" lastClr="FFFFFF"/>
            </a:solidFill>
            <a:ln w="28575" cap="flat" cmpd="sng" algn="ctr">
              <a:solidFill>
                <a:sysClr val="windowText" lastClr="000000"/>
              </a:solidFill>
              <a:prstDash val="solid"/>
              <a:miter lim="800000"/>
            </a:ln>
            <a:effectLst/>
          </p:spPr>
          <p:txBody>
            <a:bodyPr rtlCol="0" anchor="ctr"/>
            <a:lstStyle/>
            <a:p>
              <a:pPr>
                <a:defRPr/>
              </a:pPr>
              <a:endParaRPr lang="fr-FR" kern="0">
                <a:solidFill>
                  <a:prstClr val="white"/>
                </a:solidFill>
                <a:latin typeface="Calibri"/>
              </a:endParaRPr>
            </a:p>
          </p:txBody>
        </p:sp>
        <p:sp>
          <p:nvSpPr>
            <p:cNvPr id="42" name="Ellipse 41"/>
            <p:cNvSpPr/>
            <p:nvPr/>
          </p:nvSpPr>
          <p:spPr>
            <a:xfrm>
              <a:off x="3112457" y="1829029"/>
              <a:ext cx="810000" cy="810000"/>
            </a:xfrm>
            <a:prstGeom prst="ellipse">
              <a:avLst/>
            </a:prstGeom>
            <a:solidFill>
              <a:sysClr val="window" lastClr="FFFFFF"/>
            </a:solidFill>
            <a:ln w="28575" cap="flat" cmpd="sng" algn="ctr">
              <a:solidFill>
                <a:sysClr val="windowText" lastClr="000000"/>
              </a:solidFill>
              <a:prstDash val="solid"/>
              <a:miter lim="800000"/>
            </a:ln>
            <a:effectLst/>
          </p:spPr>
          <p:txBody>
            <a:bodyPr rtlCol="0" anchor="ctr"/>
            <a:lstStyle/>
            <a:p>
              <a:pPr>
                <a:defRPr/>
              </a:pPr>
              <a:endParaRPr lang="fr-FR" kern="0">
                <a:solidFill>
                  <a:prstClr val="white"/>
                </a:solidFill>
                <a:latin typeface="Calibri"/>
              </a:endParaRPr>
            </a:p>
          </p:txBody>
        </p:sp>
        <p:sp>
          <p:nvSpPr>
            <p:cNvPr id="43" name="Ellipse 42"/>
            <p:cNvSpPr/>
            <p:nvPr/>
          </p:nvSpPr>
          <p:spPr>
            <a:xfrm>
              <a:off x="4192457" y="1829029"/>
              <a:ext cx="810000" cy="810000"/>
            </a:xfrm>
            <a:prstGeom prst="ellipse">
              <a:avLst/>
            </a:prstGeom>
            <a:solidFill>
              <a:sysClr val="window" lastClr="FFFFFF"/>
            </a:solidFill>
            <a:ln w="28575" cap="flat" cmpd="sng" algn="ctr">
              <a:solidFill>
                <a:sysClr val="windowText" lastClr="000000"/>
              </a:solidFill>
              <a:prstDash val="solid"/>
              <a:miter lim="800000"/>
            </a:ln>
            <a:effectLst/>
          </p:spPr>
          <p:txBody>
            <a:bodyPr rtlCol="0" anchor="ctr"/>
            <a:lstStyle/>
            <a:p>
              <a:pPr>
                <a:defRPr/>
              </a:pPr>
              <a:endParaRPr lang="fr-FR" kern="0">
                <a:solidFill>
                  <a:prstClr val="white"/>
                </a:solidFill>
                <a:latin typeface="Calibri"/>
              </a:endParaRPr>
            </a:p>
          </p:txBody>
        </p:sp>
        <p:sp>
          <p:nvSpPr>
            <p:cNvPr id="44" name="Ellipse 43"/>
            <p:cNvSpPr/>
            <p:nvPr/>
          </p:nvSpPr>
          <p:spPr>
            <a:xfrm>
              <a:off x="2032457" y="2909029"/>
              <a:ext cx="810000" cy="810000"/>
            </a:xfrm>
            <a:prstGeom prst="ellipse">
              <a:avLst/>
            </a:prstGeom>
            <a:solidFill>
              <a:sysClr val="window" lastClr="FFFFFF"/>
            </a:solidFill>
            <a:ln w="28575" cap="flat" cmpd="sng" algn="ctr">
              <a:solidFill>
                <a:sysClr val="windowText" lastClr="000000"/>
              </a:solidFill>
              <a:prstDash val="solid"/>
              <a:miter lim="800000"/>
            </a:ln>
            <a:effectLst/>
          </p:spPr>
          <p:txBody>
            <a:bodyPr rtlCol="0" anchor="ctr"/>
            <a:lstStyle/>
            <a:p>
              <a:pPr>
                <a:defRPr/>
              </a:pPr>
              <a:endParaRPr lang="fr-FR" kern="0">
                <a:solidFill>
                  <a:prstClr val="white"/>
                </a:solidFill>
                <a:latin typeface="Calibri"/>
              </a:endParaRPr>
            </a:p>
          </p:txBody>
        </p:sp>
        <p:sp>
          <p:nvSpPr>
            <p:cNvPr id="45" name="Ellipse 44"/>
            <p:cNvSpPr/>
            <p:nvPr/>
          </p:nvSpPr>
          <p:spPr>
            <a:xfrm>
              <a:off x="3112457" y="2909029"/>
              <a:ext cx="810000" cy="810000"/>
            </a:xfrm>
            <a:prstGeom prst="ellipse">
              <a:avLst/>
            </a:prstGeom>
            <a:solidFill>
              <a:sysClr val="window" lastClr="FFFFFF"/>
            </a:solidFill>
            <a:ln w="28575" cap="flat" cmpd="sng" algn="ctr">
              <a:solidFill>
                <a:sysClr val="windowText" lastClr="000000"/>
              </a:solidFill>
              <a:prstDash val="solid"/>
              <a:miter lim="800000"/>
            </a:ln>
            <a:effectLst/>
          </p:spPr>
          <p:txBody>
            <a:bodyPr rtlCol="0" anchor="ctr"/>
            <a:lstStyle/>
            <a:p>
              <a:pPr>
                <a:defRPr/>
              </a:pPr>
              <a:endParaRPr lang="fr-FR" kern="0">
                <a:solidFill>
                  <a:prstClr val="white"/>
                </a:solidFill>
                <a:latin typeface="Calibri"/>
              </a:endParaRPr>
            </a:p>
          </p:txBody>
        </p:sp>
        <p:sp>
          <p:nvSpPr>
            <p:cNvPr id="46" name="Ellipse 45"/>
            <p:cNvSpPr/>
            <p:nvPr/>
          </p:nvSpPr>
          <p:spPr>
            <a:xfrm>
              <a:off x="4192457" y="2909029"/>
              <a:ext cx="810000" cy="810000"/>
            </a:xfrm>
            <a:prstGeom prst="ellipse">
              <a:avLst/>
            </a:prstGeom>
            <a:solidFill>
              <a:sysClr val="window" lastClr="FFFFFF"/>
            </a:solidFill>
            <a:ln w="28575" cap="flat" cmpd="sng" algn="ctr">
              <a:solidFill>
                <a:sysClr val="windowText" lastClr="000000"/>
              </a:solidFill>
              <a:prstDash val="solid"/>
              <a:miter lim="800000"/>
            </a:ln>
            <a:effectLst/>
          </p:spPr>
          <p:txBody>
            <a:bodyPr rtlCol="0" anchor="ctr"/>
            <a:lstStyle/>
            <a:p>
              <a:pPr>
                <a:defRPr/>
              </a:pPr>
              <a:endParaRPr lang="fr-FR" kern="0">
                <a:solidFill>
                  <a:prstClr val="white"/>
                </a:solidFill>
                <a:latin typeface="Calibri"/>
              </a:endParaRPr>
            </a:p>
          </p:txBody>
        </p:sp>
        <p:sp>
          <p:nvSpPr>
            <p:cNvPr id="47" name="Ellipse 46"/>
            <p:cNvSpPr/>
            <p:nvPr/>
          </p:nvSpPr>
          <p:spPr>
            <a:xfrm>
              <a:off x="2032457" y="3989029"/>
              <a:ext cx="810000" cy="810000"/>
            </a:xfrm>
            <a:prstGeom prst="ellipse">
              <a:avLst/>
            </a:prstGeom>
            <a:solidFill>
              <a:sysClr val="window" lastClr="FFFFFF"/>
            </a:solidFill>
            <a:ln w="28575" cap="flat" cmpd="sng" algn="ctr">
              <a:solidFill>
                <a:sysClr val="windowText" lastClr="000000"/>
              </a:solidFill>
              <a:prstDash val="solid"/>
              <a:miter lim="800000"/>
            </a:ln>
            <a:effectLst/>
          </p:spPr>
          <p:txBody>
            <a:bodyPr rtlCol="0" anchor="ctr"/>
            <a:lstStyle/>
            <a:p>
              <a:pPr>
                <a:defRPr/>
              </a:pPr>
              <a:endParaRPr lang="fr-FR" kern="0">
                <a:solidFill>
                  <a:prstClr val="white"/>
                </a:solidFill>
                <a:latin typeface="Calibri"/>
              </a:endParaRPr>
            </a:p>
          </p:txBody>
        </p:sp>
        <p:sp>
          <p:nvSpPr>
            <p:cNvPr id="48" name="Ellipse 47"/>
            <p:cNvSpPr/>
            <p:nvPr/>
          </p:nvSpPr>
          <p:spPr>
            <a:xfrm>
              <a:off x="3112457" y="3989029"/>
              <a:ext cx="810000" cy="810000"/>
            </a:xfrm>
            <a:prstGeom prst="ellipse">
              <a:avLst/>
            </a:prstGeom>
            <a:solidFill>
              <a:sysClr val="window" lastClr="FFFFFF"/>
            </a:solidFill>
            <a:ln w="28575" cap="flat" cmpd="sng" algn="ctr">
              <a:solidFill>
                <a:sysClr val="windowText" lastClr="000000"/>
              </a:solidFill>
              <a:prstDash val="solid"/>
              <a:miter lim="800000"/>
            </a:ln>
            <a:effectLst/>
          </p:spPr>
          <p:txBody>
            <a:bodyPr rtlCol="0" anchor="ctr"/>
            <a:lstStyle/>
            <a:p>
              <a:pPr>
                <a:defRPr/>
              </a:pPr>
              <a:endParaRPr lang="fr-FR" kern="0">
                <a:solidFill>
                  <a:prstClr val="white"/>
                </a:solidFill>
                <a:latin typeface="Calibri"/>
              </a:endParaRPr>
            </a:p>
          </p:txBody>
        </p:sp>
        <p:sp>
          <p:nvSpPr>
            <p:cNvPr id="49" name="Ellipse 48"/>
            <p:cNvSpPr/>
            <p:nvPr/>
          </p:nvSpPr>
          <p:spPr>
            <a:xfrm>
              <a:off x="4192457" y="3989029"/>
              <a:ext cx="810000" cy="810000"/>
            </a:xfrm>
            <a:prstGeom prst="ellipse">
              <a:avLst/>
            </a:prstGeom>
            <a:solidFill>
              <a:sysClr val="window" lastClr="FFFFFF"/>
            </a:solidFill>
            <a:ln w="28575" cap="flat" cmpd="sng" algn="ctr">
              <a:solidFill>
                <a:sysClr val="windowText" lastClr="000000"/>
              </a:solidFill>
              <a:prstDash val="solid"/>
              <a:miter lim="800000"/>
            </a:ln>
            <a:effectLst/>
          </p:spPr>
          <p:txBody>
            <a:bodyPr rtlCol="0" anchor="ctr"/>
            <a:lstStyle/>
            <a:p>
              <a:pPr>
                <a:defRPr/>
              </a:pPr>
              <a:endParaRPr lang="fr-FR" kern="0">
                <a:solidFill>
                  <a:prstClr val="white"/>
                </a:solidFill>
                <a:latin typeface="Calibri"/>
              </a:endParaRPr>
            </a:p>
          </p:txBody>
        </p:sp>
        <p:sp>
          <p:nvSpPr>
            <p:cNvPr id="50" name="Cadre 49"/>
            <p:cNvSpPr/>
            <p:nvPr/>
          </p:nvSpPr>
          <p:spPr>
            <a:xfrm>
              <a:off x="817457" y="614029"/>
              <a:ext cx="5400000" cy="5400000"/>
            </a:xfrm>
            <a:prstGeom prst="frame">
              <a:avLst>
                <a:gd name="adj1" fmla="val 4739"/>
              </a:avLst>
            </a:prstGeom>
            <a:solidFill>
              <a:sysClr val="window" lastClr="FFFFFF"/>
            </a:solidFill>
            <a:ln w="12700" cap="flat" cmpd="sng" algn="ctr">
              <a:solidFill>
                <a:sysClr val="window" lastClr="FFFFFF"/>
              </a:solidFill>
              <a:prstDash val="solid"/>
              <a:miter lim="800000"/>
            </a:ln>
            <a:effectLst/>
          </p:spPr>
          <p:txBody>
            <a:bodyPr rtlCol="0" anchor="ctr"/>
            <a:lstStyle/>
            <a:p>
              <a:pPr algn="ctr">
                <a:defRPr/>
              </a:pPr>
              <a:endParaRPr lang="fr-FR" kern="0">
                <a:solidFill>
                  <a:prstClr val="black"/>
                </a:solidFill>
                <a:latin typeface="Calibri"/>
              </a:endParaRPr>
            </a:p>
          </p:txBody>
        </p:sp>
      </p:grpSp>
      <p:sp>
        <p:nvSpPr>
          <p:cNvPr id="2" name="Titre 1"/>
          <p:cNvSpPr>
            <a:spLocks noGrp="1"/>
          </p:cNvSpPr>
          <p:nvPr>
            <p:ph type="title"/>
          </p:nvPr>
        </p:nvSpPr>
        <p:spPr/>
        <p:txBody>
          <a:bodyPr/>
          <a:lstStyle/>
          <a:p>
            <a:r>
              <a:rPr lang="fr-FR" dirty="0"/>
              <a:t>Dimensions</a:t>
            </a:r>
          </a:p>
        </p:txBody>
      </p:sp>
      <p:sp>
        <p:nvSpPr>
          <p:cNvPr id="4" name="Espace réservé du pied de page 3"/>
          <p:cNvSpPr>
            <a:spLocks noGrp="1"/>
          </p:cNvSpPr>
          <p:nvPr>
            <p:ph type="ftr" sz="quarter" idx="11"/>
          </p:nvPr>
        </p:nvSpPr>
        <p:spPr/>
        <p:txBody>
          <a:bodyPr/>
          <a:lstStyle/>
          <a:p>
            <a:r>
              <a:rPr lang="en-US"/>
              <a:t>Thèse A. Joly – Cylindre déformé en écoulement axial</a:t>
            </a:r>
            <a:endParaRPr lang="fr-FR" dirty="0"/>
          </a:p>
        </p:txBody>
      </p:sp>
      <p:cxnSp>
        <p:nvCxnSpPr>
          <p:cNvPr id="7" name="Connecteur droit avec flèche 6"/>
          <p:cNvCxnSpPr/>
          <p:nvPr/>
        </p:nvCxnSpPr>
        <p:spPr>
          <a:xfrm>
            <a:off x="5004048" y="625885"/>
            <a:ext cx="3600400" cy="0"/>
          </a:xfrm>
          <a:prstGeom prst="straightConnector1">
            <a:avLst/>
          </a:prstGeom>
          <a:ln w="38100">
            <a:solidFill>
              <a:srgbClr val="0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ZoneTexte 7"/>
          <p:cNvSpPr txBox="1"/>
          <p:nvPr/>
        </p:nvSpPr>
        <p:spPr>
          <a:xfrm>
            <a:off x="6271209" y="234905"/>
            <a:ext cx="1055513" cy="369332"/>
          </a:xfrm>
          <a:prstGeom prst="rect">
            <a:avLst/>
          </a:prstGeom>
          <a:noFill/>
        </p:spPr>
        <p:txBody>
          <a:bodyPr wrap="square" lIns="36000" tIns="0" rIns="36000" bIns="0" rtlCol="0">
            <a:spAutoFit/>
          </a:bodyPr>
          <a:lstStyle/>
          <a:p>
            <a:pPr algn="ctr"/>
            <a:r>
              <a:rPr lang="fr-FR" sz="2400" dirty="0">
                <a:solidFill>
                  <a:schemeClr val="tx2"/>
                </a:solidFill>
              </a:rPr>
              <a:t>24 cm</a:t>
            </a:r>
          </a:p>
        </p:txBody>
      </p:sp>
      <p:cxnSp>
        <p:nvCxnSpPr>
          <p:cNvPr id="67" name="Connecteur droit avec flèche 66"/>
          <p:cNvCxnSpPr/>
          <p:nvPr/>
        </p:nvCxnSpPr>
        <p:spPr>
          <a:xfrm flipV="1">
            <a:off x="4643968" y="1516671"/>
            <a:ext cx="2" cy="668088"/>
          </a:xfrm>
          <a:prstGeom prst="straightConnector1">
            <a:avLst/>
          </a:prstGeom>
          <a:ln w="38100">
            <a:solidFill>
              <a:srgbClr val="0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ZoneTexte 67"/>
          <p:cNvSpPr txBox="1"/>
          <p:nvPr/>
        </p:nvSpPr>
        <p:spPr>
          <a:xfrm>
            <a:off x="2968061" y="1628086"/>
            <a:ext cx="1682984" cy="369332"/>
          </a:xfrm>
          <a:prstGeom prst="rect">
            <a:avLst/>
          </a:prstGeom>
          <a:noFill/>
        </p:spPr>
        <p:txBody>
          <a:bodyPr wrap="square" lIns="36000" tIns="0" rIns="36000" bIns="0" rtlCol="0">
            <a:spAutoFit/>
          </a:bodyPr>
          <a:lstStyle/>
          <a:p>
            <a:pPr algn="ctr"/>
            <a:r>
              <a:rPr lang="fr-FR" sz="2400" i="1" dirty="0">
                <a:solidFill>
                  <a:schemeClr val="tx2"/>
                </a:solidFill>
              </a:rPr>
              <a:t>D</a:t>
            </a:r>
            <a:r>
              <a:rPr lang="fr-FR" sz="2400" dirty="0">
                <a:solidFill>
                  <a:schemeClr val="tx2"/>
                </a:solidFill>
              </a:rPr>
              <a:t> = 4,5 cm</a:t>
            </a:r>
          </a:p>
        </p:txBody>
      </p:sp>
      <p:sp>
        <p:nvSpPr>
          <p:cNvPr id="69" name="ZoneTexte 68"/>
          <p:cNvSpPr txBox="1"/>
          <p:nvPr/>
        </p:nvSpPr>
        <p:spPr>
          <a:xfrm>
            <a:off x="2880948" y="4348567"/>
            <a:ext cx="1682984" cy="369332"/>
          </a:xfrm>
          <a:prstGeom prst="rect">
            <a:avLst/>
          </a:prstGeom>
          <a:noFill/>
        </p:spPr>
        <p:txBody>
          <a:bodyPr wrap="square" lIns="36000" tIns="0" rIns="36000" bIns="0" rtlCol="0">
            <a:spAutoFit/>
          </a:bodyPr>
          <a:lstStyle/>
          <a:p>
            <a:pPr algn="ctr"/>
            <a:r>
              <a:rPr lang="fr-FR" sz="2400" i="1" dirty="0">
                <a:solidFill>
                  <a:schemeClr val="tx2"/>
                </a:solidFill>
              </a:rPr>
              <a:t>L</a:t>
            </a:r>
            <a:r>
              <a:rPr lang="fr-FR" sz="2400" dirty="0">
                <a:solidFill>
                  <a:schemeClr val="tx2"/>
                </a:solidFill>
              </a:rPr>
              <a:t> = 2 m</a:t>
            </a:r>
          </a:p>
        </p:txBody>
      </p:sp>
      <p:sp>
        <p:nvSpPr>
          <p:cNvPr id="11" name="Espace réservé du contenu 10"/>
          <p:cNvSpPr>
            <a:spLocks noGrp="1"/>
          </p:cNvSpPr>
          <p:nvPr>
            <p:ph idx="1"/>
          </p:nvPr>
        </p:nvSpPr>
        <p:spPr>
          <a:xfrm>
            <a:off x="395290" y="647957"/>
            <a:ext cx="8353425" cy="3565127"/>
          </a:xfrm>
        </p:spPr>
        <p:txBody>
          <a:bodyPr/>
          <a:lstStyle/>
          <a:p>
            <a:pPr marL="0" indent="0">
              <a:buNone/>
            </a:pPr>
            <a:r>
              <a:rPr lang="fr-FR" dirty="0"/>
              <a:t>adaptées à la veine</a:t>
            </a:r>
          </a:p>
        </p:txBody>
      </p:sp>
    </p:spTree>
    <p:extLst>
      <p:ext uri="{BB962C8B-B14F-4D97-AF65-F5344CB8AC3E}">
        <p14:creationId xmlns:p14="http://schemas.microsoft.com/office/powerpoint/2010/main" val="2809297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Matériaux</a:t>
            </a:r>
          </a:p>
        </p:txBody>
      </p:sp>
      <p:sp>
        <p:nvSpPr>
          <p:cNvPr id="3" name="Espace réservé du contenu 2"/>
          <p:cNvSpPr>
            <a:spLocks noGrp="1"/>
          </p:cNvSpPr>
          <p:nvPr>
            <p:ph idx="1"/>
          </p:nvPr>
        </p:nvSpPr>
        <p:spPr>
          <a:xfrm>
            <a:off x="395290" y="717941"/>
            <a:ext cx="8353425" cy="3565127"/>
          </a:xfrm>
        </p:spPr>
        <p:txBody>
          <a:bodyPr/>
          <a:lstStyle/>
          <a:p>
            <a:r>
              <a:rPr lang="fr-FR" dirty="0"/>
              <a:t>Cylindres à paroi fine en aluminium : </a:t>
            </a:r>
            <a:br>
              <a:rPr lang="fr-FR" dirty="0"/>
            </a:br>
            <a:r>
              <a:rPr lang="fr-FR" dirty="0"/>
              <a:t>flèche sous poids propre minimale.</a:t>
            </a:r>
          </a:p>
          <a:p>
            <a:r>
              <a:rPr lang="fr-FR" dirty="0"/>
              <a:t>Parois en plexiglas : visibilité.</a:t>
            </a:r>
          </a:p>
        </p:txBody>
      </p:sp>
      <p:sp>
        <p:nvSpPr>
          <p:cNvPr id="4" name="Espace réservé du pied de page 3"/>
          <p:cNvSpPr>
            <a:spLocks noGrp="1"/>
          </p:cNvSpPr>
          <p:nvPr>
            <p:ph type="ftr" sz="quarter" idx="11"/>
          </p:nvPr>
        </p:nvSpPr>
        <p:spPr/>
        <p:txBody>
          <a:bodyPr/>
          <a:lstStyle/>
          <a:p>
            <a:r>
              <a:rPr lang="en-US"/>
              <a:t>Thèse A. Joly – Cylindre déformé en écoulement axial</a:t>
            </a:r>
            <a:endParaRPr lang="fr-FR" dirty="0"/>
          </a:p>
        </p:txBody>
      </p:sp>
      <p:pic>
        <p:nvPicPr>
          <p:cNvPr id="5" name="Image 4"/>
          <p:cNvPicPr>
            <a:picLocks noChangeAspect="1"/>
          </p:cNvPicPr>
          <p:nvPr/>
        </p:nvPicPr>
        <p:blipFill rotWithShape="1">
          <a:blip r:embed="rId3" cstate="print">
            <a:extLst>
              <a:ext uri="{28A0092B-C50C-407E-A947-70E740481C1C}">
                <a14:useLocalDpi xmlns:a14="http://schemas.microsoft.com/office/drawing/2010/main" val="0"/>
              </a:ext>
            </a:extLst>
          </a:blip>
          <a:srcRect t="37400" b="38800"/>
          <a:stretch/>
        </p:blipFill>
        <p:spPr>
          <a:xfrm>
            <a:off x="899592" y="-1449734"/>
            <a:ext cx="7715250" cy="1224136"/>
          </a:xfrm>
          <a:prstGeom prst="rect">
            <a:avLst/>
          </a:prstGeom>
        </p:spPr>
      </p:pic>
      <p:pic>
        <p:nvPicPr>
          <p:cNvPr id="6" name="Image 5" descr="IMG_7198"/>
          <p:cNvPicPr>
            <a:picLocks noGrp="1" noChangeAspect="1"/>
          </p:cNvPicPr>
          <p:nvPr isPhoto="1"/>
        </p:nvPicPr>
        <p:blipFill>
          <a:blip r:embed="rId4" cstate="print">
            <a:lum/>
            <a:extLst>
              <a:ext uri="{28A0092B-C50C-407E-A947-70E740481C1C}">
                <a14:useLocalDpi xmlns:a14="http://schemas.microsoft.com/office/drawing/2010/main" val="0"/>
              </a:ext>
            </a:extLst>
          </a:blip>
          <a:stretch>
            <a:fillRect/>
          </a:stretch>
        </p:blipFill>
        <p:spPr>
          <a:xfrm>
            <a:off x="507620" y="2000968"/>
            <a:ext cx="4254497" cy="2836331"/>
          </a:xfrm>
          <a:prstGeom prst="rect">
            <a:avLst/>
          </a:prstGeom>
          <a:noFill/>
          <a:ln>
            <a:noFill/>
          </a:ln>
        </p:spPr>
      </p:pic>
      <p:pic>
        <p:nvPicPr>
          <p:cNvPr id="7" name="Image 6" descr="IMG_20170216_115324"/>
          <p:cNvPicPr>
            <a:picLocks noGrp="1" noChangeAspect="1"/>
          </p:cNvPicPr>
          <p:nvPr isPhoto="1"/>
        </p:nvPicPr>
        <p:blipFill>
          <a:blip r:embed="rId5" cstate="print">
            <a:lum/>
            <a:extLst>
              <a:ext uri="{28A0092B-C50C-407E-A947-70E740481C1C}">
                <a14:useLocalDpi xmlns:a14="http://schemas.microsoft.com/office/drawing/2010/main" val="0"/>
              </a:ext>
            </a:extLst>
          </a:blip>
          <a:stretch>
            <a:fillRect/>
          </a:stretch>
        </p:blipFill>
        <p:spPr>
          <a:xfrm>
            <a:off x="9972600" y="12109"/>
            <a:ext cx="3376706" cy="4502274"/>
          </a:xfrm>
          <a:prstGeom prst="rect">
            <a:avLst/>
          </a:prstGeom>
          <a:noFill/>
          <a:ln>
            <a:noFill/>
          </a:ln>
        </p:spPr>
      </p:pic>
      <p:pic>
        <p:nvPicPr>
          <p:cNvPr id="8" name="Image 7" descr="IMG_20170216_115234"/>
          <p:cNvPicPr>
            <a:picLocks noGrp="1" noChangeAspect="1"/>
          </p:cNvPicPr>
          <p:nvPr isPhoto="1"/>
        </p:nvPicPr>
        <p:blipFill>
          <a:blip r:embed="rId6" cstate="print">
            <a:lum/>
            <a:extLst>
              <a:ext uri="{28A0092B-C50C-407E-A947-70E740481C1C}">
                <a14:useLocalDpi xmlns:a14="http://schemas.microsoft.com/office/drawing/2010/main" val="0"/>
              </a:ext>
            </a:extLst>
          </a:blip>
          <a:stretch>
            <a:fillRect/>
          </a:stretch>
        </p:blipFill>
        <p:spPr>
          <a:xfrm>
            <a:off x="5244085" y="334899"/>
            <a:ext cx="3376800" cy="4502400"/>
          </a:xfrm>
          <a:prstGeom prst="rect">
            <a:avLst/>
          </a:prstGeom>
          <a:noFill/>
          <a:ln>
            <a:noFill/>
          </a:ln>
        </p:spPr>
      </p:pic>
    </p:spTree>
    <p:extLst>
      <p:ext uri="{BB962C8B-B14F-4D97-AF65-F5344CB8AC3E}">
        <p14:creationId xmlns:p14="http://schemas.microsoft.com/office/powerpoint/2010/main" val="37971314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Degrés de liberté du cylindre central</a:t>
            </a:r>
          </a:p>
        </p:txBody>
      </p:sp>
      <p:sp>
        <p:nvSpPr>
          <p:cNvPr id="4" name="Espace réservé du pied de page 3"/>
          <p:cNvSpPr>
            <a:spLocks noGrp="1"/>
          </p:cNvSpPr>
          <p:nvPr>
            <p:ph type="ftr" sz="quarter" idx="11"/>
          </p:nvPr>
        </p:nvSpPr>
        <p:spPr/>
        <p:txBody>
          <a:bodyPr/>
          <a:lstStyle/>
          <a:p>
            <a:r>
              <a:rPr lang="en-US"/>
              <a:t>Thèse A. Joly – Cylindre déformé en écoulement axial</a:t>
            </a:r>
            <a:endParaRPr lang="fr-FR" dirty="0"/>
          </a:p>
        </p:txBody>
      </p:sp>
      <p:graphicFrame>
        <p:nvGraphicFramePr>
          <p:cNvPr id="6" name="Tableau 5"/>
          <p:cNvGraphicFramePr>
            <a:graphicFrameLocks noGrp="1"/>
          </p:cNvGraphicFramePr>
          <p:nvPr>
            <p:extLst>
              <p:ext uri="{D42A27DB-BD31-4B8C-83A1-F6EECF244321}">
                <p14:modId xmlns:p14="http://schemas.microsoft.com/office/powerpoint/2010/main" val="706340485"/>
              </p:ext>
            </p:extLst>
          </p:nvPr>
        </p:nvGraphicFramePr>
        <p:xfrm>
          <a:off x="432175" y="831219"/>
          <a:ext cx="5004000" cy="1493520"/>
        </p:xfrm>
        <a:graphic>
          <a:graphicData uri="http://schemas.openxmlformats.org/drawingml/2006/table">
            <a:tbl>
              <a:tblPr bandRow="1">
                <a:tableStyleId>{7DF18680-E054-41AD-8BC1-D1AEF772440D}</a:tableStyleId>
              </a:tblPr>
              <a:tblGrid>
                <a:gridCol w="1440000">
                  <a:extLst>
                    <a:ext uri="{9D8B030D-6E8A-4147-A177-3AD203B41FA5}">
                      <a16:colId xmlns:a16="http://schemas.microsoft.com/office/drawing/2014/main" val="20000"/>
                    </a:ext>
                  </a:extLst>
                </a:gridCol>
                <a:gridCol w="1908000">
                  <a:extLst>
                    <a:ext uri="{9D8B030D-6E8A-4147-A177-3AD203B41FA5}">
                      <a16:colId xmlns:a16="http://schemas.microsoft.com/office/drawing/2014/main" val="20001"/>
                    </a:ext>
                  </a:extLst>
                </a:gridCol>
                <a:gridCol w="396000">
                  <a:extLst>
                    <a:ext uri="{9D8B030D-6E8A-4147-A177-3AD203B41FA5}">
                      <a16:colId xmlns:a16="http://schemas.microsoft.com/office/drawing/2014/main" val="20002"/>
                    </a:ext>
                  </a:extLst>
                </a:gridCol>
                <a:gridCol w="1260000">
                  <a:extLst>
                    <a:ext uri="{9D8B030D-6E8A-4147-A177-3AD203B41FA5}">
                      <a16:colId xmlns:a16="http://schemas.microsoft.com/office/drawing/2014/main" val="20003"/>
                    </a:ext>
                  </a:extLst>
                </a:gridCol>
              </a:tblGrid>
              <a:tr h="370840">
                <a:tc>
                  <a:txBody>
                    <a:bodyPr/>
                    <a:lstStyle/>
                    <a:p>
                      <a:r>
                        <a:rPr lang="fr-FR" sz="2000" dirty="0">
                          <a:solidFill>
                            <a:schemeClr val="tx2"/>
                          </a:solidFill>
                        </a:rPr>
                        <a:t>Rotation</a:t>
                      </a:r>
                    </a:p>
                  </a:txBody>
                  <a:tcPr/>
                </a:tc>
                <a:tc>
                  <a:txBody>
                    <a:bodyPr/>
                    <a:lstStyle/>
                    <a:p>
                      <a:r>
                        <a:rPr lang="fr-FR" sz="2000" dirty="0">
                          <a:solidFill>
                            <a:schemeClr val="tx2"/>
                          </a:solidFill>
                        </a:rPr>
                        <a:t>plateau rotatif</a:t>
                      </a:r>
                    </a:p>
                  </a:txBody>
                  <a:tcPr/>
                </a:tc>
                <a:tc>
                  <a:txBody>
                    <a:bodyPr/>
                    <a:lstStyle/>
                    <a:p>
                      <a:pPr algn="ctr"/>
                      <a:r>
                        <a:rPr lang="el-GR" sz="2000" i="1" dirty="0">
                          <a:solidFill>
                            <a:schemeClr val="tx2"/>
                          </a:solidFill>
                          <a:latin typeface="Calibri" panose="020F0502020204030204" pitchFamily="34" charset="0"/>
                        </a:rPr>
                        <a:t>α</a:t>
                      </a:r>
                      <a:r>
                        <a:rPr lang="fr-FR" sz="2000" i="1" baseline="-25000" dirty="0">
                          <a:solidFill>
                            <a:schemeClr val="tx2"/>
                          </a:solidFill>
                          <a:latin typeface="Calibri" panose="020F0502020204030204" pitchFamily="34" charset="0"/>
                        </a:rPr>
                        <a:t>z</a:t>
                      </a:r>
                      <a:endParaRPr lang="fr-FR" sz="2000" dirty="0">
                        <a:solidFill>
                          <a:schemeClr val="tx2"/>
                        </a:solidFill>
                      </a:endParaRPr>
                    </a:p>
                  </a:txBody>
                  <a:tcPr/>
                </a:tc>
                <a:tc>
                  <a:txBody>
                    <a:bodyPr/>
                    <a:lstStyle/>
                    <a:p>
                      <a:r>
                        <a:rPr lang="fr-FR" sz="2000" dirty="0">
                          <a:solidFill>
                            <a:schemeClr val="tx2"/>
                          </a:solidFill>
                        </a:rPr>
                        <a:t>±</a:t>
                      </a:r>
                      <a:r>
                        <a:rPr lang="fr-FR" sz="2000" baseline="0" dirty="0">
                          <a:solidFill>
                            <a:schemeClr val="tx2"/>
                          </a:solidFill>
                        </a:rPr>
                        <a:t> 0,5°</a:t>
                      </a:r>
                      <a:endParaRPr lang="fr-FR" sz="2000" dirty="0">
                        <a:solidFill>
                          <a:schemeClr val="tx2"/>
                        </a:solidFill>
                      </a:endParaRPr>
                    </a:p>
                  </a:txBody>
                  <a:tcPr/>
                </a:tc>
                <a:extLst>
                  <a:ext uri="{0D108BD9-81ED-4DB2-BD59-A6C34878D82A}">
                    <a16:rowId xmlns:a16="http://schemas.microsoft.com/office/drawing/2014/main" val="10000"/>
                  </a:ext>
                </a:extLst>
              </a:tr>
              <a:tr h="370840">
                <a:tc>
                  <a:txBody>
                    <a:bodyPr/>
                    <a:lstStyle/>
                    <a:p>
                      <a:r>
                        <a:rPr lang="fr-FR" sz="2000" dirty="0">
                          <a:solidFill>
                            <a:schemeClr val="tx2"/>
                          </a:solidFill>
                        </a:rPr>
                        <a:t>Translation</a:t>
                      </a:r>
                    </a:p>
                  </a:txBody>
                  <a:tcPr/>
                </a:tc>
                <a:tc>
                  <a:txBody>
                    <a:bodyPr/>
                    <a:lstStyle/>
                    <a:p>
                      <a:r>
                        <a:rPr lang="fr-FR" sz="2000" dirty="0">
                          <a:solidFill>
                            <a:schemeClr val="tx2"/>
                          </a:solidFill>
                        </a:rPr>
                        <a:t>table</a:t>
                      </a:r>
                      <a:r>
                        <a:rPr lang="fr-FR" sz="2000" baseline="0" dirty="0">
                          <a:solidFill>
                            <a:schemeClr val="tx2"/>
                          </a:solidFill>
                        </a:rPr>
                        <a:t> élévatrice</a:t>
                      </a:r>
                      <a:endParaRPr lang="fr-FR" sz="2000" dirty="0">
                        <a:solidFill>
                          <a:schemeClr val="tx2"/>
                        </a:solidFill>
                      </a:endParaRPr>
                    </a:p>
                  </a:txBody>
                  <a:tcPr/>
                </a:tc>
                <a:tc>
                  <a:txBody>
                    <a:bodyPr/>
                    <a:lstStyle/>
                    <a:p>
                      <a:pPr algn="ctr"/>
                      <a:r>
                        <a:rPr lang="fr-FR" sz="2000" i="1" dirty="0">
                          <a:solidFill>
                            <a:schemeClr val="tx2"/>
                          </a:solidFill>
                        </a:rPr>
                        <a:t>Z</a:t>
                      </a:r>
                    </a:p>
                  </a:txBody>
                  <a:tcPr/>
                </a:tc>
                <a:tc>
                  <a:txBody>
                    <a:bodyPr/>
                    <a:lstStyle/>
                    <a:p>
                      <a:r>
                        <a:rPr lang="fr-FR" sz="2000" dirty="0">
                          <a:solidFill>
                            <a:schemeClr val="tx2"/>
                          </a:solidFill>
                        </a:rPr>
                        <a:t>± 10 mm</a:t>
                      </a:r>
                    </a:p>
                  </a:txBody>
                  <a:tcPr/>
                </a:tc>
                <a:extLst>
                  <a:ext uri="{0D108BD9-81ED-4DB2-BD59-A6C34878D82A}">
                    <a16:rowId xmlns:a16="http://schemas.microsoft.com/office/drawing/2014/main" val="10001"/>
                  </a:ext>
                </a:extLst>
              </a:tr>
              <a:tr h="370840">
                <a:tc>
                  <a:txBody>
                    <a:bodyPr/>
                    <a:lstStyle/>
                    <a:p>
                      <a:r>
                        <a:rPr lang="fr-FR" sz="2000" dirty="0">
                          <a:solidFill>
                            <a:schemeClr val="tx2"/>
                          </a:solidFill>
                        </a:rPr>
                        <a:t>Flexion</a:t>
                      </a:r>
                    </a:p>
                  </a:txBody>
                  <a:tcPr/>
                </a:tc>
                <a:tc>
                  <a:txBody>
                    <a:bodyPr/>
                    <a:lstStyle/>
                    <a:p>
                      <a:r>
                        <a:rPr lang="fr-FR" sz="2000" dirty="0">
                          <a:solidFill>
                            <a:schemeClr val="tx2"/>
                          </a:solidFill>
                        </a:rPr>
                        <a:t>chargement aux extrémités</a:t>
                      </a:r>
                    </a:p>
                  </a:txBody>
                  <a:tcPr/>
                </a:tc>
                <a:tc>
                  <a:txBody>
                    <a:bodyPr/>
                    <a:lstStyle/>
                    <a:p>
                      <a:pPr algn="ctr"/>
                      <a:r>
                        <a:rPr lang="el-GR" sz="2000" i="1" dirty="0">
                          <a:solidFill>
                            <a:schemeClr val="tx2"/>
                          </a:solidFill>
                          <a:latin typeface="Calibri" panose="020F0502020204030204" pitchFamily="34" charset="0"/>
                        </a:rPr>
                        <a:t>δ</a:t>
                      </a:r>
                      <a:endParaRPr lang="fr-FR" sz="2000" i="1" dirty="0">
                        <a:solidFill>
                          <a:schemeClr val="tx2"/>
                        </a:solidFill>
                      </a:endParaRPr>
                    </a:p>
                  </a:txBody>
                  <a:tcPr/>
                </a:tc>
                <a:tc>
                  <a:txBody>
                    <a:bodyPr/>
                    <a:lstStyle/>
                    <a:p>
                      <a:r>
                        <a:rPr lang="fr-FR" sz="2000" dirty="0">
                          <a:solidFill>
                            <a:schemeClr val="tx2"/>
                          </a:solidFill>
                        </a:rPr>
                        <a:t>0 – 6 mm</a:t>
                      </a:r>
                    </a:p>
                  </a:txBody>
                  <a:tcPr/>
                </a:tc>
                <a:extLst>
                  <a:ext uri="{0D108BD9-81ED-4DB2-BD59-A6C34878D82A}">
                    <a16:rowId xmlns:a16="http://schemas.microsoft.com/office/drawing/2014/main" val="10002"/>
                  </a:ext>
                </a:extLst>
              </a:tr>
            </a:tbl>
          </a:graphicData>
        </a:graphic>
      </p:graphicFrame>
      <p:pic>
        <p:nvPicPr>
          <p:cNvPr id="8" name="Image 7"/>
          <p:cNvPicPr>
            <a:picLocks noChangeAspect="1"/>
          </p:cNvPicPr>
          <p:nvPr/>
        </p:nvPicPr>
        <p:blipFill rotWithShape="1">
          <a:blip r:embed="rId3" cstate="print">
            <a:extLst>
              <a:ext uri="{28A0092B-C50C-407E-A947-70E740481C1C}">
                <a14:useLocalDpi xmlns:a14="http://schemas.microsoft.com/office/drawing/2010/main" val="0"/>
              </a:ext>
            </a:extLst>
          </a:blip>
          <a:srcRect l="333" t="8956" r="7693"/>
          <a:stretch/>
        </p:blipFill>
        <p:spPr>
          <a:xfrm>
            <a:off x="-36511" y="3160794"/>
            <a:ext cx="8066792" cy="1902636"/>
          </a:xfrm>
          <a:prstGeom prst="rect">
            <a:avLst/>
          </a:prstGeom>
        </p:spPr>
      </p:pic>
      <p:sp>
        <p:nvSpPr>
          <p:cNvPr id="11" name="Espace réservé du contenu 2"/>
          <p:cNvSpPr>
            <a:spLocks noGrp="1"/>
          </p:cNvSpPr>
          <p:nvPr>
            <p:ph idx="1"/>
          </p:nvPr>
        </p:nvSpPr>
        <p:spPr>
          <a:xfrm>
            <a:off x="297691" y="2853292"/>
            <a:ext cx="5544863" cy="936104"/>
          </a:xfrm>
        </p:spPr>
        <p:txBody>
          <a:bodyPr/>
          <a:lstStyle/>
          <a:p>
            <a:pPr marL="0" indent="0">
              <a:buNone/>
            </a:pPr>
            <a:r>
              <a:rPr lang="fr-FR" dirty="0"/>
              <a:t>Support central, partie supérieure amovible</a:t>
            </a:r>
          </a:p>
        </p:txBody>
      </p:sp>
      <p:grpSp>
        <p:nvGrpSpPr>
          <p:cNvPr id="7" name="Groupe 6"/>
          <p:cNvGrpSpPr/>
          <p:nvPr/>
        </p:nvGrpSpPr>
        <p:grpSpPr>
          <a:xfrm>
            <a:off x="5652120" y="621992"/>
            <a:ext cx="3353090" cy="2452866"/>
            <a:chOff x="3419872" y="693461"/>
            <a:chExt cx="5616795" cy="4108821"/>
          </a:xfrm>
        </p:grpSpPr>
        <p:pic>
          <p:nvPicPr>
            <p:cNvPr id="10" name="Image 9"/>
            <p:cNvPicPr>
              <a:picLocks noChangeAspect="1"/>
            </p:cNvPicPr>
            <p:nvPr/>
          </p:nvPicPr>
          <p:blipFill rotWithShape="1">
            <a:blip r:embed="rId4" cstate="print">
              <a:extLst>
                <a:ext uri="{28A0092B-C50C-407E-A947-70E740481C1C}">
                  <a14:useLocalDpi xmlns:a14="http://schemas.microsoft.com/office/drawing/2010/main" val="0"/>
                </a:ext>
              </a:extLst>
            </a:blip>
            <a:srcRect l="11684"/>
            <a:stretch/>
          </p:blipFill>
          <p:spPr>
            <a:xfrm>
              <a:off x="3419872" y="693461"/>
              <a:ext cx="2721576" cy="4108821"/>
            </a:xfrm>
            <a:prstGeom prst="rect">
              <a:avLst/>
            </a:prstGeom>
          </p:spPr>
        </p:pic>
        <p:pic>
          <p:nvPicPr>
            <p:cNvPr id="12" name="Imag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00192" y="693461"/>
              <a:ext cx="2736475" cy="4108821"/>
            </a:xfrm>
            <a:prstGeom prst="rect">
              <a:avLst/>
            </a:prstGeom>
          </p:spPr>
        </p:pic>
      </p:grpSp>
      <p:sp>
        <p:nvSpPr>
          <p:cNvPr id="3" name="Ellipse 2"/>
          <p:cNvSpPr/>
          <p:nvPr/>
        </p:nvSpPr>
        <p:spPr>
          <a:xfrm>
            <a:off x="4283968" y="3113568"/>
            <a:ext cx="432048" cy="491076"/>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600"/>
          </a:p>
        </p:txBody>
      </p:sp>
    </p:spTree>
    <p:extLst>
      <p:ext uri="{BB962C8B-B14F-4D97-AF65-F5344CB8AC3E}">
        <p14:creationId xmlns:p14="http://schemas.microsoft.com/office/powerpoint/2010/main" val="224511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288" y="1724634"/>
            <a:ext cx="4355187" cy="3338796"/>
          </a:xfrm>
          <a:prstGeom prst="rect">
            <a:avLst/>
          </a:prstGeom>
        </p:spPr>
      </p:pic>
      <p:sp>
        <p:nvSpPr>
          <p:cNvPr id="2" name="Titre 1"/>
          <p:cNvSpPr>
            <a:spLocks noGrp="1"/>
          </p:cNvSpPr>
          <p:nvPr>
            <p:ph type="title"/>
          </p:nvPr>
        </p:nvSpPr>
        <p:spPr/>
        <p:txBody>
          <a:bodyPr/>
          <a:lstStyle/>
          <a:p>
            <a:r>
              <a:rPr lang="fr-FR" dirty="0"/>
              <a:t>Instrumentation</a:t>
            </a:r>
          </a:p>
        </p:txBody>
      </p:sp>
      <p:sp>
        <p:nvSpPr>
          <p:cNvPr id="3" name="Espace réservé du contenu 2"/>
          <p:cNvSpPr>
            <a:spLocks noGrp="1"/>
          </p:cNvSpPr>
          <p:nvPr>
            <p:ph idx="1"/>
          </p:nvPr>
        </p:nvSpPr>
        <p:spPr>
          <a:xfrm>
            <a:off x="395289" y="780989"/>
            <a:ext cx="4547223" cy="3565127"/>
          </a:xfrm>
        </p:spPr>
        <p:txBody>
          <a:bodyPr/>
          <a:lstStyle/>
          <a:p>
            <a:r>
              <a:rPr lang="fr-FR" dirty="0"/>
              <a:t>Forces résultantes : 1 balance</a:t>
            </a:r>
          </a:p>
          <a:p>
            <a:pPr marL="0" indent="0">
              <a:buNone/>
            </a:pPr>
            <a:r>
              <a:rPr lang="fr-FR" dirty="0"/>
              <a:t>moyenne sur 30s</a:t>
            </a:r>
            <a:br>
              <a:rPr lang="fr-FR" dirty="0"/>
            </a:br>
            <a:r>
              <a:rPr lang="fr-FR" dirty="0"/>
              <a:t>réduction et compensation dérive</a:t>
            </a:r>
          </a:p>
        </p:txBody>
      </p:sp>
      <p:sp>
        <p:nvSpPr>
          <p:cNvPr id="4" name="Espace réservé du pied de page 3"/>
          <p:cNvSpPr>
            <a:spLocks noGrp="1"/>
          </p:cNvSpPr>
          <p:nvPr>
            <p:ph type="ftr" sz="quarter" idx="11"/>
          </p:nvPr>
        </p:nvSpPr>
        <p:spPr/>
        <p:txBody>
          <a:bodyPr/>
          <a:lstStyle/>
          <a:p>
            <a:r>
              <a:rPr lang="en-US"/>
              <a:t>Thèse A. Joly – Cylindre déformé en écoulement axial</a:t>
            </a:r>
            <a:endParaRPr lang="fr-FR" dirty="0"/>
          </a:p>
        </p:txBody>
      </p:sp>
      <p:pic>
        <p:nvPicPr>
          <p:cNvPr id="6" name="Imag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6612" y="205978"/>
            <a:ext cx="3078003" cy="4621626"/>
          </a:xfrm>
          <a:prstGeom prst="rect">
            <a:avLst/>
          </a:prstGeom>
        </p:spPr>
      </p:pic>
    </p:spTree>
    <p:extLst>
      <p:ext uri="{BB962C8B-B14F-4D97-AF65-F5344CB8AC3E}">
        <p14:creationId xmlns:p14="http://schemas.microsoft.com/office/powerpoint/2010/main" val="637299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Instrumentation</a:t>
            </a:r>
          </a:p>
        </p:txBody>
      </p:sp>
      <p:sp>
        <p:nvSpPr>
          <p:cNvPr id="3" name="Espace réservé du contenu 2"/>
          <p:cNvSpPr>
            <a:spLocks noGrp="1"/>
          </p:cNvSpPr>
          <p:nvPr>
            <p:ph idx="1"/>
          </p:nvPr>
        </p:nvSpPr>
        <p:spPr>
          <a:xfrm>
            <a:off x="395289" y="780989"/>
            <a:ext cx="3984689" cy="3565127"/>
          </a:xfrm>
        </p:spPr>
        <p:txBody>
          <a:bodyPr/>
          <a:lstStyle/>
          <a:p>
            <a:r>
              <a:rPr lang="fr-FR" dirty="0"/>
              <a:t>Forces résultantes : 1 balance</a:t>
            </a:r>
          </a:p>
          <a:p>
            <a:r>
              <a:rPr lang="fr-FR" dirty="0"/>
              <a:t>Forces locales : 306 prises de pression</a:t>
            </a:r>
          </a:p>
        </p:txBody>
      </p:sp>
      <p:sp>
        <p:nvSpPr>
          <p:cNvPr id="4" name="Espace réservé du pied de page 3"/>
          <p:cNvSpPr>
            <a:spLocks noGrp="1"/>
          </p:cNvSpPr>
          <p:nvPr>
            <p:ph type="ftr" sz="quarter" idx="11"/>
          </p:nvPr>
        </p:nvSpPr>
        <p:spPr/>
        <p:txBody>
          <a:bodyPr/>
          <a:lstStyle/>
          <a:p>
            <a:r>
              <a:rPr lang="en-US"/>
              <a:t>Thèse A. Joly – Cylindre déformé en écoulement axial</a:t>
            </a:r>
            <a:endParaRPr lang="fr-FR"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6609" y="206620"/>
            <a:ext cx="3055392" cy="4586400"/>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695" y="1813384"/>
            <a:ext cx="3990334" cy="3250046"/>
          </a:xfrm>
          <a:prstGeom prst="rect">
            <a:avLst/>
          </a:prstGeom>
        </p:spPr>
      </p:pic>
    </p:spTree>
    <p:extLst>
      <p:ext uri="{BB962C8B-B14F-4D97-AF65-F5344CB8AC3E}">
        <p14:creationId xmlns:p14="http://schemas.microsoft.com/office/powerpoint/2010/main" val="3359293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Instrumentation</a:t>
            </a:r>
          </a:p>
        </p:txBody>
      </p:sp>
      <p:sp>
        <p:nvSpPr>
          <p:cNvPr id="3" name="Espace réservé du contenu 2"/>
          <p:cNvSpPr>
            <a:spLocks noGrp="1"/>
          </p:cNvSpPr>
          <p:nvPr>
            <p:ph idx="1"/>
          </p:nvPr>
        </p:nvSpPr>
        <p:spPr>
          <a:xfrm>
            <a:off x="395289" y="780989"/>
            <a:ext cx="3984689" cy="3565127"/>
          </a:xfrm>
        </p:spPr>
        <p:txBody>
          <a:bodyPr/>
          <a:lstStyle/>
          <a:p>
            <a:r>
              <a:rPr lang="fr-FR" dirty="0"/>
              <a:t>Forces résultantes : 1 balance</a:t>
            </a:r>
          </a:p>
          <a:p>
            <a:r>
              <a:rPr lang="fr-FR" dirty="0"/>
              <a:t>Forces locales : 306 prises de pression</a:t>
            </a:r>
          </a:p>
          <a:p>
            <a:r>
              <a:rPr lang="fr-FR" dirty="0"/>
              <a:t>Vitesse : 2 prises de pression totale (Ø1.6mm), mobiles</a:t>
            </a:r>
          </a:p>
        </p:txBody>
      </p:sp>
      <p:sp>
        <p:nvSpPr>
          <p:cNvPr id="4" name="Espace réservé du pied de page 3"/>
          <p:cNvSpPr>
            <a:spLocks noGrp="1"/>
          </p:cNvSpPr>
          <p:nvPr>
            <p:ph type="ftr" sz="quarter" idx="11"/>
          </p:nvPr>
        </p:nvSpPr>
        <p:spPr/>
        <p:txBody>
          <a:bodyPr/>
          <a:lstStyle/>
          <a:p>
            <a:r>
              <a:rPr lang="en-US"/>
              <a:t>Thèse A. Joly – Cylindre déformé en écoulement axial</a:t>
            </a:r>
            <a:endParaRPr lang="fr-FR" dirty="0"/>
          </a:p>
        </p:txBody>
      </p:sp>
      <p:pic>
        <p:nvPicPr>
          <p:cNvPr id="8" name="Image 7"/>
          <p:cNvPicPr>
            <a:picLocks noChangeAspect="1"/>
          </p:cNvPicPr>
          <p:nvPr/>
        </p:nvPicPr>
        <p:blipFill rotWithShape="1">
          <a:blip r:embed="rId3" cstate="print">
            <a:extLst>
              <a:ext uri="{28A0092B-C50C-407E-A947-70E740481C1C}">
                <a14:useLocalDpi xmlns:a14="http://schemas.microsoft.com/office/drawing/2010/main" val="0"/>
              </a:ext>
            </a:extLst>
          </a:blip>
          <a:srcRect l="42650" t="20601" r="16401" b="20600"/>
          <a:stretch/>
        </p:blipFill>
        <p:spPr>
          <a:xfrm>
            <a:off x="2147730" y="2563554"/>
            <a:ext cx="2232248" cy="2403959"/>
          </a:xfrm>
          <a:prstGeom prst="rect">
            <a:avLst/>
          </a:prstGeom>
        </p:spPr>
      </p:pic>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9168" y="304492"/>
            <a:ext cx="4270276" cy="3202707"/>
          </a:xfrm>
          <a:prstGeom prst="rect">
            <a:avLst/>
          </a:prstGeom>
        </p:spPr>
      </p:pic>
    </p:spTree>
    <p:extLst>
      <p:ext uri="{BB962C8B-B14F-4D97-AF65-F5344CB8AC3E}">
        <p14:creationId xmlns:p14="http://schemas.microsoft.com/office/powerpoint/2010/main" val="15150492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 16" descr="IMG_20170227_131403"/>
          <p:cNvPicPr>
            <a:picLocks noGrp="1" noChangeAspect="1"/>
          </p:cNvPicPr>
          <p:nvPr isPhoto="1"/>
        </p:nvPicPr>
        <p:blipFill>
          <a:blip r:embed="rId3" cstate="print">
            <a:lum/>
            <a:extLst>
              <a:ext uri="{28A0092B-C50C-407E-A947-70E740481C1C}">
                <a14:useLocalDpi xmlns:a14="http://schemas.microsoft.com/office/drawing/2010/main" val="0"/>
              </a:ext>
            </a:extLst>
          </a:blip>
          <a:stretch>
            <a:fillRect/>
          </a:stretch>
        </p:blipFill>
        <p:spPr>
          <a:xfrm>
            <a:off x="395536" y="617513"/>
            <a:ext cx="3168000" cy="2376000"/>
          </a:xfrm>
          <a:prstGeom prst="rect">
            <a:avLst/>
          </a:prstGeom>
          <a:noFill/>
          <a:ln>
            <a:noFill/>
          </a:ln>
        </p:spPr>
      </p:pic>
      <p:pic>
        <p:nvPicPr>
          <p:cNvPr id="18" name="Image 17" descr="IMG_20170316_111836 scotch pour faire propre et recouvrir les vis"/>
          <p:cNvPicPr>
            <a:picLocks noGrp="1" noChangeAspect="1"/>
          </p:cNvPicPr>
          <p:nvPr isPhoto="1"/>
        </p:nvPicPr>
        <p:blipFill>
          <a:blip r:embed="rId4" cstate="print">
            <a:lum/>
            <a:extLst>
              <a:ext uri="{28A0092B-C50C-407E-A947-70E740481C1C}">
                <a14:useLocalDpi xmlns:a14="http://schemas.microsoft.com/office/drawing/2010/main" val="0"/>
              </a:ext>
            </a:extLst>
          </a:blip>
          <a:stretch>
            <a:fillRect/>
          </a:stretch>
        </p:blipFill>
        <p:spPr>
          <a:xfrm>
            <a:off x="3789280" y="617513"/>
            <a:ext cx="3168000" cy="2376000"/>
          </a:xfrm>
          <a:prstGeom prst="rect">
            <a:avLst/>
          </a:prstGeom>
          <a:noFill/>
          <a:ln>
            <a:noFill/>
          </a:ln>
        </p:spPr>
      </p:pic>
      <p:sp>
        <p:nvSpPr>
          <p:cNvPr id="2" name="Titre 1"/>
          <p:cNvSpPr>
            <a:spLocks noGrp="1"/>
          </p:cNvSpPr>
          <p:nvPr>
            <p:ph type="title"/>
          </p:nvPr>
        </p:nvSpPr>
        <p:spPr/>
        <p:txBody>
          <a:bodyPr/>
          <a:lstStyle/>
          <a:p>
            <a:r>
              <a:rPr lang="fr-FR" dirty="0"/>
              <a:t>Montage</a:t>
            </a:r>
          </a:p>
        </p:txBody>
      </p:sp>
      <p:pic>
        <p:nvPicPr>
          <p:cNvPr id="4" name="Imag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6768074" y="1018603"/>
            <a:ext cx="2376000" cy="1585280"/>
          </a:xfrm>
          <a:prstGeom prst="rect">
            <a:avLst/>
          </a:prstGeom>
        </p:spPr>
      </p:pic>
      <p:pic>
        <p:nvPicPr>
          <p:cNvPr id="5" name="Imag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63538" y="3124934"/>
            <a:ext cx="2975577" cy="1983718"/>
          </a:xfrm>
          <a:prstGeom prst="rect">
            <a:avLst/>
          </a:prstGeom>
        </p:spPr>
      </p:pic>
      <p:pic>
        <p:nvPicPr>
          <p:cNvPr id="6" name="Imag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5536" y="3124934"/>
            <a:ext cx="2975577" cy="1983718"/>
          </a:xfrm>
          <a:prstGeom prst="rect">
            <a:avLst/>
          </a:prstGeom>
        </p:spPr>
      </p:pic>
    </p:spTree>
    <p:extLst>
      <p:ext uri="{BB962C8B-B14F-4D97-AF65-F5344CB8AC3E}">
        <p14:creationId xmlns:p14="http://schemas.microsoft.com/office/powerpoint/2010/main" val="25073929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fr-FR" dirty="0"/>
              <a:t>Thèse A. Joly – Cylindre déformé en écoulement axial</a:t>
            </a:r>
          </a:p>
        </p:txBody>
      </p:sp>
      <p:pic>
        <p:nvPicPr>
          <p:cNvPr id="6" name="Imag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879090"/>
            <a:ext cx="4306829" cy="3240000"/>
          </a:xfrm>
          <a:prstGeom prst="rect">
            <a:avLst/>
          </a:prstGeom>
        </p:spPr>
      </p:pic>
      <p:pic>
        <p:nvPicPr>
          <p:cNvPr id="7" name="Imag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69396" y="879090"/>
            <a:ext cx="4860000" cy="3240000"/>
          </a:xfrm>
          <a:prstGeom prst="rect">
            <a:avLst/>
          </a:prstGeom>
        </p:spPr>
      </p:pic>
      <p:sp>
        <p:nvSpPr>
          <p:cNvPr id="9" name="Titre 1"/>
          <p:cNvSpPr>
            <a:spLocks noGrp="1"/>
          </p:cNvSpPr>
          <p:nvPr>
            <p:ph type="title"/>
          </p:nvPr>
        </p:nvSpPr>
        <p:spPr>
          <a:xfrm>
            <a:off x="395290" y="205978"/>
            <a:ext cx="8353425" cy="637580"/>
          </a:xfrm>
        </p:spPr>
        <p:txBody>
          <a:bodyPr/>
          <a:lstStyle/>
          <a:p>
            <a:r>
              <a:rPr lang="fr-FR" dirty="0"/>
              <a:t>Premiers essais</a:t>
            </a:r>
          </a:p>
        </p:txBody>
      </p:sp>
      <p:sp>
        <p:nvSpPr>
          <p:cNvPr id="10" name="Espace réservé du contenu 2"/>
          <p:cNvSpPr>
            <a:spLocks noGrp="1"/>
          </p:cNvSpPr>
          <p:nvPr>
            <p:ph idx="1"/>
          </p:nvPr>
        </p:nvSpPr>
        <p:spPr>
          <a:xfrm>
            <a:off x="395289" y="4299942"/>
            <a:ext cx="2736551" cy="843558"/>
          </a:xfrm>
        </p:spPr>
        <p:txBody>
          <a:bodyPr/>
          <a:lstStyle/>
          <a:p>
            <a:r>
              <a:rPr lang="fr-FR" i="1" dirty="0" err="1"/>
              <a:t>U</a:t>
            </a:r>
            <a:r>
              <a:rPr lang="fr-FR" baseline="-25000" dirty="0" err="1"/>
              <a:t>max</a:t>
            </a:r>
            <a:r>
              <a:rPr lang="fr-FR" dirty="0"/>
              <a:t> = 32 m/s</a:t>
            </a:r>
          </a:p>
        </p:txBody>
      </p:sp>
      <p:sp>
        <p:nvSpPr>
          <p:cNvPr id="13" name="Espace réservé du contenu 2"/>
          <p:cNvSpPr txBox="1">
            <a:spLocks/>
          </p:cNvSpPr>
          <p:nvPr/>
        </p:nvSpPr>
        <p:spPr>
          <a:xfrm>
            <a:off x="2699794" y="4299942"/>
            <a:ext cx="2736551" cy="843558"/>
          </a:xfrm>
          <a:prstGeom prst="rect">
            <a:avLst/>
          </a:prstGeom>
        </p:spPr>
        <p:txBody>
          <a:bodyPr vert="horz" lIns="36000" tIns="0" rIns="36000" bIns="0" rtlCol="0">
            <a:noAutofit/>
          </a:bodyPr>
          <a:lstStyle>
            <a:lvl1pPr marL="179388" indent="-179388" algn="l" defTabSz="914400" rtl="0" eaLnBrk="1" latinLnBrk="0" hangingPunct="1">
              <a:spcBef>
                <a:spcPts val="1800"/>
              </a:spcBef>
              <a:buClr>
                <a:schemeClr val="accent5"/>
              </a:buClr>
              <a:buFont typeface="Wingdings" pitchFamily="2" charset="2"/>
              <a:buChar char=""/>
              <a:defRPr sz="2000" b="1" kern="1200">
                <a:solidFill>
                  <a:schemeClr val="tx2"/>
                </a:solidFill>
                <a:latin typeface="+mn-lt"/>
                <a:ea typeface="+mn-ea"/>
                <a:cs typeface="+mn-cs"/>
              </a:defRPr>
            </a:lvl1pPr>
            <a:lvl2pPr marL="360000" indent="-180000" algn="l" defTabSz="914400" rtl="0" eaLnBrk="1" latinLnBrk="0" hangingPunct="1">
              <a:spcBef>
                <a:spcPts val="600"/>
              </a:spcBef>
              <a:buClr>
                <a:schemeClr val="accent5"/>
              </a:buClr>
              <a:buSzPct val="50000"/>
              <a:buFont typeface="Wingdings" pitchFamily="2" charset="2"/>
              <a:buChar char=""/>
              <a:defRPr sz="2000" kern="1200">
                <a:solidFill>
                  <a:schemeClr val="tx2"/>
                </a:solidFill>
                <a:latin typeface="+mn-lt"/>
                <a:ea typeface="+mn-ea"/>
                <a:cs typeface="+mn-cs"/>
              </a:defRPr>
            </a:lvl2pPr>
            <a:lvl3pPr marL="540000" indent="-180000" algn="l" defTabSz="914400" rtl="0" eaLnBrk="1" latinLnBrk="0" hangingPunct="1">
              <a:spcBef>
                <a:spcPts val="300"/>
              </a:spcBef>
              <a:buClr>
                <a:schemeClr val="accent5"/>
              </a:buClr>
              <a:buFont typeface="Arial" pitchFamily="34" charset="0"/>
              <a:buChar char="•"/>
              <a:defRPr sz="1800" kern="1200">
                <a:solidFill>
                  <a:schemeClr val="tx2"/>
                </a:solidFill>
                <a:latin typeface="+mn-lt"/>
                <a:ea typeface="+mn-ea"/>
                <a:cs typeface="+mn-cs"/>
              </a:defRPr>
            </a:lvl3pPr>
            <a:lvl4pPr marL="720000" indent="-144000" algn="l" defTabSz="914400" rtl="0" eaLnBrk="1" latinLnBrk="0" hangingPunct="1">
              <a:spcBef>
                <a:spcPts val="0"/>
              </a:spcBef>
              <a:buFont typeface="Arial" pitchFamily="34" charset="0"/>
              <a:buChar char="–"/>
              <a:defRPr sz="1600" kern="1200">
                <a:solidFill>
                  <a:schemeClr val="tx2"/>
                </a:solidFill>
                <a:latin typeface="+mn-lt"/>
                <a:ea typeface="+mn-ea"/>
                <a:cs typeface="+mn-cs"/>
              </a:defRPr>
            </a:lvl4pPr>
            <a:lvl5pPr marL="864000" indent="-108000" algn="l" defTabSz="914400" rtl="0" eaLnBrk="1" latinLnBrk="0" hangingPunct="1">
              <a:spcBef>
                <a:spcPts val="0"/>
              </a:spcBef>
              <a:buFont typeface="Arial" pitchFamily="34" charset="0"/>
              <a:buChar char="»"/>
              <a:defRPr sz="14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dirty="0" err="1"/>
              <a:t>Re</a:t>
            </a:r>
            <a:r>
              <a:rPr lang="fr-FR" i="1" baseline="-25000" dirty="0" err="1"/>
              <a:t>Dh</a:t>
            </a:r>
            <a:r>
              <a:rPr lang="fr-FR" i="1" baseline="-25000" dirty="0"/>
              <a:t> </a:t>
            </a:r>
            <a:r>
              <a:rPr lang="fr-FR" dirty="0"/>
              <a:t>= 110 000</a:t>
            </a:r>
            <a:endParaRPr lang="fr-FR" baseline="-25000" dirty="0"/>
          </a:p>
        </p:txBody>
      </p:sp>
      <p:sp>
        <p:nvSpPr>
          <p:cNvPr id="8" name="Espace réservé du contenu 2"/>
          <p:cNvSpPr txBox="1">
            <a:spLocks/>
          </p:cNvSpPr>
          <p:nvPr/>
        </p:nvSpPr>
        <p:spPr>
          <a:xfrm>
            <a:off x="5004297" y="4299942"/>
            <a:ext cx="2736551" cy="843558"/>
          </a:xfrm>
          <a:prstGeom prst="rect">
            <a:avLst/>
          </a:prstGeom>
        </p:spPr>
        <p:txBody>
          <a:bodyPr vert="horz" lIns="36000" tIns="0" rIns="36000" bIns="0" rtlCol="0">
            <a:noAutofit/>
          </a:bodyPr>
          <a:lstStyle>
            <a:lvl1pPr marL="179388" indent="-179388" algn="l" defTabSz="914400" rtl="0" eaLnBrk="1" latinLnBrk="0" hangingPunct="1">
              <a:spcBef>
                <a:spcPts val="1800"/>
              </a:spcBef>
              <a:buClr>
                <a:schemeClr val="accent5"/>
              </a:buClr>
              <a:buFont typeface="Wingdings" pitchFamily="2" charset="2"/>
              <a:buChar char=""/>
              <a:defRPr sz="2000" b="1" kern="1200">
                <a:solidFill>
                  <a:schemeClr val="tx2"/>
                </a:solidFill>
                <a:latin typeface="+mn-lt"/>
                <a:ea typeface="+mn-ea"/>
                <a:cs typeface="+mn-cs"/>
              </a:defRPr>
            </a:lvl1pPr>
            <a:lvl2pPr marL="360000" indent="-180000" algn="l" defTabSz="914400" rtl="0" eaLnBrk="1" latinLnBrk="0" hangingPunct="1">
              <a:spcBef>
                <a:spcPts val="600"/>
              </a:spcBef>
              <a:buClr>
                <a:schemeClr val="accent5"/>
              </a:buClr>
              <a:buSzPct val="50000"/>
              <a:buFont typeface="Wingdings" pitchFamily="2" charset="2"/>
              <a:buChar char=""/>
              <a:defRPr sz="2000" kern="1200">
                <a:solidFill>
                  <a:schemeClr val="tx2"/>
                </a:solidFill>
                <a:latin typeface="+mn-lt"/>
                <a:ea typeface="+mn-ea"/>
                <a:cs typeface="+mn-cs"/>
              </a:defRPr>
            </a:lvl2pPr>
            <a:lvl3pPr marL="540000" indent="-180000" algn="l" defTabSz="914400" rtl="0" eaLnBrk="1" latinLnBrk="0" hangingPunct="1">
              <a:spcBef>
                <a:spcPts val="300"/>
              </a:spcBef>
              <a:buClr>
                <a:schemeClr val="accent5"/>
              </a:buClr>
              <a:buFont typeface="Arial" pitchFamily="34" charset="0"/>
              <a:buChar char="•"/>
              <a:defRPr sz="1800" kern="1200">
                <a:solidFill>
                  <a:schemeClr val="tx2"/>
                </a:solidFill>
                <a:latin typeface="+mn-lt"/>
                <a:ea typeface="+mn-ea"/>
                <a:cs typeface="+mn-cs"/>
              </a:defRPr>
            </a:lvl3pPr>
            <a:lvl4pPr marL="720000" indent="-144000" algn="l" defTabSz="914400" rtl="0" eaLnBrk="1" latinLnBrk="0" hangingPunct="1">
              <a:spcBef>
                <a:spcPts val="0"/>
              </a:spcBef>
              <a:buFont typeface="Arial" pitchFamily="34" charset="0"/>
              <a:buChar char="–"/>
              <a:defRPr sz="1600" kern="1200">
                <a:solidFill>
                  <a:schemeClr val="tx2"/>
                </a:solidFill>
                <a:latin typeface="+mn-lt"/>
                <a:ea typeface="+mn-ea"/>
                <a:cs typeface="+mn-cs"/>
              </a:defRPr>
            </a:lvl4pPr>
            <a:lvl5pPr marL="864000" indent="-108000" algn="l" defTabSz="914400" rtl="0" eaLnBrk="1" latinLnBrk="0" hangingPunct="1">
              <a:spcBef>
                <a:spcPts val="0"/>
              </a:spcBef>
              <a:buFont typeface="Arial" pitchFamily="34" charset="0"/>
              <a:buChar char="»"/>
              <a:defRPr sz="14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dirty="0"/>
              <a:t>M &lt; 0,1</a:t>
            </a:r>
            <a:endParaRPr lang="fr-FR" baseline="-25000" dirty="0"/>
          </a:p>
        </p:txBody>
      </p:sp>
    </p:spTree>
    <p:extLst>
      <p:ext uri="{BB962C8B-B14F-4D97-AF65-F5344CB8AC3E}">
        <p14:creationId xmlns:p14="http://schemas.microsoft.com/office/powerpoint/2010/main" val="2278063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e 16"/>
          <p:cNvGrpSpPr/>
          <p:nvPr/>
        </p:nvGrpSpPr>
        <p:grpSpPr>
          <a:xfrm>
            <a:off x="6372199" y="3867894"/>
            <a:ext cx="2480212" cy="1056402"/>
            <a:chOff x="6372199" y="3963620"/>
            <a:chExt cx="2480212" cy="1056402"/>
          </a:xfrm>
        </p:grpSpPr>
        <p:sp>
          <p:nvSpPr>
            <p:cNvPr id="18" name="Rectangle 17"/>
            <p:cNvSpPr/>
            <p:nvPr/>
          </p:nvSpPr>
          <p:spPr>
            <a:xfrm>
              <a:off x="6372199" y="3963620"/>
              <a:ext cx="2480212" cy="10564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600"/>
            </a:p>
          </p:txBody>
        </p:sp>
        <p:pic>
          <p:nvPicPr>
            <p:cNvPr id="19" name="Image 18"/>
            <p:cNvPicPr>
              <a:picLocks noChangeAspect="1"/>
            </p:cNvPicPr>
            <p:nvPr/>
          </p:nvPicPr>
          <p:blipFill>
            <a:blip r:embed="rId3" cstate="print"/>
            <a:stretch>
              <a:fillRect/>
            </a:stretch>
          </p:blipFill>
          <p:spPr>
            <a:xfrm>
              <a:off x="6372200" y="4629774"/>
              <a:ext cx="1730098" cy="390248"/>
            </a:xfrm>
            <a:prstGeom prst="rect">
              <a:avLst/>
            </a:prstGeom>
          </p:spPr>
        </p:pic>
        <p:pic>
          <p:nvPicPr>
            <p:cNvPr id="20" name="Imag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44208" y="4041461"/>
              <a:ext cx="576913" cy="576913"/>
            </a:xfrm>
            <a:prstGeom prst="rect">
              <a:avLst/>
            </a:prstGeom>
          </p:spPr>
        </p:pic>
        <p:pic>
          <p:nvPicPr>
            <p:cNvPr id="21" name="Imag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28384" y="3963620"/>
              <a:ext cx="824027" cy="1056402"/>
            </a:xfrm>
            <a:prstGeom prst="rect">
              <a:avLst/>
            </a:prstGeom>
          </p:spPr>
        </p:pic>
      </p:grpSp>
      <p:sp>
        <p:nvSpPr>
          <p:cNvPr id="2" name="Espace réservé du pied de page 1"/>
          <p:cNvSpPr>
            <a:spLocks noGrp="1"/>
          </p:cNvSpPr>
          <p:nvPr>
            <p:ph type="ftr" sz="quarter" idx="11"/>
          </p:nvPr>
        </p:nvSpPr>
        <p:spPr/>
        <p:txBody>
          <a:bodyPr/>
          <a:lstStyle/>
          <a:p>
            <a:r>
              <a:rPr lang="fr-FR"/>
              <a:t>Thèse A. Joly – Cylindre déformé en écoulement axial</a:t>
            </a:r>
          </a:p>
        </p:txBody>
      </p:sp>
      <p:sp>
        <p:nvSpPr>
          <p:cNvPr id="9" name="Espace réservé du texte 1"/>
          <p:cNvSpPr txBox="1">
            <a:spLocks/>
          </p:cNvSpPr>
          <p:nvPr/>
        </p:nvSpPr>
        <p:spPr>
          <a:xfrm>
            <a:off x="107505" y="123478"/>
            <a:ext cx="8798962" cy="1152128"/>
          </a:xfrm>
          <a:prstGeom prst="rect">
            <a:avLst/>
          </a:prstGeom>
        </p:spPr>
        <p:txBody>
          <a:bodyPr/>
          <a:lstStyle>
            <a:lvl1pPr marL="179388" indent="-179388" algn="l" defTabSz="914400" rtl="0" eaLnBrk="1" latinLnBrk="0" hangingPunct="1">
              <a:spcBef>
                <a:spcPts val="1800"/>
              </a:spcBef>
              <a:buClr>
                <a:schemeClr val="accent5"/>
              </a:buClr>
              <a:buFont typeface="Wingdings" pitchFamily="2" charset="2"/>
              <a:buChar char=""/>
              <a:defRPr sz="2000" b="1" kern="1200">
                <a:solidFill>
                  <a:schemeClr val="tx1">
                    <a:lumMod val="75000"/>
                  </a:schemeClr>
                </a:solidFill>
                <a:latin typeface="+mn-lt"/>
                <a:ea typeface="+mn-ea"/>
                <a:cs typeface="+mn-cs"/>
              </a:defRPr>
            </a:lvl1pPr>
            <a:lvl2pPr marL="360000" indent="-180000" algn="l" defTabSz="914400" rtl="0" eaLnBrk="1" latinLnBrk="0" hangingPunct="1">
              <a:spcBef>
                <a:spcPts val="600"/>
              </a:spcBef>
              <a:buClr>
                <a:schemeClr val="accent5"/>
              </a:buClr>
              <a:buSzPct val="50000"/>
              <a:buFont typeface="Wingdings" pitchFamily="2" charset="2"/>
              <a:buChar char=""/>
              <a:defRPr sz="2000" kern="1200">
                <a:solidFill>
                  <a:schemeClr val="tx1">
                    <a:lumMod val="75000"/>
                  </a:schemeClr>
                </a:solidFill>
                <a:latin typeface="+mn-lt"/>
                <a:ea typeface="+mn-ea"/>
                <a:cs typeface="+mn-cs"/>
              </a:defRPr>
            </a:lvl2pPr>
            <a:lvl3pPr marL="540000" indent="-180000" algn="l" defTabSz="914400" rtl="0" eaLnBrk="1" latinLnBrk="0" hangingPunct="1">
              <a:spcBef>
                <a:spcPts val="300"/>
              </a:spcBef>
              <a:buClr>
                <a:schemeClr val="accent5"/>
              </a:buClr>
              <a:buFont typeface="Arial" pitchFamily="34" charset="0"/>
              <a:buChar char="•"/>
              <a:defRPr sz="1800" kern="1200">
                <a:solidFill>
                  <a:schemeClr val="tx1">
                    <a:lumMod val="75000"/>
                  </a:schemeClr>
                </a:solidFill>
                <a:latin typeface="+mn-lt"/>
                <a:ea typeface="+mn-ea"/>
                <a:cs typeface="+mn-cs"/>
              </a:defRPr>
            </a:lvl3pPr>
            <a:lvl4pPr marL="720000" indent="-144000" algn="l" defTabSz="914400" rtl="0" eaLnBrk="1" latinLnBrk="0" hangingPunct="1">
              <a:spcBef>
                <a:spcPts val="0"/>
              </a:spcBef>
              <a:buFont typeface="Arial" pitchFamily="34" charset="0"/>
              <a:buChar char="–"/>
              <a:defRPr sz="1600" kern="1200">
                <a:solidFill>
                  <a:schemeClr val="tx1">
                    <a:lumMod val="75000"/>
                  </a:schemeClr>
                </a:solidFill>
                <a:latin typeface="+mn-lt"/>
                <a:ea typeface="+mn-ea"/>
                <a:cs typeface="+mn-cs"/>
              </a:defRPr>
            </a:lvl4pPr>
            <a:lvl5pPr marL="864000" indent="-108000" algn="l" defTabSz="914400" rtl="0" eaLnBrk="1" latinLnBrk="0" hangingPunct="1">
              <a:spcBef>
                <a:spcPts val="0"/>
              </a:spcBef>
              <a:buFont typeface="Arial" pitchFamily="34" charset="0"/>
              <a:buChar char="»"/>
              <a:defRPr sz="1400" kern="1200">
                <a:solidFill>
                  <a:schemeClr val="tx1">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800" dirty="0"/>
              <a:t>Forces fluides stationnaires exercées sur un cylindre déformé en écoulement axial et confiné</a:t>
            </a:r>
          </a:p>
        </p:txBody>
      </p:sp>
      <p:sp>
        <p:nvSpPr>
          <p:cNvPr id="10" name="Espace réservé du texte 2"/>
          <p:cNvSpPr txBox="1">
            <a:spLocks/>
          </p:cNvSpPr>
          <p:nvPr/>
        </p:nvSpPr>
        <p:spPr>
          <a:xfrm>
            <a:off x="107505" y="1111010"/>
            <a:ext cx="9289031" cy="344217"/>
          </a:xfrm>
          <a:prstGeom prst="rect">
            <a:avLst/>
          </a:prstGeom>
        </p:spPr>
        <p:txBody>
          <a:bodyPr/>
          <a:lstStyle>
            <a:lvl1pPr marL="179388" indent="-179388" algn="l" defTabSz="914400" rtl="0" eaLnBrk="1" latinLnBrk="0" hangingPunct="1">
              <a:spcBef>
                <a:spcPts val="1800"/>
              </a:spcBef>
              <a:buClr>
                <a:schemeClr val="accent5"/>
              </a:buClr>
              <a:buFont typeface="Wingdings" pitchFamily="2" charset="2"/>
              <a:buChar char=""/>
              <a:defRPr sz="2000" b="1" kern="1200">
                <a:solidFill>
                  <a:schemeClr val="tx1">
                    <a:lumMod val="75000"/>
                  </a:schemeClr>
                </a:solidFill>
                <a:latin typeface="+mn-lt"/>
                <a:ea typeface="+mn-ea"/>
                <a:cs typeface="+mn-cs"/>
              </a:defRPr>
            </a:lvl1pPr>
            <a:lvl2pPr marL="360000" indent="-180000" algn="l" defTabSz="914400" rtl="0" eaLnBrk="1" latinLnBrk="0" hangingPunct="1">
              <a:spcBef>
                <a:spcPts val="600"/>
              </a:spcBef>
              <a:buClr>
                <a:schemeClr val="accent5"/>
              </a:buClr>
              <a:buSzPct val="50000"/>
              <a:buFont typeface="Wingdings" pitchFamily="2" charset="2"/>
              <a:buChar char=""/>
              <a:defRPr sz="2000" kern="1200">
                <a:solidFill>
                  <a:schemeClr val="tx1">
                    <a:lumMod val="75000"/>
                  </a:schemeClr>
                </a:solidFill>
                <a:latin typeface="+mn-lt"/>
                <a:ea typeface="+mn-ea"/>
                <a:cs typeface="+mn-cs"/>
              </a:defRPr>
            </a:lvl2pPr>
            <a:lvl3pPr marL="540000" indent="-180000" algn="l" defTabSz="914400" rtl="0" eaLnBrk="1" latinLnBrk="0" hangingPunct="1">
              <a:spcBef>
                <a:spcPts val="300"/>
              </a:spcBef>
              <a:buClr>
                <a:schemeClr val="accent5"/>
              </a:buClr>
              <a:buFont typeface="Arial" pitchFamily="34" charset="0"/>
              <a:buChar char="•"/>
              <a:defRPr sz="1800" kern="1200">
                <a:solidFill>
                  <a:schemeClr val="tx1">
                    <a:lumMod val="75000"/>
                  </a:schemeClr>
                </a:solidFill>
                <a:latin typeface="+mn-lt"/>
                <a:ea typeface="+mn-ea"/>
                <a:cs typeface="+mn-cs"/>
              </a:defRPr>
            </a:lvl3pPr>
            <a:lvl4pPr marL="720000" indent="-144000" algn="l" defTabSz="914400" rtl="0" eaLnBrk="1" latinLnBrk="0" hangingPunct="1">
              <a:spcBef>
                <a:spcPts val="0"/>
              </a:spcBef>
              <a:buFont typeface="Arial" pitchFamily="34" charset="0"/>
              <a:buChar char="–"/>
              <a:defRPr sz="1600" kern="1200">
                <a:solidFill>
                  <a:schemeClr val="tx1">
                    <a:lumMod val="75000"/>
                  </a:schemeClr>
                </a:solidFill>
                <a:latin typeface="+mn-lt"/>
                <a:ea typeface="+mn-ea"/>
                <a:cs typeface="+mn-cs"/>
              </a:defRPr>
            </a:lvl4pPr>
            <a:lvl5pPr marL="864000" indent="-108000" algn="l" defTabSz="914400" rtl="0" eaLnBrk="1" latinLnBrk="0" hangingPunct="1">
              <a:spcBef>
                <a:spcPts val="0"/>
              </a:spcBef>
              <a:buFont typeface="Arial" pitchFamily="34" charset="0"/>
              <a:buChar char="»"/>
              <a:defRPr sz="1400" kern="1200">
                <a:solidFill>
                  <a:schemeClr val="tx1">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1900" dirty="0"/>
              <a:t>Application au dimensionnement sismique des assemblages combustibles</a:t>
            </a:r>
          </a:p>
          <a:p>
            <a:endParaRPr lang="fr-FR" sz="1900" dirty="0"/>
          </a:p>
        </p:txBody>
      </p:sp>
      <p:sp>
        <p:nvSpPr>
          <p:cNvPr id="13" name="Espace réservé du texte 3"/>
          <p:cNvSpPr txBox="1">
            <a:spLocks/>
          </p:cNvSpPr>
          <p:nvPr/>
        </p:nvSpPr>
        <p:spPr>
          <a:xfrm>
            <a:off x="107504" y="4092615"/>
            <a:ext cx="2952328" cy="534663"/>
          </a:xfrm>
          <a:prstGeom prst="rect">
            <a:avLst/>
          </a:prstGeom>
          <a:ln>
            <a:noFill/>
          </a:ln>
        </p:spPr>
        <p:txBody>
          <a:bodyPr vert="horz" lIns="36000" tIns="0" rIns="36000" bIns="0" rtlCol="0">
            <a:noAutofit/>
          </a:bodyPr>
          <a:lstStyle>
            <a:lvl1pPr marL="0" indent="0" algn="l" defTabSz="914400" rtl="0" eaLnBrk="1" latinLnBrk="0" hangingPunct="1">
              <a:spcBef>
                <a:spcPts val="1800"/>
              </a:spcBef>
              <a:buClr>
                <a:schemeClr val="accent5"/>
              </a:buClr>
              <a:buFont typeface="Wingdings" pitchFamily="2" charset="2"/>
              <a:buNone/>
              <a:defRPr sz="1119" b="1" kern="1200">
                <a:solidFill>
                  <a:schemeClr val="bg1"/>
                </a:solidFill>
                <a:latin typeface="Arial" panose="020B0604020202020204" pitchFamily="34" charset="0"/>
                <a:ea typeface="+mn-ea"/>
                <a:cs typeface="Arial" panose="020B0604020202020204" pitchFamily="34" charset="0"/>
              </a:defRPr>
            </a:lvl1pPr>
            <a:lvl2pPr marL="360000" indent="-180000" algn="l" defTabSz="914400" rtl="0" eaLnBrk="1" latinLnBrk="0" hangingPunct="1">
              <a:spcBef>
                <a:spcPts val="600"/>
              </a:spcBef>
              <a:buClr>
                <a:schemeClr val="accent5"/>
              </a:buClr>
              <a:buSzPct val="50000"/>
              <a:buFont typeface="Wingdings" pitchFamily="2" charset="2"/>
              <a:buChar char=""/>
              <a:defRPr sz="1800" kern="1200">
                <a:solidFill>
                  <a:schemeClr val="tx1">
                    <a:lumMod val="75000"/>
                  </a:schemeClr>
                </a:solidFill>
                <a:latin typeface="+mn-lt"/>
                <a:ea typeface="+mn-ea"/>
                <a:cs typeface="+mn-cs"/>
              </a:defRPr>
            </a:lvl2pPr>
            <a:lvl3pPr marL="540000" indent="-180000" algn="l" defTabSz="914400" rtl="0" eaLnBrk="1" latinLnBrk="0" hangingPunct="1">
              <a:spcBef>
                <a:spcPts val="300"/>
              </a:spcBef>
              <a:buClr>
                <a:schemeClr val="accent5"/>
              </a:buClr>
              <a:buFont typeface="Arial" pitchFamily="34" charset="0"/>
              <a:buChar char="•"/>
              <a:defRPr sz="1600" kern="1200">
                <a:solidFill>
                  <a:schemeClr val="tx1">
                    <a:lumMod val="75000"/>
                  </a:schemeClr>
                </a:solidFill>
                <a:latin typeface="+mn-lt"/>
                <a:ea typeface="+mn-ea"/>
                <a:cs typeface="+mn-cs"/>
              </a:defRPr>
            </a:lvl3pPr>
            <a:lvl4pPr marL="720000" indent="-144000" algn="l" defTabSz="914400" rtl="0" eaLnBrk="1" latinLnBrk="0" hangingPunct="1">
              <a:spcBef>
                <a:spcPts val="0"/>
              </a:spcBef>
              <a:buFont typeface="Arial" pitchFamily="34" charset="0"/>
              <a:buChar char="–"/>
              <a:defRPr sz="1400" kern="1200">
                <a:solidFill>
                  <a:schemeClr val="tx1">
                    <a:lumMod val="75000"/>
                  </a:schemeClr>
                </a:solidFill>
                <a:latin typeface="+mn-lt"/>
                <a:ea typeface="+mn-ea"/>
                <a:cs typeface="+mn-cs"/>
              </a:defRPr>
            </a:lvl4pPr>
            <a:lvl5pPr marL="864000" indent="-108000" algn="l" defTabSz="914400" rtl="0" eaLnBrk="1" latinLnBrk="0" hangingPunct="1">
              <a:spcBef>
                <a:spcPts val="0"/>
              </a:spcBef>
              <a:buFont typeface="Arial" pitchFamily="34" charset="0"/>
              <a:buChar char="»"/>
              <a:defRPr sz="1200" kern="1200">
                <a:solidFill>
                  <a:schemeClr val="tx1">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1400" dirty="0">
                <a:solidFill>
                  <a:schemeClr val="tx1">
                    <a:lumMod val="75000"/>
                  </a:schemeClr>
                </a:solidFill>
              </a:rPr>
              <a:t>Aurélien Joly, doctorant</a:t>
            </a:r>
            <a:br>
              <a:rPr lang="fr-FR" sz="1400" dirty="0">
                <a:solidFill>
                  <a:schemeClr val="tx1">
                    <a:lumMod val="75000"/>
                  </a:schemeClr>
                </a:solidFill>
              </a:rPr>
            </a:br>
            <a:r>
              <a:rPr lang="fr-FR" sz="1400" dirty="0">
                <a:solidFill>
                  <a:schemeClr val="tx1">
                    <a:lumMod val="75000"/>
                  </a:schemeClr>
                </a:solidFill>
              </a:rPr>
              <a:t>Olivier Cadot, directeur de thèse</a:t>
            </a:r>
          </a:p>
        </p:txBody>
      </p:sp>
      <p:sp>
        <p:nvSpPr>
          <p:cNvPr id="14" name="Espace réservé du texte 3"/>
          <p:cNvSpPr txBox="1">
            <a:spLocks/>
          </p:cNvSpPr>
          <p:nvPr/>
        </p:nvSpPr>
        <p:spPr>
          <a:xfrm>
            <a:off x="3030822" y="4103258"/>
            <a:ext cx="3413386" cy="534663"/>
          </a:xfrm>
          <a:prstGeom prst="rect">
            <a:avLst/>
          </a:prstGeom>
          <a:ln>
            <a:noFill/>
          </a:ln>
        </p:spPr>
        <p:txBody>
          <a:bodyPr vert="horz" lIns="36000" tIns="0" rIns="36000" bIns="0" rtlCol="0">
            <a:noAutofit/>
          </a:bodyPr>
          <a:lstStyle>
            <a:lvl1pPr marL="0" indent="0" algn="l" defTabSz="914400" rtl="0" eaLnBrk="1" latinLnBrk="0" hangingPunct="1">
              <a:spcBef>
                <a:spcPts val="1800"/>
              </a:spcBef>
              <a:buClr>
                <a:schemeClr val="accent5"/>
              </a:buClr>
              <a:buFont typeface="Wingdings" pitchFamily="2" charset="2"/>
              <a:buNone/>
              <a:defRPr sz="1119" b="1" kern="1200">
                <a:solidFill>
                  <a:schemeClr val="bg1"/>
                </a:solidFill>
                <a:latin typeface="Arial" panose="020B0604020202020204" pitchFamily="34" charset="0"/>
                <a:ea typeface="+mn-ea"/>
                <a:cs typeface="Arial" panose="020B0604020202020204" pitchFamily="34" charset="0"/>
              </a:defRPr>
            </a:lvl1pPr>
            <a:lvl2pPr marL="360000" indent="-180000" algn="l" defTabSz="914400" rtl="0" eaLnBrk="1" latinLnBrk="0" hangingPunct="1">
              <a:spcBef>
                <a:spcPts val="600"/>
              </a:spcBef>
              <a:buClr>
                <a:schemeClr val="accent5"/>
              </a:buClr>
              <a:buSzPct val="50000"/>
              <a:buFont typeface="Wingdings" pitchFamily="2" charset="2"/>
              <a:buChar char=""/>
              <a:defRPr sz="1800" kern="1200">
                <a:solidFill>
                  <a:schemeClr val="tx1">
                    <a:lumMod val="75000"/>
                  </a:schemeClr>
                </a:solidFill>
                <a:latin typeface="+mn-lt"/>
                <a:ea typeface="+mn-ea"/>
                <a:cs typeface="+mn-cs"/>
              </a:defRPr>
            </a:lvl2pPr>
            <a:lvl3pPr marL="540000" indent="-180000" algn="l" defTabSz="914400" rtl="0" eaLnBrk="1" latinLnBrk="0" hangingPunct="1">
              <a:spcBef>
                <a:spcPts val="300"/>
              </a:spcBef>
              <a:buClr>
                <a:schemeClr val="accent5"/>
              </a:buClr>
              <a:buFont typeface="Arial" pitchFamily="34" charset="0"/>
              <a:buChar char="•"/>
              <a:defRPr sz="1600" kern="1200">
                <a:solidFill>
                  <a:schemeClr val="tx1">
                    <a:lumMod val="75000"/>
                  </a:schemeClr>
                </a:solidFill>
                <a:latin typeface="+mn-lt"/>
                <a:ea typeface="+mn-ea"/>
                <a:cs typeface="+mn-cs"/>
              </a:defRPr>
            </a:lvl3pPr>
            <a:lvl4pPr marL="720000" indent="-144000" algn="l" defTabSz="914400" rtl="0" eaLnBrk="1" latinLnBrk="0" hangingPunct="1">
              <a:spcBef>
                <a:spcPts val="0"/>
              </a:spcBef>
              <a:buFont typeface="Arial" pitchFamily="34" charset="0"/>
              <a:buChar char="–"/>
              <a:defRPr sz="1400" kern="1200">
                <a:solidFill>
                  <a:schemeClr val="tx1">
                    <a:lumMod val="75000"/>
                  </a:schemeClr>
                </a:solidFill>
                <a:latin typeface="+mn-lt"/>
                <a:ea typeface="+mn-ea"/>
                <a:cs typeface="+mn-cs"/>
              </a:defRPr>
            </a:lvl4pPr>
            <a:lvl5pPr marL="864000" indent="-108000" algn="l" defTabSz="914400" rtl="0" eaLnBrk="1" latinLnBrk="0" hangingPunct="1">
              <a:spcBef>
                <a:spcPts val="0"/>
              </a:spcBef>
              <a:buFont typeface="Arial" pitchFamily="34" charset="0"/>
              <a:buChar char="»"/>
              <a:defRPr sz="1200" kern="1200">
                <a:solidFill>
                  <a:schemeClr val="tx1">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1400" dirty="0">
                <a:solidFill>
                  <a:schemeClr val="tx1">
                    <a:lumMod val="75000"/>
                  </a:schemeClr>
                </a:solidFill>
              </a:rPr>
              <a:t>Pierre </a:t>
            </a:r>
            <a:r>
              <a:rPr lang="fr-FR" sz="1400" dirty="0" err="1">
                <a:solidFill>
                  <a:schemeClr val="tx1">
                    <a:lumMod val="75000"/>
                  </a:schemeClr>
                </a:solidFill>
              </a:rPr>
              <a:t>Moussou</a:t>
            </a:r>
            <a:r>
              <a:rPr lang="fr-FR" sz="1400" dirty="0">
                <a:solidFill>
                  <a:schemeClr val="tx1">
                    <a:lumMod val="75000"/>
                  </a:schemeClr>
                </a:solidFill>
              </a:rPr>
              <a:t>, encadrant industriel</a:t>
            </a:r>
            <a:br>
              <a:rPr lang="fr-FR" sz="1400" dirty="0">
                <a:solidFill>
                  <a:schemeClr val="tx1">
                    <a:lumMod val="75000"/>
                  </a:schemeClr>
                </a:solidFill>
              </a:rPr>
            </a:br>
            <a:r>
              <a:rPr lang="fr-FR" sz="1400" dirty="0">
                <a:solidFill>
                  <a:schemeClr val="tx1">
                    <a:lumMod val="75000"/>
                  </a:schemeClr>
                </a:solidFill>
              </a:rPr>
              <a:t>Luc </a:t>
            </a:r>
            <a:r>
              <a:rPr lang="fr-FR" sz="1400" dirty="0" err="1">
                <a:solidFill>
                  <a:schemeClr val="tx1">
                    <a:lumMod val="75000"/>
                  </a:schemeClr>
                </a:solidFill>
              </a:rPr>
              <a:t>Pastur</a:t>
            </a:r>
            <a:r>
              <a:rPr lang="fr-FR" sz="1400" dirty="0">
                <a:solidFill>
                  <a:schemeClr val="tx1">
                    <a:lumMod val="75000"/>
                  </a:schemeClr>
                </a:solidFill>
              </a:rPr>
              <a:t>, co-directeur</a:t>
            </a:r>
          </a:p>
        </p:txBody>
      </p:sp>
      <p:pic>
        <p:nvPicPr>
          <p:cNvPr id="15" name="Imag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616715"/>
            <a:ext cx="9144000" cy="2185414"/>
          </a:xfrm>
          <a:prstGeom prst="rect">
            <a:avLst/>
          </a:prstGeom>
        </p:spPr>
      </p:pic>
      <p:pic>
        <p:nvPicPr>
          <p:cNvPr id="16" name="Picture 2" descr="C:\Users\J78957\Desktop\Logo EDF\logoEDF_png\EDF_Logo_4C_v_F.png"/>
          <p:cNvPicPr>
            <a:picLocks noChangeAspect="1" noChangeArrowheads="1"/>
          </p:cNvPicPr>
          <p:nvPr/>
        </p:nvPicPr>
        <p:blipFill>
          <a:blip r:embed="rId7" cstate="print"/>
          <a:srcRect/>
          <a:stretch>
            <a:fillRect/>
          </a:stretch>
        </p:blipFill>
        <p:spPr bwMode="auto">
          <a:xfrm>
            <a:off x="7183948" y="4103258"/>
            <a:ext cx="684000" cy="291707"/>
          </a:xfrm>
          <a:prstGeom prst="rect">
            <a:avLst/>
          </a:prstGeom>
          <a:noFill/>
        </p:spPr>
      </p:pic>
    </p:spTree>
    <p:extLst>
      <p:ext uri="{BB962C8B-B14F-4D97-AF65-F5344CB8AC3E}">
        <p14:creationId xmlns:p14="http://schemas.microsoft.com/office/powerpoint/2010/main" val="25312051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Modèle numérique</a:t>
            </a:r>
          </a:p>
        </p:txBody>
      </p:sp>
      <p:sp>
        <p:nvSpPr>
          <p:cNvPr id="3" name="Espace réservé du contenu 2"/>
          <p:cNvSpPr>
            <a:spLocks noGrp="1"/>
          </p:cNvSpPr>
          <p:nvPr>
            <p:ph idx="1"/>
          </p:nvPr>
        </p:nvSpPr>
        <p:spPr>
          <a:xfrm>
            <a:off x="395290" y="951311"/>
            <a:ext cx="3816673" cy="3996703"/>
          </a:xfrm>
        </p:spPr>
        <p:txBody>
          <a:bodyPr/>
          <a:lstStyle/>
          <a:p>
            <a:r>
              <a:rPr lang="fr-FR" dirty="0"/>
              <a:t>Objectifs :</a:t>
            </a:r>
          </a:p>
          <a:p>
            <a:pPr lvl="1"/>
            <a:r>
              <a:rPr lang="fr-FR" dirty="0"/>
              <a:t>Évaluer des méthodes classiques ⇒ étude numérique non exhaustive</a:t>
            </a:r>
          </a:p>
          <a:p>
            <a:pPr lvl="1"/>
            <a:r>
              <a:rPr lang="fr-FR" dirty="0"/>
              <a:t>Compléter les résultats expérimentaux</a:t>
            </a:r>
          </a:p>
          <a:p>
            <a:r>
              <a:rPr lang="fr-FR" dirty="0"/>
              <a:t>Géométrie :</a:t>
            </a:r>
          </a:p>
          <a:p>
            <a:pPr lvl="1"/>
            <a:r>
              <a:rPr lang="fr-FR" dirty="0"/>
              <a:t>Identique à la maquette…</a:t>
            </a:r>
          </a:p>
          <a:p>
            <a:pPr lvl="1"/>
            <a:r>
              <a:rPr lang="fr-FR" dirty="0"/>
              <a:t>… sauf pour les supports, non modélisés</a:t>
            </a:r>
          </a:p>
        </p:txBody>
      </p:sp>
      <p:sp>
        <p:nvSpPr>
          <p:cNvPr id="4" name="Espace réservé du pied de page 3"/>
          <p:cNvSpPr>
            <a:spLocks noGrp="1"/>
          </p:cNvSpPr>
          <p:nvPr>
            <p:ph type="ftr" sz="quarter" idx="11"/>
          </p:nvPr>
        </p:nvSpPr>
        <p:spPr/>
        <p:txBody>
          <a:bodyPr/>
          <a:lstStyle/>
          <a:p>
            <a:r>
              <a:rPr lang="en-US"/>
              <a:t>Thèse A. Joly – Cylindre déformé en écoulement axial</a:t>
            </a:r>
            <a:endParaRPr lang="fr-FR" dirty="0"/>
          </a:p>
        </p:txBody>
      </p:sp>
      <p:sp>
        <p:nvSpPr>
          <p:cNvPr id="5" name="Espace réservé du contenu 4"/>
          <p:cNvSpPr>
            <a:spLocks noGrp="1"/>
          </p:cNvSpPr>
          <p:nvPr>
            <p:ph idx="12"/>
          </p:nvPr>
        </p:nvSpPr>
        <p:spPr/>
        <p:txBody>
          <a:bodyPr/>
          <a:lstStyle/>
          <a:p>
            <a:r>
              <a:rPr lang="fr-FR" dirty="0"/>
              <a:t>Conditions :</a:t>
            </a:r>
          </a:p>
          <a:p>
            <a:pPr lvl="1"/>
            <a:r>
              <a:rPr lang="fr-FR" dirty="0" err="1"/>
              <a:t>Re</a:t>
            </a:r>
            <a:r>
              <a:rPr lang="fr-FR" dirty="0"/>
              <a:t> légèrement inférieur aux essais (61 000 vs 110 000)</a:t>
            </a:r>
          </a:p>
          <a:p>
            <a:pPr lvl="1"/>
            <a:r>
              <a:rPr lang="fr-FR" dirty="0"/>
              <a:t>Maillage : 12 </a:t>
            </a:r>
            <a:r>
              <a:rPr lang="fr-FR" dirty="0" err="1"/>
              <a:t>mio</a:t>
            </a:r>
            <a:r>
              <a:rPr lang="fr-FR" dirty="0"/>
              <a:t>. cellules</a:t>
            </a:r>
          </a:p>
          <a:p>
            <a:pPr lvl="1"/>
            <a:r>
              <a:rPr lang="fr-FR" dirty="0"/>
              <a:t>Modèle de turbulence : RANS, k-</a:t>
            </a:r>
            <a:r>
              <a:rPr lang="el-GR" dirty="0"/>
              <a:t>ω </a:t>
            </a:r>
            <a:r>
              <a:rPr lang="fr-FR" dirty="0"/>
              <a:t>SST </a:t>
            </a:r>
            <a:r>
              <a:rPr lang="fr-FR" sz="1200" dirty="0"/>
              <a:t>(déjà utilisé par </a:t>
            </a:r>
            <a:r>
              <a:rPr lang="fr-FR" sz="1200" dirty="0" err="1">
                <a:solidFill>
                  <a:schemeClr val="accent5"/>
                </a:solidFill>
              </a:rPr>
              <a:t>Divaret</a:t>
            </a:r>
            <a:r>
              <a:rPr lang="fr-FR" sz="1200" dirty="0">
                <a:solidFill>
                  <a:schemeClr val="accent5"/>
                </a:solidFill>
              </a:rPr>
              <a:t> </a:t>
            </a:r>
            <a:r>
              <a:rPr lang="fr-FR" sz="1200" i="1" dirty="0">
                <a:solidFill>
                  <a:schemeClr val="accent5"/>
                </a:solidFill>
              </a:rPr>
              <a:t>et al. </a:t>
            </a:r>
            <a:r>
              <a:rPr lang="fr-FR" sz="1200" dirty="0">
                <a:solidFill>
                  <a:schemeClr val="accent5"/>
                </a:solidFill>
              </a:rPr>
              <a:t>(2014)</a:t>
            </a:r>
            <a:r>
              <a:rPr lang="fr-FR" sz="1200" dirty="0"/>
              <a:t>, </a:t>
            </a:r>
            <a:r>
              <a:rPr lang="fr-FR" sz="1200" dirty="0">
                <a:solidFill>
                  <a:schemeClr val="accent5"/>
                </a:solidFill>
              </a:rPr>
              <a:t>De </a:t>
            </a:r>
            <a:r>
              <a:rPr lang="fr-FR" sz="1200" dirty="0" err="1">
                <a:solidFill>
                  <a:schemeClr val="accent5"/>
                </a:solidFill>
              </a:rPr>
              <a:t>Ridder</a:t>
            </a:r>
            <a:r>
              <a:rPr lang="fr-FR" sz="1200" dirty="0">
                <a:solidFill>
                  <a:schemeClr val="accent5"/>
                </a:solidFill>
              </a:rPr>
              <a:t> </a:t>
            </a:r>
            <a:r>
              <a:rPr lang="fr-FR" sz="1200" i="1" dirty="0">
                <a:solidFill>
                  <a:schemeClr val="accent5"/>
                </a:solidFill>
              </a:rPr>
              <a:t>et al. </a:t>
            </a:r>
            <a:r>
              <a:rPr lang="fr-FR" sz="1200" dirty="0">
                <a:solidFill>
                  <a:schemeClr val="accent5"/>
                </a:solidFill>
              </a:rPr>
              <a:t>(2015)</a:t>
            </a:r>
            <a:r>
              <a:rPr lang="fr-FR" sz="1200" dirty="0"/>
              <a:t>, </a:t>
            </a:r>
            <a:r>
              <a:rPr lang="fr-FR" sz="1200" dirty="0" err="1">
                <a:solidFill>
                  <a:schemeClr val="accent5"/>
                </a:solidFill>
              </a:rPr>
              <a:t>Adjiman</a:t>
            </a:r>
            <a:r>
              <a:rPr lang="fr-FR" sz="1200" dirty="0">
                <a:solidFill>
                  <a:schemeClr val="accent5"/>
                </a:solidFill>
              </a:rPr>
              <a:t> </a:t>
            </a:r>
            <a:r>
              <a:rPr lang="fr-FR" sz="1200" i="1" dirty="0">
                <a:solidFill>
                  <a:schemeClr val="accent5"/>
                </a:solidFill>
              </a:rPr>
              <a:t>et al. </a:t>
            </a:r>
            <a:r>
              <a:rPr lang="fr-FR" sz="1200" dirty="0">
                <a:solidFill>
                  <a:schemeClr val="accent5"/>
                </a:solidFill>
              </a:rPr>
              <a:t>(2016)</a:t>
            </a:r>
            <a:r>
              <a:rPr lang="fr-FR" sz="1200" dirty="0"/>
              <a:t>)</a:t>
            </a:r>
          </a:p>
          <a:p>
            <a:pPr lvl="1"/>
            <a:r>
              <a:rPr lang="fr-FR" dirty="0"/>
              <a:t>Pas de temps tel que CFL &lt; 1</a:t>
            </a:r>
          </a:p>
          <a:p>
            <a:pPr lvl="1"/>
            <a:r>
              <a:rPr lang="fr-FR" dirty="0"/>
              <a:t>Durée de simulation : 1s</a:t>
            </a:r>
          </a:p>
          <a:p>
            <a:pPr lvl="1"/>
            <a:r>
              <a:rPr lang="fr-FR" dirty="0"/>
              <a:t>Forces moyennées sur dernier 0,1 s</a:t>
            </a:r>
          </a:p>
          <a:p>
            <a:pPr lvl="1"/>
            <a:endParaRPr lang="fr-FR" dirty="0"/>
          </a:p>
          <a:p>
            <a:endParaRPr lang="fr-FR"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2226" y="113421"/>
            <a:ext cx="1546417" cy="822694"/>
          </a:xfrm>
          <a:prstGeom prst="rect">
            <a:avLst/>
          </a:prstGeom>
        </p:spPr>
      </p:pic>
    </p:spTree>
    <p:extLst>
      <p:ext uri="{BB962C8B-B14F-4D97-AF65-F5344CB8AC3E}">
        <p14:creationId xmlns:p14="http://schemas.microsoft.com/office/powerpoint/2010/main" val="11411410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fr-FR" dirty="0"/>
              <a:t>Thèse A. Joly – Cylindre déformé en écoulement axial</a:t>
            </a:r>
          </a:p>
        </p:txBody>
      </p:sp>
      <p:pic>
        <p:nvPicPr>
          <p:cNvPr id="5" name="Espace réservé du contenu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823439" y="627534"/>
            <a:ext cx="3836821" cy="2015957"/>
          </a:xfrm>
        </p:spPr>
      </p:pic>
      <p:pic>
        <p:nvPicPr>
          <p:cNvPr id="6" name="Imag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223" y="1537161"/>
            <a:ext cx="3960000" cy="341252"/>
          </a:xfrm>
          <a:prstGeom prst="rect">
            <a:avLst/>
          </a:prstGeom>
        </p:spPr>
      </p:pic>
      <p:pic>
        <p:nvPicPr>
          <p:cNvPr id="7" name="Imag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23439" y="2850933"/>
            <a:ext cx="3836819" cy="2015956"/>
          </a:xfrm>
          <a:prstGeom prst="rect">
            <a:avLst/>
          </a:prstGeom>
        </p:spPr>
      </p:pic>
      <p:cxnSp>
        <p:nvCxnSpPr>
          <p:cNvPr id="9" name="Connecteur droit 8"/>
          <p:cNvCxnSpPr/>
          <p:nvPr/>
        </p:nvCxnSpPr>
        <p:spPr>
          <a:xfrm>
            <a:off x="4572000" y="627534"/>
            <a:ext cx="0" cy="432048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1" name="Titre 1"/>
          <p:cNvSpPr>
            <a:spLocks noGrp="1"/>
          </p:cNvSpPr>
          <p:nvPr>
            <p:ph type="title"/>
          </p:nvPr>
        </p:nvSpPr>
        <p:spPr>
          <a:xfrm>
            <a:off x="395290" y="205978"/>
            <a:ext cx="8353425" cy="637580"/>
          </a:xfrm>
        </p:spPr>
        <p:txBody>
          <a:bodyPr/>
          <a:lstStyle/>
          <a:p>
            <a:r>
              <a:rPr lang="fr-FR" dirty="0"/>
              <a:t>Maillage</a:t>
            </a:r>
          </a:p>
        </p:txBody>
      </p:sp>
      <p:pic>
        <p:nvPicPr>
          <p:cNvPr id="10" name="Espace réservé du contenu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8175" y="2542586"/>
            <a:ext cx="3972387" cy="1909190"/>
          </a:xfrm>
          <a:prstGeom prst="rect">
            <a:avLst/>
          </a:prstGeom>
        </p:spPr>
      </p:pic>
    </p:spTree>
    <p:extLst>
      <p:ext uri="{BB962C8B-B14F-4D97-AF65-F5344CB8AC3E}">
        <p14:creationId xmlns:p14="http://schemas.microsoft.com/office/powerpoint/2010/main" val="16313952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Maillage</a:t>
            </a:r>
          </a:p>
        </p:txBody>
      </p:sp>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289" y="992064"/>
            <a:ext cx="3672655" cy="3672655"/>
          </a:xfrm>
          <a:prstGeom prst="rect">
            <a:avLst/>
          </a:prstGeom>
        </p:spPr>
      </p:pic>
      <p:pic>
        <p:nvPicPr>
          <p:cNvPr id="11" name="Image 10"/>
          <p:cNvPicPr>
            <a:picLocks noChangeAspect="1"/>
          </p:cNvPicPr>
          <p:nvPr/>
        </p:nvPicPr>
        <p:blipFill rotWithShape="1">
          <a:blip r:embed="rId4" cstate="print">
            <a:extLst>
              <a:ext uri="{28A0092B-C50C-407E-A947-70E740481C1C}">
                <a14:useLocalDpi xmlns:a14="http://schemas.microsoft.com/office/drawing/2010/main" val="0"/>
              </a:ext>
            </a:extLst>
          </a:blip>
          <a:srcRect l="15737" t="24241" r="17822"/>
          <a:stretch/>
        </p:blipFill>
        <p:spPr>
          <a:xfrm>
            <a:off x="4646967" y="1707654"/>
            <a:ext cx="3744415" cy="2173517"/>
          </a:xfrm>
          <a:prstGeom prst="rect">
            <a:avLst/>
          </a:prstGeom>
        </p:spPr>
      </p:pic>
      <p:sp>
        <p:nvSpPr>
          <p:cNvPr id="12" name="Espace réservé du pied de page 3"/>
          <p:cNvSpPr>
            <a:spLocks noGrp="1"/>
          </p:cNvSpPr>
          <p:nvPr>
            <p:ph type="ftr" sz="quarter" idx="11"/>
          </p:nvPr>
        </p:nvSpPr>
        <p:spPr>
          <a:xfrm>
            <a:off x="4499992" y="4785996"/>
            <a:ext cx="3888432" cy="115416"/>
          </a:xfrm>
        </p:spPr>
        <p:txBody>
          <a:bodyPr/>
          <a:lstStyle/>
          <a:p>
            <a:r>
              <a:rPr lang="fr-FR" dirty="0"/>
              <a:t>Thèse A. Joly – Cylindre déformé en écoulement axial</a:t>
            </a:r>
          </a:p>
        </p:txBody>
      </p:sp>
    </p:spTree>
    <p:extLst>
      <p:ext uri="{BB962C8B-B14F-4D97-AF65-F5344CB8AC3E}">
        <p14:creationId xmlns:p14="http://schemas.microsoft.com/office/powerpoint/2010/main" val="23621345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rotWithShape="1">
          <a:blip r:embed="rId3">
            <a:extLst>
              <a:ext uri="{28A0092B-C50C-407E-A947-70E740481C1C}">
                <a14:useLocalDpi xmlns:a14="http://schemas.microsoft.com/office/drawing/2010/main" val="0"/>
              </a:ext>
            </a:extLst>
          </a:blip>
          <a:srcRect b="14148"/>
          <a:stretch/>
        </p:blipFill>
        <p:spPr>
          <a:xfrm>
            <a:off x="179512" y="684001"/>
            <a:ext cx="7584000" cy="1887750"/>
          </a:xfrm>
          <a:prstGeom prst="rect">
            <a:avLst/>
          </a:prstGeom>
        </p:spPr>
      </p:pic>
      <p:pic>
        <p:nvPicPr>
          <p:cNvPr id="5" name="Image 4"/>
          <p:cNvPicPr>
            <a:picLocks noChangeAspect="1"/>
          </p:cNvPicPr>
          <p:nvPr/>
        </p:nvPicPr>
        <p:blipFill>
          <a:blip r:embed="rId4"/>
          <a:stretch>
            <a:fillRect/>
          </a:stretch>
        </p:blipFill>
        <p:spPr>
          <a:xfrm>
            <a:off x="7303846" y="898772"/>
            <a:ext cx="1489826" cy="1692000"/>
          </a:xfrm>
          <a:prstGeom prst="rect">
            <a:avLst/>
          </a:prstGeom>
        </p:spPr>
      </p:pic>
      <p:sp>
        <p:nvSpPr>
          <p:cNvPr id="2" name="Titre 1"/>
          <p:cNvSpPr>
            <a:spLocks noGrp="1"/>
          </p:cNvSpPr>
          <p:nvPr>
            <p:ph type="title"/>
          </p:nvPr>
        </p:nvSpPr>
        <p:spPr/>
        <p:txBody>
          <a:bodyPr/>
          <a:lstStyle/>
          <a:p>
            <a:r>
              <a:rPr lang="fr-FR" dirty="0"/>
              <a:t>Champ de vitesse en position alignée</a:t>
            </a:r>
          </a:p>
        </p:txBody>
      </p:sp>
      <p:sp>
        <p:nvSpPr>
          <p:cNvPr id="3" name="Espace réservé du contenu 2"/>
          <p:cNvSpPr>
            <a:spLocks noGrp="1"/>
          </p:cNvSpPr>
          <p:nvPr>
            <p:ph idx="1"/>
          </p:nvPr>
        </p:nvSpPr>
        <p:spPr>
          <a:xfrm>
            <a:off x="2267337" y="2897850"/>
            <a:ext cx="3035325" cy="2051642"/>
          </a:xfrm>
        </p:spPr>
        <p:txBody>
          <a:bodyPr/>
          <a:lstStyle/>
          <a:p>
            <a:r>
              <a:rPr lang="fr-FR" dirty="0"/>
              <a:t>Développement puis stabilisation des couches limites</a:t>
            </a:r>
          </a:p>
          <a:p>
            <a:r>
              <a:rPr lang="fr-FR" dirty="0"/>
              <a:t>Longueur d’entrée dans une conduite</a:t>
            </a:r>
          </a:p>
          <a:p>
            <a:r>
              <a:rPr lang="fr-FR" dirty="0"/>
              <a:t>Écoulement cisaillé</a:t>
            </a:r>
          </a:p>
        </p:txBody>
      </p:sp>
      <p:sp>
        <p:nvSpPr>
          <p:cNvPr id="4" name="Espace réservé du pied de page 3"/>
          <p:cNvSpPr>
            <a:spLocks noGrp="1"/>
          </p:cNvSpPr>
          <p:nvPr>
            <p:ph type="ftr" sz="quarter" idx="11"/>
          </p:nvPr>
        </p:nvSpPr>
        <p:spPr/>
        <p:txBody>
          <a:bodyPr/>
          <a:lstStyle/>
          <a:p>
            <a:r>
              <a:rPr lang="en-US"/>
              <a:t>Thèse A. Joly – Cylindre déformé en écoulement axial</a:t>
            </a:r>
            <a:endParaRPr lang="fr-FR" dirty="0"/>
          </a:p>
        </p:txBody>
      </p:sp>
      <p:pic>
        <p:nvPicPr>
          <p:cNvPr id="71" name="Image 7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268" y="2768332"/>
            <a:ext cx="2166335" cy="2160000"/>
          </a:xfrm>
          <a:prstGeom prst="rect">
            <a:avLst/>
          </a:prstGeom>
        </p:spPr>
      </p:pic>
      <p:pic>
        <p:nvPicPr>
          <p:cNvPr id="72" name="Image 7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02660" y="2737804"/>
            <a:ext cx="2156572" cy="2160000"/>
          </a:xfrm>
          <a:prstGeom prst="rect">
            <a:avLst/>
          </a:prstGeom>
        </p:spPr>
      </p:pic>
      <p:pic>
        <p:nvPicPr>
          <p:cNvPr id="73" name="Image 7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57608" y="2768332"/>
            <a:ext cx="857064" cy="2160000"/>
          </a:xfrm>
          <a:prstGeom prst="rect">
            <a:avLst/>
          </a:prstGeom>
        </p:spPr>
      </p:pic>
      <p:grpSp>
        <p:nvGrpSpPr>
          <p:cNvPr id="79" name="Groupe 78"/>
          <p:cNvGrpSpPr>
            <a:grpSpLocks noChangeAspect="1"/>
          </p:cNvGrpSpPr>
          <p:nvPr/>
        </p:nvGrpSpPr>
        <p:grpSpPr>
          <a:xfrm>
            <a:off x="216000" y="2551129"/>
            <a:ext cx="7632000" cy="142876"/>
            <a:chOff x="173373" y="1801895"/>
            <a:chExt cx="8654999" cy="162047"/>
          </a:xfrm>
        </p:grpSpPr>
        <p:sp>
          <p:nvSpPr>
            <p:cNvPr id="80" name="Rectangle 79"/>
            <p:cNvSpPr/>
            <p:nvPr/>
          </p:nvSpPr>
          <p:spPr>
            <a:xfrm>
              <a:off x="900873" y="1801895"/>
              <a:ext cx="7200000" cy="162000"/>
            </a:xfrm>
            <a:prstGeom prst="rect">
              <a:avLst/>
            </a:prstGeom>
            <a:solidFill>
              <a:srgbClr val="E7E6E6"/>
            </a:solidFill>
            <a:ln w="12700" cap="flat" cmpd="sng" algn="ctr">
              <a:solidFill>
                <a:sysClr val="windowText" lastClr="000000">
                  <a:shade val="50000"/>
                </a:sysClr>
              </a:solidFill>
              <a:prstDash val="solid"/>
              <a:miter lim="800000"/>
            </a:ln>
            <a:effectLst/>
          </p:spPr>
          <p:txBody>
            <a:bodyPr rtlCol="0" anchor="ctr"/>
            <a:lstStyle/>
            <a:p>
              <a:pPr algn="ctr">
                <a:defRPr/>
              </a:pPr>
              <a:endParaRPr lang="fr-FR" kern="0">
                <a:solidFill>
                  <a:prstClr val="white"/>
                </a:solidFill>
                <a:latin typeface="Calibri"/>
              </a:endParaRPr>
            </a:p>
          </p:txBody>
        </p:sp>
        <p:sp>
          <p:nvSpPr>
            <p:cNvPr id="81" name="Triangle isocèle 80"/>
            <p:cNvSpPr/>
            <p:nvPr/>
          </p:nvSpPr>
          <p:spPr>
            <a:xfrm rot="16200000">
              <a:off x="451747" y="1523566"/>
              <a:ext cx="162001" cy="718750"/>
            </a:xfrm>
            <a:prstGeom prst="triangl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a:defRPr/>
              </a:pPr>
              <a:endParaRPr lang="fr-FR" kern="0">
                <a:solidFill>
                  <a:prstClr val="white"/>
                </a:solidFill>
                <a:latin typeface="Calibri"/>
              </a:endParaRPr>
            </a:p>
          </p:txBody>
        </p:sp>
        <p:sp>
          <p:nvSpPr>
            <p:cNvPr id="82" name="Triangle isocèle 81"/>
            <p:cNvSpPr/>
            <p:nvPr/>
          </p:nvSpPr>
          <p:spPr>
            <a:xfrm rot="5400000" flipH="1">
              <a:off x="8387997" y="1523567"/>
              <a:ext cx="162000" cy="718750"/>
            </a:xfrm>
            <a:prstGeom prst="triangl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a:defRPr/>
              </a:pPr>
              <a:endParaRPr lang="fr-FR" kern="0">
                <a:solidFill>
                  <a:prstClr val="white"/>
                </a:solidFill>
                <a:latin typeface="Calibri"/>
              </a:endParaRPr>
            </a:p>
          </p:txBody>
        </p:sp>
      </p:grpSp>
      <p:pic>
        <p:nvPicPr>
          <p:cNvPr id="8" name="Imag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78581" y="1321583"/>
            <a:ext cx="832000" cy="310857"/>
          </a:xfrm>
          <a:prstGeom prst="rect">
            <a:avLst/>
          </a:prstGeom>
        </p:spPr>
      </p:pic>
    </p:spTree>
    <p:extLst>
      <p:ext uri="{BB962C8B-B14F-4D97-AF65-F5344CB8AC3E}">
        <p14:creationId xmlns:p14="http://schemas.microsoft.com/office/powerpoint/2010/main" val="3117338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827088" y="771550"/>
            <a:ext cx="7129288" cy="3384376"/>
          </a:xfrm>
        </p:spPr>
        <p:txBody>
          <a:bodyPr/>
          <a:lstStyle/>
          <a:p>
            <a:r>
              <a:rPr lang="fr-FR" dirty="0">
                <a:solidFill>
                  <a:srgbClr val="53A5FF"/>
                </a:solidFill>
              </a:rPr>
              <a:t>Contexte industriel</a:t>
            </a:r>
            <a:br>
              <a:rPr lang="fr-FR" dirty="0"/>
            </a:br>
            <a:r>
              <a:rPr lang="fr-FR" dirty="0">
                <a:solidFill>
                  <a:srgbClr val="53A5FF"/>
                </a:solidFill>
              </a:rPr>
              <a:t>Une configuration simplifiée</a:t>
            </a:r>
            <a:br>
              <a:rPr lang="fr-FR" dirty="0">
                <a:solidFill>
                  <a:srgbClr val="53A5FF"/>
                </a:solidFill>
              </a:rPr>
            </a:br>
            <a:r>
              <a:rPr lang="fr-FR" dirty="0">
                <a:solidFill>
                  <a:srgbClr val="53A5FF"/>
                </a:solidFill>
              </a:rPr>
              <a:t>Banc d'essai et modèle numérique</a:t>
            </a:r>
            <a:br>
              <a:rPr lang="fr-FR" dirty="0">
                <a:solidFill>
                  <a:srgbClr val="53A5FF"/>
                </a:solidFill>
              </a:rPr>
            </a:br>
            <a:r>
              <a:rPr lang="fr-FR" dirty="0"/>
              <a:t>Modèle de forces fluides</a:t>
            </a:r>
            <a:br>
              <a:rPr lang="fr-FR" dirty="0">
                <a:solidFill>
                  <a:srgbClr val="53A5FF"/>
                </a:solidFill>
              </a:rPr>
            </a:br>
            <a:r>
              <a:rPr lang="fr-FR" dirty="0">
                <a:solidFill>
                  <a:srgbClr val="53A5FF"/>
                </a:solidFill>
              </a:rPr>
              <a:t>Résultats</a:t>
            </a:r>
            <a:br>
              <a:rPr lang="fr-FR" dirty="0">
                <a:solidFill>
                  <a:srgbClr val="53A5FF"/>
                </a:solidFill>
              </a:rPr>
            </a:br>
            <a:r>
              <a:rPr lang="fr-FR" dirty="0">
                <a:solidFill>
                  <a:srgbClr val="53A5FF"/>
                </a:solidFill>
              </a:rPr>
              <a:t>Application industrielle</a:t>
            </a:r>
            <a:br>
              <a:rPr lang="fr-FR" dirty="0">
                <a:solidFill>
                  <a:srgbClr val="53A5FF"/>
                </a:solidFill>
              </a:rPr>
            </a:br>
            <a:r>
              <a:rPr lang="fr-FR" dirty="0">
                <a:solidFill>
                  <a:srgbClr val="53A5FF"/>
                </a:solidFill>
              </a:rPr>
              <a:t>Conclusion</a:t>
            </a:r>
            <a:endParaRPr lang="fr-FR" dirty="0"/>
          </a:p>
        </p:txBody>
      </p:sp>
    </p:spTree>
    <p:extLst>
      <p:ext uri="{BB962C8B-B14F-4D97-AF65-F5344CB8AC3E}">
        <p14:creationId xmlns:p14="http://schemas.microsoft.com/office/powerpoint/2010/main" val="39783439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Modèle Taylor-</a:t>
            </a:r>
            <a:r>
              <a:rPr lang="fr-FR" dirty="0" err="1"/>
              <a:t>Lighthill</a:t>
            </a:r>
            <a:r>
              <a:rPr lang="fr-FR" dirty="0"/>
              <a:t>-</a:t>
            </a:r>
            <a:r>
              <a:rPr lang="fr-FR" dirty="0" err="1"/>
              <a:t>Païdoussis</a:t>
            </a:r>
            <a:r>
              <a:rPr lang="fr-FR" dirty="0"/>
              <a:t> (TLP)</a:t>
            </a:r>
          </a:p>
        </p:txBody>
      </p:sp>
      <p:sp>
        <p:nvSpPr>
          <p:cNvPr id="3" name="Espace réservé du contenu 2"/>
          <p:cNvSpPr>
            <a:spLocks noGrp="1"/>
          </p:cNvSpPr>
          <p:nvPr>
            <p:ph idx="1"/>
          </p:nvPr>
        </p:nvSpPr>
        <p:spPr>
          <a:xfrm>
            <a:off x="395289" y="951311"/>
            <a:ext cx="5832895" cy="3852687"/>
          </a:xfrm>
        </p:spPr>
        <p:txBody>
          <a:bodyPr/>
          <a:lstStyle/>
          <a:p>
            <a:r>
              <a:rPr lang="fr-FR" dirty="0"/>
              <a:t>Cylindre </a:t>
            </a:r>
            <a:r>
              <a:rPr lang="fr-FR" i="1" dirty="0"/>
              <a:t>flexible</a:t>
            </a:r>
            <a:r>
              <a:rPr lang="fr-FR" dirty="0"/>
              <a:t> en écoulement axial, confiné dans une conduite ou un réseau de cylindres </a:t>
            </a:r>
            <a:r>
              <a:rPr lang="fr-FR" i="1" dirty="0"/>
              <a:t>rigides</a:t>
            </a:r>
            <a:r>
              <a:rPr lang="fr-FR" dirty="0"/>
              <a:t> </a:t>
            </a:r>
            <a:r>
              <a:rPr lang="fr-FR" dirty="0">
                <a:solidFill>
                  <a:schemeClr val="accent5"/>
                </a:solidFill>
              </a:rPr>
              <a:t>(</a:t>
            </a:r>
            <a:r>
              <a:rPr lang="fr-FR" dirty="0" err="1">
                <a:solidFill>
                  <a:schemeClr val="accent5"/>
                </a:solidFill>
              </a:rPr>
              <a:t>Païdoussis</a:t>
            </a:r>
            <a:r>
              <a:rPr lang="fr-FR" dirty="0">
                <a:solidFill>
                  <a:schemeClr val="accent5"/>
                </a:solidFill>
              </a:rPr>
              <a:t>, 1973)</a:t>
            </a:r>
            <a:r>
              <a:rPr lang="fr-FR" dirty="0"/>
              <a:t>.</a:t>
            </a:r>
          </a:p>
          <a:p>
            <a:r>
              <a:rPr lang="fr-FR" dirty="0"/>
              <a:t>Décomposition </a:t>
            </a:r>
            <a:br>
              <a:rPr lang="fr-FR" dirty="0"/>
            </a:br>
            <a:r>
              <a:rPr lang="fr-FR" dirty="0"/>
              <a:t>force potentielle + force visqueuse </a:t>
            </a:r>
            <a:r>
              <a:rPr lang="fr-FR" dirty="0">
                <a:solidFill>
                  <a:schemeClr val="accent5"/>
                </a:solidFill>
              </a:rPr>
              <a:t>(Hawthorne, 1961) </a:t>
            </a:r>
            <a:r>
              <a:rPr lang="fr-FR" dirty="0"/>
              <a:t>:</a:t>
            </a:r>
          </a:p>
          <a:p>
            <a:pPr lvl="1"/>
            <a:r>
              <a:rPr lang="fr-FR" dirty="0"/>
              <a:t>force potentielle : </a:t>
            </a:r>
            <a:r>
              <a:rPr lang="fr-FR" dirty="0" err="1">
                <a:solidFill>
                  <a:schemeClr val="accent5"/>
                </a:solidFill>
              </a:rPr>
              <a:t>Lighthill</a:t>
            </a:r>
            <a:r>
              <a:rPr lang="fr-FR" dirty="0">
                <a:solidFill>
                  <a:schemeClr val="accent5"/>
                </a:solidFill>
              </a:rPr>
              <a:t> (1960)</a:t>
            </a:r>
          </a:p>
          <a:p>
            <a:pPr lvl="1"/>
            <a:r>
              <a:rPr lang="fr-FR" dirty="0"/>
              <a:t>force visqueuse : </a:t>
            </a:r>
            <a:br>
              <a:rPr lang="fr-FR" dirty="0"/>
            </a:br>
            <a:r>
              <a:rPr lang="fr-FR" dirty="0">
                <a:solidFill>
                  <a:schemeClr val="accent5"/>
                </a:solidFill>
              </a:rPr>
              <a:t>Taylor (1952)</a:t>
            </a:r>
            <a:r>
              <a:rPr lang="fr-FR" dirty="0"/>
              <a:t>, </a:t>
            </a:r>
            <a:r>
              <a:rPr lang="fr-FR" dirty="0" err="1">
                <a:solidFill>
                  <a:schemeClr val="accent5"/>
                </a:solidFill>
              </a:rPr>
              <a:t>Ersdal</a:t>
            </a:r>
            <a:r>
              <a:rPr lang="fr-FR" dirty="0">
                <a:solidFill>
                  <a:schemeClr val="accent5"/>
                </a:solidFill>
              </a:rPr>
              <a:t> &amp; </a:t>
            </a:r>
            <a:r>
              <a:rPr lang="fr-FR" dirty="0" err="1">
                <a:solidFill>
                  <a:schemeClr val="accent5"/>
                </a:solidFill>
              </a:rPr>
              <a:t>Faltinsen</a:t>
            </a:r>
            <a:r>
              <a:rPr lang="fr-FR" dirty="0">
                <a:solidFill>
                  <a:schemeClr val="accent5"/>
                </a:solidFill>
              </a:rPr>
              <a:t> (2006)</a:t>
            </a:r>
            <a:r>
              <a:rPr lang="fr-FR" dirty="0"/>
              <a:t>, </a:t>
            </a:r>
            <a:r>
              <a:rPr lang="fr-FR" dirty="0" err="1">
                <a:solidFill>
                  <a:schemeClr val="accent5"/>
                </a:solidFill>
              </a:rPr>
              <a:t>Divaret</a:t>
            </a:r>
            <a:r>
              <a:rPr lang="fr-FR" dirty="0">
                <a:solidFill>
                  <a:schemeClr val="accent5"/>
                </a:solidFill>
              </a:rPr>
              <a:t> </a:t>
            </a:r>
            <a:r>
              <a:rPr lang="fr-FR" i="1" dirty="0">
                <a:solidFill>
                  <a:schemeClr val="accent5"/>
                </a:solidFill>
              </a:rPr>
              <a:t>et al.</a:t>
            </a:r>
            <a:r>
              <a:rPr lang="fr-FR" dirty="0">
                <a:solidFill>
                  <a:schemeClr val="accent5"/>
                </a:solidFill>
              </a:rPr>
              <a:t> (2014) </a:t>
            </a:r>
          </a:p>
          <a:p>
            <a:r>
              <a:rPr lang="fr-FR" dirty="0"/>
              <a:t>Modèle linéaire</a:t>
            </a:r>
            <a:endParaRPr lang="fr-FR" dirty="0">
              <a:solidFill>
                <a:schemeClr val="accent5"/>
              </a:solidFill>
            </a:endParaRPr>
          </a:p>
        </p:txBody>
      </p:sp>
      <p:sp>
        <p:nvSpPr>
          <p:cNvPr id="4" name="Espace réservé du pied de page 3"/>
          <p:cNvSpPr>
            <a:spLocks noGrp="1"/>
          </p:cNvSpPr>
          <p:nvPr>
            <p:ph type="ftr" sz="quarter" idx="11"/>
          </p:nvPr>
        </p:nvSpPr>
        <p:spPr/>
        <p:txBody>
          <a:bodyPr/>
          <a:lstStyle/>
          <a:p>
            <a:r>
              <a:rPr lang="en-US"/>
              <a:t>Thèse A. Joly – Cylindre déformé en écoulement axial</a:t>
            </a:r>
            <a:endParaRPr lang="fr-FR" dirty="0"/>
          </a:p>
        </p:txBody>
      </p:sp>
      <p:pic>
        <p:nvPicPr>
          <p:cNvPr id="5" name="Image 4"/>
          <p:cNvPicPr>
            <a:picLocks noChangeAspect="1"/>
          </p:cNvPicPr>
          <p:nvPr/>
        </p:nvPicPr>
        <p:blipFill>
          <a:blip r:embed="rId3"/>
          <a:stretch>
            <a:fillRect/>
          </a:stretch>
        </p:blipFill>
        <p:spPr>
          <a:xfrm>
            <a:off x="6575702" y="839824"/>
            <a:ext cx="1812722" cy="3474000"/>
          </a:xfrm>
          <a:prstGeom prst="rect">
            <a:avLst/>
          </a:prstGeom>
        </p:spPr>
      </p:pic>
      <p:sp>
        <p:nvSpPr>
          <p:cNvPr id="6" name="ZoneTexte 5"/>
          <p:cNvSpPr txBox="1"/>
          <p:nvPr/>
        </p:nvSpPr>
        <p:spPr>
          <a:xfrm>
            <a:off x="6653325" y="4256937"/>
            <a:ext cx="2490677" cy="338554"/>
          </a:xfrm>
          <a:prstGeom prst="rect">
            <a:avLst/>
          </a:prstGeom>
          <a:noFill/>
        </p:spPr>
        <p:txBody>
          <a:bodyPr wrap="square" rtlCol="0">
            <a:spAutoFit/>
          </a:bodyPr>
          <a:lstStyle/>
          <a:p>
            <a:pPr fontAlgn="base">
              <a:spcBef>
                <a:spcPct val="0"/>
              </a:spcBef>
              <a:spcAft>
                <a:spcPct val="0"/>
              </a:spcAft>
            </a:pPr>
            <a:r>
              <a:rPr lang="de-DE" sz="1600" dirty="0" err="1">
                <a:solidFill>
                  <a:schemeClr val="accent5"/>
                </a:solidFill>
                <a:cs typeface="Arial" charset="0"/>
              </a:rPr>
              <a:t>Païdoussis</a:t>
            </a:r>
            <a:r>
              <a:rPr lang="de-DE" sz="1600" dirty="0">
                <a:solidFill>
                  <a:schemeClr val="accent5"/>
                </a:solidFill>
                <a:cs typeface="Arial" charset="0"/>
              </a:rPr>
              <a:t> (1973)</a:t>
            </a:r>
          </a:p>
        </p:txBody>
      </p:sp>
    </p:spTree>
    <p:extLst>
      <p:ext uri="{BB962C8B-B14F-4D97-AF65-F5344CB8AC3E}">
        <p14:creationId xmlns:p14="http://schemas.microsoft.com/office/powerpoint/2010/main" val="4368292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Notations</a:t>
            </a:r>
          </a:p>
        </p:txBody>
      </p:sp>
      <p:sp>
        <p:nvSpPr>
          <p:cNvPr id="3" name="Espace réservé du pied de page 2"/>
          <p:cNvSpPr>
            <a:spLocks noGrp="1"/>
          </p:cNvSpPr>
          <p:nvPr>
            <p:ph type="ftr" sz="quarter" idx="10"/>
          </p:nvPr>
        </p:nvSpPr>
        <p:spPr/>
        <p:txBody>
          <a:bodyPr/>
          <a:lstStyle/>
          <a:p>
            <a:r>
              <a:rPr lang="fr-FR"/>
              <a:t>Thèse A. Joly – Cylindre déformé en écoulement axial</a:t>
            </a:r>
          </a:p>
        </p:txBody>
      </p:sp>
      <mc:AlternateContent xmlns:mc="http://schemas.openxmlformats.org/markup-compatibility/2006" xmlns:a14="http://schemas.microsoft.com/office/drawing/2010/main">
        <mc:Choice Requires="a14">
          <p:sp>
            <p:nvSpPr>
              <p:cNvPr id="5" name="Espace réservé du contenu 2"/>
              <p:cNvSpPr txBox="1">
                <a:spLocks/>
              </p:cNvSpPr>
              <p:nvPr/>
            </p:nvSpPr>
            <p:spPr>
              <a:xfrm>
                <a:off x="395289" y="2643758"/>
                <a:ext cx="5832895" cy="2088232"/>
              </a:xfrm>
              <a:prstGeom prst="rect">
                <a:avLst/>
              </a:prstGeom>
            </p:spPr>
            <p:txBody>
              <a:bodyPr/>
              <a:lstStyle>
                <a:lvl1pPr marL="179388" indent="-179388" algn="l" defTabSz="914400" rtl="0" eaLnBrk="1" latinLnBrk="0" hangingPunct="1">
                  <a:spcBef>
                    <a:spcPts val="1800"/>
                  </a:spcBef>
                  <a:buClr>
                    <a:schemeClr val="accent5"/>
                  </a:buClr>
                  <a:buFont typeface="Wingdings" pitchFamily="2" charset="2"/>
                  <a:buChar char=""/>
                  <a:defRPr sz="2000" b="1" kern="1200">
                    <a:solidFill>
                      <a:schemeClr val="tx1">
                        <a:lumMod val="75000"/>
                      </a:schemeClr>
                    </a:solidFill>
                    <a:latin typeface="+mn-lt"/>
                    <a:ea typeface="+mn-ea"/>
                    <a:cs typeface="+mn-cs"/>
                  </a:defRPr>
                </a:lvl1pPr>
                <a:lvl2pPr marL="360000" indent="-180000" algn="l" defTabSz="914400" rtl="0" eaLnBrk="1" latinLnBrk="0" hangingPunct="1">
                  <a:spcBef>
                    <a:spcPts val="600"/>
                  </a:spcBef>
                  <a:buClr>
                    <a:schemeClr val="accent5"/>
                  </a:buClr>
                  <a:buSzPct val="50000"/>
                  <a:buFont typeface="Wingdings" pitchFamily="2" charset="2"/>
                  <a:buChar char=""/>
                  <a:defRPr sz="2000" kern="1200">
                    <a:solidFill>
                      <a:schemeClr val="tx1">
                        <a:lumMod val="75000"/>
                      </a:schemeClr>
                    </a:solidFill>
                    <a:latin typeface="+mn-lt"/>
                    <a:ea typeface="+mn-ea"/>
                    <a:cs typeface="+mn-cs"/>
                  </a:defRPr>
                </a:lvl2pPr>
                <a:lvl3pPr marL="540000" indent="-180000" algn="l" defTabSz="914400" rtl="0" eaLnBrk="1" latinLnBrk="0" hangingPunct="1">
                  <a:spcBef>
                    <a:spcPts val="300"/>
                  </a:spcBef>
                  <a:buClr>
                    <a:schemeClr val="accent5"/>
                  </a:buClr>
                  <a:buFont typeface="Arial" pitchFamily="34" charset="0"/>
                  <a:buChar char="•"/>
                  <a:defRPr sz="1800" kern="1200">
                    <a:solidFill>
                      <a:schemeClr val="tx1">
                        <a:lumMod val="75000"/>
                      </a:schemeClr>
                    </a:solidFill>
                    <a:latin typeface="+mn-lt"/>
                    <a:ea typeface="+mn-ea"/>
                    <a:cs typeface="+mn-cs"/>
                  </a:defRPr>
                </a:lvl3pPr>
                <a:lvl4pPr marL="720000" indent="-144000" algn="l" defTabSz="914400" rtl="0" eaLnBrk="1" latinLnBrk="0" hangingPunct="1">
                  <a:spcBef>
                    <a:spcPts val="0"/>
                  </a:spcBef>
                  <a:buFont typeface="Arial" pitchFamily="34" charset="0"/>
                  <a:buChar char="–"/>
                  <a:defRPr sz="1600" kern="1200">
                    <a:solidFill>
                      <a:schemeClr val="tx1">
                        <a:lumMod val="75000"/>
                      </a:schemeClr>
                    </a:solidFill>
                    <a:latin typeface="+mn-lt"/>
                    <a:ea typeface="+mn-ea"/>
                    <a:cs typeface="+mn-cs"/>
                  </a:defRPr>
                </a:lvl4pPr>
                <a:lvl5pPr marL="864000" indent="-108000" algn="l" defTabSz="914400" rtl="0" eaLnBrk="1" latinLnBrk="0" hangingPunct="1">
                  <a:spcBef>
                    <a:spcPts val="0"/>
                  </a:spcBef>
                  <a:buFont typeface="Arial" pitchFamily="34" charset="0"/>
                  <a:buChar char="»"/>
                  <a:defRPr sz="1400" kern="1200">
                    <a:solidFill>
                      <a:schemeClr val="tx1">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dirty="0">
                    <a:solidFill>
                      <a:schemeClr val="tx2"/>
                    </a:solidFill>
                  </a:rPr>
                  <a:t>Version stationnaire du modèle : </a:t>
                </a:r>
                <a14:m>
                  <m:oMath xmlns:m="http://schemas.openxmlformats.org/officeDocument/2006/math">
                    <m:r>
                      <a:rPr lang="fr-FR" b="0" i="1">
                        <a:solidFill>
                          <a:schemeClr val="tx2"/>
                        </a:solidFill>
                        <a:latin typeface="Cambria Math" panose="02040503050406030204" pitchFamily="18" charset="0"/>
                      </a:rPr>
                      <m:t>𝜕</m:t>
                    </m:r>
                    <m:r>
                      <a:rPr lang="fr-FR" b="0" i="1">
                        <a:solidFill>
                          <a:schemeClr val="tx2"/>
                        </a:solidFill>
                        <a:latin typeface="Cambria Math" panose="02040503050406030204" pitchFamily="18" charset="0"/>
                      </a:rPr>
                      <m:t>/</m:t>
                    </m:r>
                    <m:r>
                      <a:rPr lang="fr-FR" b="0" i="1">
                        <a:solidFill>
                          <a:schemeClr val="tx2"/>
                        </a:solidFill>
                        <a:latin typeface="Cambria Math" panose="02040503050406030204" pitchFamily="18" charset="0"/>
                      </a:rPr>
                      <m:t>𝜕</m:t>
                    </m:r>
                    <m:r>
                      <a:rPr lang="fr-FR" b="0" i="1">
                        <a:solidFill>
                          <a:schemeClr val="tx2"/>
                        </a:solidFill>
                        <a:latin typeface="Cambria Math" panose="02040503050406030204" pitchFamily="18" charset="0"/>
                      </a:rPr>
                      <m:t>𝑡</m:t>
                    </m:r>
                    <m:r>
                      <a:rPr lang="fr-FR" b="0" i="1">
                        <a:solidFill>
                          <a:schemeClr val="tx2"/>
                        </a:solidFill>
                        <a:latin typeface="Cambria Math" panose="02040503050406030204" pitchFamily="18" charset="0"/>
                      </a:rPr>
                      <m:t>=0</m:t>
                    </m:r>
                  </m:oMath>
                </a14:m>
                <a:endParaRPr lang="fr-FR" b="0" dirty="0">
                  <a:solidFill>
                    <a:schemeClr val="tx2"/>
                  </a:solidFill>
                </a:endParaRPr>
              </a:p>
              <a:p>
                <a:r>
                  <a:rPr lang="fr-FR" dirty="0">
                    <a:solidFill>
                      <a:schemeClr val="tx2"/>
                    </a:solidFill>
                  </a:rPr>
                  <a:t>Déplacement </a:t>
                </a:r>
                <a14:m>
                  <m:oMath xmlns:m="http://schemas.openxmlformats.org/officeDocument/2006/math">
                    <m:r>
                      <a:rPr lang="fr-FR" b="0" i="1">
                        <a:solidFill>
                          <a:schemeClr val="tx2"/>
                        </a:solidFill>
                        <a:latin typeface="Cambria Math" panose="02040503050406030204" pitchFamily="18" charset="0"/>
                      </a:rPr>
                      <m:t>𝑤</m:t>
                    </m:r>
                    <m:r>
                      <a:rPr lang="fr-FR" b="0" i="1">
                        <a:solidFill>
                          <a:schemeClr val="tx2"/>
                        </a:solidFill>
                        <a:latin typeface="Cambria Math" panose="02040503050406030204" pitchFamily="18" charset="0"/>
                      </a:rPr>
                      <m:t>(</m:t>
                    </m:r>
                    <m:r>
                      <a:rPr lang="fr-FR" b="0" i="1">
                        <a:solidFill>
                          <a:schemeClr val="tx2"/>
                        </a:solidFill>
                        <a:latin typeface="Cambria Math" panose="02040503050406030204" pitchFamily="18" charset="0"/>
                      </a:rPr>
                      <m:t>𝑥</m:t>
                    </m:r>
                    <m:r>
                      <a:rPr lang="fr-FR" b="0" i="1">
                        <a:solidFill>
                          <a:schemeClr val="tx2"/>
                        </a:solidFill>
                        <a:latin typeface="Cambria Math" panose="02040503050406030204" pitchFamily="18" charset="0"/>
                      </a:rPr>
                      <m:t>)</m:t>
                    </m:r>
                  </m:oMath>
                </a14:m>
                <a:endParaRPr lang="fr-FR" b="0" dirty="0">
                  <a:solidFill>
                    <a:schemeClr val="tx2"/>
                  </a:solidFill>
                </a:endParaRPr>
              </a:p>
              <a:p>
                <a:r>
                  <a:rPr lang="fr-FR" dirty="0">
                    <a:solidFill>
                      <a:schemeClr val="tx2"/>
                    </a:solidFill>
                  </a:rPr>
                  <a:t>Hypothèse : angles faibles (</a:t>
                </a:r>
                <a14:m>
                  <m:oMath xmlns:m="http://schemas.openxmlformats.org/officeDocument/2006/math">
                    <m:sSup>
                      <m:sSupPr>
                        <m:ctrlPr>
                          <a:rPr lang="fr-FR" b="0" i="1">
                            <a:solidFill>
                              <a:schemeClr val="tx2"/>
                            </a:solidFill>
                            <a:latin typeface="Cambria Math" panose="02040503050406030204" pitchFamily="18" charset="0"/>
                          </a:rPr>
                        </m:ctrlPr>
                      </m:sSupPr>
                      <m:e>
                        <m:r>
                          <a:rPr lang="fr-FR" b="0" i="1">
                            <a:solidFill>
                              <a:schemeClr val="tx2"/>
                            </a:solidFill>
                            <a:latin typeface="Cambria Math" panose="02040503050406030204" pitchFamily="18" charset="0"/>
                          </a:rPr>
                          <m:t>𝑤</m:t>
                        </m:r>
                      </m:e>
                      <m:sup>
                        <m:r>
                          <a:rPr lang="fr-FR" b="0" i="1">
                            <a:solidFill>
                              <a:schemeClr val="tx2"/>
                            </a:solidFill>
                            <a:latin typeface="Cambria Math" panose="02040503050406030204" pitchFamily="18" charset="0"/>
                          </a:rPr>
                          <m:t>′</m:t>
                        </m:r>
                      </m:sup>
                    </m:sSup>
                    <m:r>
                      <a:rPr lang="fr-FR" b="0" i="1">
                        <a:solidFill>
                          <a:schemeClr val="tx2"/>
                        </a:solidFill>
                        <a:latin typeface="Cambria Math" panose="02040503050406030204" pitchFamily="18" charset="0"/>
                      </a:rPr>
                      <m:t>=</m:t>
                    </m:r>
                    <m:r>
                      <a:rPr lang="fr-FR" b="0" i="1">
                        <a:solidFill>
                          <a:schemeClr val="tx2"/>
                        </a:solidFill>
                        <a:latin typeface="Cambria Math" panose="02040503050406030204" pitchFamily="18" charset="0"/>
                      </a:rPr>
                      <m:t>𝑑𝑤</m:t>
                    </m:r>
                    <m:r>
                      <a:rPr lang="fr-FR" b="0" i="1">
                        <a:solidFill>
                          <a:schemeClr val="tx2"/>
                        </a:solidFill>
                        <a:latin typeface="Cambria Math" panose="02040503050406030204" pitchFamily="18" charset="0"/>
                      </a:rPr>
                      <m:t>/</m:t>
                    </m:r>
                    <m:r>
                      <a:rPr lang="fr-FR" b="0" i="1">
                        <a:solidFill>
                          <a:schemeClr val="tx2"/>
                        </a:solidFill>
                        <a:latin typeface="Cambria Math" panose="02040503050406030204" pitchFamily="18" charset="0"/>
                      </a:rPr>
                      <m:t>𝑑𝑥</m:t>
                    </m:r>
                    <m:r>
                      <a:rPr lang="fr-FR" b="0" i="1">
                        <a:solidFill>
                          <a:schemeClr val="tx2"/>
                        </a:solidFill>
                        <a:latin typeface="Cambria Math" panose="02040503050406030204" pitchFamily="18" charset="0"/>
                      </a:rPr>
                      <m:t>&lt;5°</m:t>
                    </m:r>
                  </m:oMath>
                </a14:m>
                <a:r>
                  <a:rPr lang="fr-FR" dirty="0">
                    <a:solidFill>
                      <a:schemeClr val="tx2"/>
                    </a:solidFill>
                  </a:rPr>
                  <a:t>)</a:t>
                </a:r>
              </a:p>
              <a:p>
                <a:r>
                  <a:rPr lang="fr-FR" dirty="0">
                    <a:solidFill>
                      <a:schemeClr val="tx2"/>
                    </a:solidFill>
                  </a:rPr>
                  <a:t>Portance locale </a:t>
                </a:r>
                <a14:m>
                  <m:oMath xmlns:m="http://schemas.openxmlformats.org/officeDocument/2006/math">
                    <m:sSub>
                      <m:sSubPr>
                        <m:ctrlPr>
                          <a:rPr lang="fr-FR" b="0" i="1">
                            <a:solidFill>
                              <a:schemeClr val="tx2"/>
                            </a:solidFill>
                            <a:latin typeface="Cambria Math" panose="02040503050406030204" pitchFamily="18" charset="0"/>
                          </a:rPr>
                        </m:ctrlPr>
                      </m:sSubPr>
                      <m:e>
                        <m:r>
                          <a:rPr lang="fr-FR" b="0" i="1">
                            <a:solidFill>
                              <a:schemeClr val="tx2"/>
                            </a:solidFill>
                            <a:latin typeface="Cambria Math" panose="02040503050406030204" pitchFamily="18" charset="0"/>
                          </a:rPr>
                          <m:t>𝑓</m:t>
                        </m:r>
                      </m:e>
                      <m:sub>
                        <m:r>
                          <a:rPr lang="fr-FR" b="0" i="1">
                            <a:solidFill>
                              <a:schemeClr val="tx2"/>
                            </a:solidFill>
                            <a:latin typeface="Cambria Math" panose="02040503050406030204" pitchFamily="18" charset="0"/>
                          </a:rPr>
                          <m:t>𝐿</m:t>
                        </m:r>
                      </m:sub>
                    </m:sSub>
                  </m:oMath>
                </a14:m>
                <a:r>
                  <a:rPr lang="fr-FR" b="0" dirty="0">
                    <a:solidFill>
                      <a:schemeClr val="tx2"/>
                    </a:solidFill>
                  </a:rPr>
                  <a:t>, </a:t>
                </a:r>
                <a:r>
                  <a:rPr lang="fr-FR" dirty="0">
                    <a:solidFill>
                      <a:schemeClr val="tx2"/>
                    </a:solidFill>
                  </a:rPr>
                  <a:t>traînée locale </a:t>
                </a:r>
                <a14:m>
                  <m:oMath xmlns:m="http://schemas.openxmlformats.org/officeDocument/2006/math">
                    <m:sSub>
                      <m:sSubPr>
                        <m:ctrlPr>
                          <a:rPr lang="fr-FR" b="0" i="1">
                            <a:solidFill>
                              <a:schemeClr val="tx2"/>
                            </a:solidFill>
                            <a:latin typeface="Cambria Math" panose="02040503050406030204" pitchFamily="18" charset="0"/>
                          </a:rPr>
                        </m:ctrlPr>
                      </m:sSubPr>
                      <m:e>
                        <m:r>
                          <a:rPr lang="fr-FR" b="0" i="1">
                            <a:solidFill>
                              <a:schemeClr val="tx2"/>
                            </a:solidFill>
                            <a:latin typeface="Cambria Math" panose="02040503050406030204" pitchFamily="18" charset="0"/>
                          </a:rPr>
                          <m:t>𝑓</m:t>
                        </m:r>
                      </m:e>
                      <m:sub>
                        <m:r>
                          <a:rPr lang="fr-FR" b="0" i="1">
                            <a:solidFill>
                              <a:schemeClr val="tx2"/>
                            </a:solidFill>
                            <a:latin typeface="Cambria Math" panose="02040503050406030204" pitchFamily="18" charset="0"/>
                          </a:rPr>
                          <m:t>𝐷</m:t>
                        </m:r>
                      </m:sub>
                    </m:sSub>
                  </m:oMath>
                </a14:m>
                <a:endParaRPr lang="fr-FR" b="0" dirty="0">
                  <a:solidFill>
                    <a:schemeClr val="tx2"/>
                  </a:solidFill>
                </a:endParaRPr>
              </a:p>
            </p:txBody>
          </p:sp>
        </mc:Choice>
        <mc:Fallback xmlns="">
          <p:sp>
            <p:nvSpPr>
              <p:cNvPr id="5" name="Espace réservé du contenu 2"/>
              <p:cNvSpPr txBox="1">
                <a:spLocks noRot="1" noChangeAspect="1" noMove="1" noResize="1" noEditPoints="1" noAdjustHandles="1" noChangeArrowheads="1" noChangeShapeType="1" noTextEdit="1"/>
              </p:cNvSpPr>
              <p:nvPr/>
            </p:nvSpPr>
            <p:spPr>
              <a:xfrm>
                <a:off x="395289" y="2643758"/>
                <a:ext cx="5832895" cy="2088232"/>
              </a:xfrm>
              <a:prstGeom prst="rect">
                <a:avLst/>
              </a:prstGeom>
              <a:blipFill rotWithShape="0">
                <a:blip r:embed="rId2"/>
                <a:stretch>
                  <a:fillRect l="-940" t="-1462" b="-1170"/>
                </a:stretch>
              </a:blipFill>
            </p:spPr>
            <p:txBody>
              <a:bodyPr/>
              <a:lstStyle/>
              <a:p>
                <a:r>
                  <a:rPr lang="fr-FR">
                    <a:noFill/>
                  </a:rPr>
                  <a:t> </a:t>
                </a:r>
              </a:p>
            </p:txBody>
          </p:sp>
        </mc:Fallback>
      </mc:AlternateContent>
      <p:pic>
        <p:nvPicPr>
          <p:cNvPr id="6" name="Imag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 y="843558"/>
            <a:ext cx="9000000" cy="1606007"/>
          </a:xfrm>
          <a:prstGeom prst="rect">
            <a:avLst/>
          </a:prstGeom>
        </p:spPr>
      </p:pic>
    </p:spTree>
    <p:extLst>
      <p:ext uri="{BB962C8B-B14F-4D97-AF65-F5344CB8AC3E}">
        <p14:creationId xmlns:p14="http://schemas.microsoft.com/office/powerpoint/2010/main" val="23904943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Force potentielle de </a:t>
            </a:r>
            <a:r>
              <a:rPr lang="fr-FR" dirty="0" err="1"/>
              <a:t>Lighthill</a:t>
            </a:r>
            <a:endParaRPr lang="fr-FR" dirty="0"/>
          </a:p>
        </p:txBody>
      </p:sp>
      <p:sp>
        <p:nvSpPr>
          <p:cNvPr id="4" name="Espace réservé du pied de page 3"/>
          <p:cNvSpPr>
            <a:spLocks noGrp="1"/>
          </p:cNvSpPr>
          <p:nvPr>
            <p:ph type="ftr" sz="quarter" idx="11"/>
          </p:nvPr>
        </p:nvSpPr>
        <p:spPr/>
        <p:txBody>
          <a:bodyPr/>
          <a:lstStyle/>
          <a:p>
            <a:r>
              <a:rPr lang="en-US"/>
              <a:t>Thèse A. Joly – Cylindre déformé en écoulement axial</a:t>
            </a:r>
            <a:endParaRPr lang="fr-FR" dirty="0"/>
          </a:p>
        </p:txBody>
      </p:sp>
      <p:grpSp>
        <p:nvGrpSpPr>
          <p:cNvPr id="5" name="Groupe 4"/>
          <p:cNvGrpSpPr/>
          <p:nvPr/>
        </p:nvGrpSpPr>
        <p:grpSpPr>
          <a:xfrm>
            <a:off x="-144432" y="584262"/>
            <a:ext cx="6984591" cy="3703463"/>
            <a:chOff x="251705" y="758522"/>
            <a:chExt cx="4714590" cy="2499832"/>
          </a:xfrm>
        </p:grpSpPr>
        <p:pic>
          <p:nvPicPr>
            <p:cNvPr id="6" name="Imag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705" y="758522"/>
              <a:ext cx="4714590" cy="2380868"/>
            </a:xfrm>
            <a:prstGeom prst="rect">
              <a:avLst/>
            </a:prstGeom>
          </p:spPr>
        </p:pic>
        <mc:AlternateContent xmlns:mc="http://schemas.openxmlformats.org/markup-compatibility/2006" xmlns:a14="http://schemas.microsoft.com/office/drawing/2010/main">
          <mc:Choice Requires="a14">
            <p:sp>
              <p:nvSpPr>
                <p:cNvPr id="7" name="ZoneTexte 6"/>
                <p:cNvSpPr txBox="1"/>
                <p:nvPr/>
              </p:nvSpPr>
              <p:spPr>
                <a:xfrm>
                  <a:off x="640423" y="3092155"/>
                  <a:ext cx="2266318" cy="166199"/>
                </a:xfrm>
                <a:prstGeom prst="rect">
                  <a:avLst/>
                </a:prstGeom>
                <a:noFill/>
              </p:spPr>
              <p:txBody>
                <a:bodyPr wrap="square" lIns="36000" tIns="0" rIns="36000" bIns="0" rtlCol="0">
                  <a:spAutoFit/>
                </a:bodyPr>
                <a:lstStyle/>
                <a:p>
                  <a:r>
                    <a:rPr lang="fr-FR" sz="1600" dirty="0">
                      <a:solidFill>
                        <a:schemeClr val="tx2"/>
                      </a:solidFill>
                    </a:rPr>
                    <a:t>plan fluide à </a:t>
                  </a:r>
                  <a14:m>
                    <m:oMath xmlns:m="http://schemas.openxmlformats.org/officeDocument/2006/math">
                      <m:r>
                        <a:rPr lang="fr-FR" sz="1600" i="1">
                          <a:solidFill>
                            <a:schemeClr val="tx2"/>
                          </a:solidFill>
                          <a:latin typeface="Cambria Math" panose="02040503050406030204" pitchFamily="18" charset="0"/>
                        </a:rPr>
                        <m:t>𝑥</m:t>
                      </m:r>
                      <m:d>
                        <m:dPr>
                          <m:ctrlPr>
                            <a:rPr lang="fr-FR" sz="1600" i="1">
                              <a:solidFill>
                                <a:schemeClr val="tx2"/>
                              </a:solidFill>
                              <a:latin typeface="Cambria Math" panose="02040503050406030204" pitchFamily="18" charset="0"/>
                            </a:rPr>
                          </m:ctrlPr>
                        </m:dPr>
                        <m:e>
                          <m:r>
                            <a:rPr lang="fr-FR" sz="1600" i="1">
                              <a:solidFill>
                                <a:schemeClr val="tx2"/>
                              </a:solidFill>
                              <a:latin typeface="Cambria Math" panose="02040503050406030204" pitchFamily="18" charset="0"/>
                            </a:rPr>
                            <m:t>𝑡</m:t>
                          </m:r>
                        </m:e>
                      </m:d>
                      <m:r>
                        <a:rPr lang="fr-FR" sz="1600" i="1">
                          <a:solidFill>
                            <a:schemeClr val="tx2"/>
                          </a:solidFill>
                          <a:latin typeface="Cambria Math" panose="02040503050406030204" pitchFamily="18" charset="0"/>
                        </a:rPr>
                        <m:t>=</m:t>
                      </m:r>
                      <m:r>
                        <a:rPr lang="fr-FR" sz="1600" i="1">
                          <a:solidFill>
                            <a:schemeClr val="tx2"/>
                          </a:solidFill>
                          <a:latin typeface="Cambria Math" panose="02040503050406030204" pitchFamily="18" charset="0"/>
                        </a:rPr>
                        <m:t>𝑈𝑡</m:t>
                      </m:r>
                    </m:oMath>
                  </a14:m>
                  <a:endParaRPr lang="fr-FR" sz="1600" dirty="0">
                    <a:solidFill>
                      <a:schemeClr val="tx2"/>
                    </a:solidFill>
                  </a:endParaRPr>
                </a:p>
              </p:txBody>
            </p:sp>
          </mc:Choice>
          <mc:Fallback xmlns="">
            <p:sp>
              <p:nvSpPr>
                <p:cNvPr id="8" name="ZoneTexte 7"/>
                <p:cNvSpPr txBox="1">
                  <a:spLocks noRot="1" noChangeAspect="1" noMove="1" noResize="1" noEditPoints="1" noAdjustHandles="1" noChangeArrowheads="1" noChangeShapeType="1" noTextEdit="1"/>
                </p:cNvSpPr>
                <p:nvPr/>
              </p:nvSpPr>
              <p:spPr>
                <a:xfrm>
                  <a:off x="640423" y="3092155"/>
                  <a:ext cx="2266318" cy="166199"/>
                </a:xfrm>
                <a:prstGeom prst="rect">
                  <a:avLst/>
                </a:prstGeom>
                <a:blipFill rotWithShape="0">
                  <a:blip r:embed="rId5"/>
                  <a:stretch>
                    <a:fillRect l="-2722" t="-24390" b="-48780"/>
                  </a:stretch>
                </a:blipFill>
              </p:spPr>
              <p:txBody>
                <a:bodyPr/>
                <a:lstStyle/>
                <a:p>
                  <a:r>
                    <a:rPr lang="fr-FR">
                      <a:noFill/>
                    </a:rPr>
                    <a:t> </a:t>
                  </a:r>
                </a:p>
              </p:txBody>
            </p:sp>
          </mc:Fallback>
        </mc:AlternateContent>
        <p:grpSp>
          <p:nvGrpSpPr>
            <p:cNvPr id="8" name="Groupe 7"/>
            <p:cNvGrpSpPr/>
            <p:nvPr/>
          </p:nvGrpSpPr>
          <p:grpSpPr>
            <a:xfrm>
              <a:off x="4243525" y="1624208"/>
              <a:ext cx="576064" cy="186974"/>
              <a:chOff x="4499992" y="1687329"/>
              <a:chExt cx="576064" cy="186974"/>
            </a:xfrm>
          </p:grpSpPr>
          <p:cxnSp>
            <p:nvCxnSpPr>
              <p:cNvPr id="12" name="Connecteur droit avec flèche 11"/>
              <p:cNvCxnSpPr/>
              <p:nvPr/>
            </p:nvCxnSpPr>
            <p:spPr>
              <a:xfrm>
                <a:off x="4499992" y="1779662"/>
                <a:ext cx="288032"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p:cNvSpPr txBox="1"/>
              <p:nvPr/>
            </p:nvSpPr>
            <p:spPr>
              <a:xfrm>
                <a:off x="4788024" y="1687329"/>
                <a:ext cx="288032" cy="186974"/>
              </a:xfrm>
              <a:prstGeom prst="rect">
                <a:avLst/>
              </a:prstGeom>
              <a:noFill/>
            </p:spPr>
            <p:txBody>
              <a:bodyPr wrap="square" lIns="36000" tIns="0" rIns="36000" bIns="0" rtlCol="0">
                <a:spAutoFit/>
              </a:bodyPr>
              <a:lstStyle/>
              <a:p>
                <a:r>
                  <a:rPr lang="fr-FR" i="1" dirty="0">
                    <a:solidFill>
                      <a:srgbClr val="000000"/>
                    </a:solidFill>
                    <a:latin typeface="Calibri" panose="020F0502020204030204" pitchFamily="34" charset="0"/>
                  </a:rPr>
                  <a:t>x</a:t>
                </a:r>
              </a:p>
            </p:txBody>
          </p:sp>
        </p:grpSp>
        <p:grpSp>
          <p:nvGrpSpPr>
            <p:cNvPr id="9" name="Groupe 8"/>
            <p:cNvGrpSpPr/>
            <p:nvPr/>
          </p:nvGrpSpPr>
          <p:grpSpPr>
            <a:xfrm>
              <a:off x="3707904" y="911143"/>
              <a:ext cx="392099" cy="436471"/>
              <a:chOff x="3707904" y="911143"/>
              <a:chExt cx="392099" cy="436471"/>
            </a:xfrm>
          </p:grpSpPr>
          <p:cxnSp>
            <p:nvCxnSpPr>
              <p:cNvPr id="10" name="Connecteur droit avec flèche 9"/>
              <p:cNvCxnSpPr/>
              <p:nvPr/>
            </p:nvCxnSpPr>
            <p:spPr>
              <a:xfrm flipV="1">
                <a:off x="3851920" y="1131590"/>
                <a:ext cx="0" cy="216024"/>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1" name="ZoneTexte 10"/>
              <p:cNvSpPr txBox="1"/>
              <p:nvPr/>
            </p:nvSpPr>
            <p:spPr>
              <a:xfrm>
                <a:off x="3707904" y="911143"/>
                <a:ext cx="392099" cy="186974"/>
              </a:xfrm>
              <a:prstGeom prst="rect">
                <a:avLst/>
              </a:prstGeom>
              <a:noFill/>
            </p:spPr>
            <p:txBody>
              <a:bodyPr wrap="square" lIns="36000" tIns="0" rIns="36000" bIns="0" rtlCol="0">
                <a:spAutoFit/>
              </a:bodyPr>
              <a:lstStyle/>
              <a:p>
                <a:r>
                  <a:rPr lang="fr-FR" i="1" dirty="0">
                    <a:solidFill>
                      <a:schemeClr val="accent2"/>
                    </a:solidFill>
                    <a:latin typeface="Calibri" panose="020F0502020204030204" pitchFamily="34" charset="0"/>
                  </a:rPr>
                  <a:t>w</a:t>
                </a:r>
                <a:r>
                  <a:rPr lang="fr-FR" dirty="0">
                    <a:solidFill>
                      <a:schemeClr val="accent2"/>
                    </a:solidFill>
                    <a:latin typeface="Calibri" panose="020F0502020204030204" pitchFamily="34" charset="0"/>
                  </a:rPr>
                  <a:t>(</a:t>
                </a:r>
                <a:r>
                  <a:rPr lang="fr-FR" i="1" dirty="0">
                    <a:solidFill>
                      <a:schemeClr val="accent2"/>
                    </a:solidFill>
                    <a:latin typeface="Calibri" panose="020F0502020204030204" pitchFamily="34" charset="0"/>
                  </a:rPr>
                  <a:t>x</a:t>
                </a:r>
                <a:r>
                  <a:rPr lang="fr-FR" dirty="0">
                    <a:solidFill>
                      <a:schemeClr val="accent2"/>
                    </a:solidFill>
                    <a:latin typeface="Calibri" panose="020F0502020204030204" pitchFamily="34" charset="0"/>
                  </a:rPr>
                  <a:t>)</a:t>
                </a:r>
              </a:p>
            </p:txBody>
          </p:sp>
        </p:grpSp>
      </p:gr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2627784" y="2232566"/>
                <a:ext cx="6516216" cy="2859464"/>
              </a:xfrm>
            </p:spPr>
            <p:txBody>
              <a:bodyPr/>
              <a:lstStyle/>
              <a:p>
                <a:r>
                  <a:rPr lang="fr-FR" dirty="0"/>
                  <a:t>Disque oscillant en fluide stagnant :</a:t>
                </a:r>
                <a:br>
                  <a:rPr lang="fr-FR" dirty="0"/>
                </a:br>
                <a:r>
                  <a:rPr lang="fr-FR" dirty="0"/>
                  <a:t>force de masse ajoutée</a:t>
                </a:r>
              </a:p>
              <a:p>
                <a:r>
                  <a:rPr lang="fr-FR" dirty="0"/>
                  <a:t>Portance </a:t>
                </a:r>
                <a14:m>
                  <m:oMath xmlns:m="http://schemas.openxmlformats.org/officeDocument/2006/math">
                    <m:r>
                      <a:rPr lang="fr-FR" b="1" i="1">
                        <a:latin typeface="Cambria Math" panose="02040503050406030204" pitchFamily="18" charset="0"/>
                      </a:rPr>
                      <m:t>∝</m:t>
                    </m:r>
                  </m:oMath>
                </a14:m>
                <a:r>
                  <a:rPr lang="fr-FR" dirty="0"/>
                  <a:t> courbure du cylindre</a:t>
                </a:r>
                <a14:m>
                  <m:oMath xmlns:m="http://schemas.openxmlformats.org/officeDocument/2006/math">
                    <m:r>
                      <a:rPr lang="fr-FR" b="1" i="0" smtClean="0">
                        <a:latin typeface="Cambria Math" panose="02040503050406030204" pitchFamily="18" charset="0"/>
                      </a:rPr>
                      <m:t> </m:t>
                    </m:r>
                    <m:sSup>
                      <m:sSupPr>
                        <m:ctrlPr>
                          <a:rPr lang="fr-FR" b="0" i="1" smtClean="0">
                            <a:latin typeface="Cambria Math" panose="02040503050406030204" pitchFamily="18" charset="0"/>
                          </a:rPr>
                        </m:ctrlPr>
                      </m:sSupPr>
                      <m:e>
                        <m:r>
                          <a:rPr lang="fr-FR" b="0" i="1">
                            <a:latin typeface="Cambria Math" panose="02040503050406030204" pitchFamily="18" charset="0"/>
                          </a:rPr>
                          <m:t>𝑤</m:t>
                        </m:r>
                      </m:e>
                      <m:sup>
                        <m:r>
                          <a:rPr lang="fr-FR" b="0" i="1">
                            <a:latin typeface="Cambria Math" panose="02040503050406030204" pitchFamily="18" charset="0"/>
                          </a:rPr>
                          <m:t>′′</m:t>
                        </m:r>
                      </m:sup>
                    </m:sSup>
                  </m:oMath>
                </a14:m>
                <a:endParaRPr lang="fr-FR" b="0" dirty="0"/>
              </a:p>
              <a:p>
                <a:r>
                  <a:rPr lang="fr-FR" dirty="0"/>
                  <a:t>Confinement : coefficient de masse ajoutée </a:t>
                </a:r>
                <a14:m>
                  <m:oMath xmlns:m="http://schemas.openxmlformats.org/officeDocument/2006/math">
                    <m:r>
                      <a:rPr lang="fr-FR" b="0" i="1">
                        <a:latin typeface="Cambria Math" panose="02040503050406030204" pitchFamily="18" charset="0"/>
                      </a:rPr>
                      <m:t>𝜒</m:t>
                    </m:r>
                    <m:r>
                      <a:rPr lang="fr-FR" b="0" i="1">
                        <a:latin typeface="Cambria Math" panose="02040503050406030204" pitchFamily="18" charset="0"/>
                      </a:rPr>
                      <m:t>≥1</m:t>
                    </m:r>
                  </m:oMath>
                </a14:m>
                <a:r>
                  <a:rPr lang="fr-FR" b="0" dirty="0"/>
                  <a:t> </a:t>
                </a:r>
                <a:r>
                  <a:rPr lang="fr-FR" dirty="0">
                    <a:solidFill>
                      <a:schemeClr val="accent5"/>
                    </a:solidFill>
                  </a:rPr>
                  <a:t>(</a:t>
                </a:r>
                <a:r>
                  <a:rPr lang="fr-FR" dirty="0" err="1">
                    <a:solidFill>
                      <a:schemeClr val="accent5"/>
                    </a:solidFill>
                  </a:rPr>
                  <a:t>Païdoussis</a:t>
                </a:r>
                <a:r>
                  <a:rPr lang="fr-FR" dirty="0">
                    <a:solidFill>
                      <a:schemeClr val="accent5"/>
                    </a:solidFill>
                  </a:rPr>
                  <a:t>, 1973)</a:t>
                </a:r>
                <a:br>
                  <a:rPr lang="fr-FR" dirty="0">
                    <a:solidFill>
                      <a:schemeClr val="accent5"/>
                    </a:solidFill>
                  </a:rPr>
                </a:br>
                <a:br>
                  <a:rPr lang="fr-FR" dirty="0"/>
                </a:br>
                <a:endParaRPr lang="fr-FR" dirty="0"/>
              </a:p>
              <a:p>
                <a:endParaRPr lang="fr-FR" dirty="0"/>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2627784" y="2232566"/>
                <a:ext cx="6516216" cy="2859464"/>
              </a:xfrm>
              <a:blipFill rotWithShape="0">
                <a:blip r:embed="rId6"/>
                <a:stretch>
                  <a:fillRect l="-1684" t="-2559"/>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4427300" y="4022086"/>
                <a:ext cx="3051196" cy="477182"/>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fr-FR" sz="2000" i="1">
                              <a:solidFill>
                                <a:schemeClr val="tx2"/>
                              </a:solidFill>
                              <a:latin typeface="Cambria Math" panose="02040503050406030204" pitchFamily="18" charset="0"/>
                            </a:rPr>
                          </m:ctrlPr>
                        </m:sSubSupPr>
                        <m:e>
                          <m:r>
                            <a:rPr lang="fr-FR" sz="2000" i="1">
                              <a:solidFill>
                                <a:schemeClr val="tx2"/>
                              </a:solidFill>
                              <a:latin typeface="Cambria Math" panose="02040503050406030204" pitchFamily="18" charset="0"/>
                            </a:rPr>
                            <m:t>𝑓</m:t>
                          </m:r>
                        </m:e>
                        <m:sub>
                          <m:r>
                            <a:rPr lang="fr-FR" sz="2000" i="1">
                              <a:solidFill>
                                <a:schemeClr val="tx2"/>
                              </a:solidFill>
                              <a:latin typeface="Cambria Math" panose="02040503050406030204" pitchFamily="18" charset="0"/>
                            </a:rPr>
                            <m:t>𝐿</m:t>
                          </m:r>
                        </m:sub>
                        <m:sup>
                          <m:r>
                            <m:rPr>
                              <m:sty m:val="p"/>
                            </m:rPr>
                            <a:rPr lang="fr-FR" sz="2000">
                              <a:solidFill>
                                <a:schemeClr val="tx2"/>
                              </a:solidFill>
                              <a:latin typeface="Cambria Math" panose="02040503050406030204" pitchFamily="18" charset="0"/>
                            </a:rPr>
                            <m:t>Lighthill</m:t>
                          </m:r>
                        </m:sup>
                      </m:sSubSup>
                      <m:r>
                        <a:rPr lang="fr-FR" sz="2000" i="1">
                          <a:solidFill>
                            <a:schemeClr val="tx2"/>
                          </a:solidFill>
                          <a:latin typeface="Cambria Math" panose="02040503050406030204" pitchFamily="18" charset="0"/>
                        </a:rPr>
                        <m:t>=</m:t>
                      </m:r>
                      <m:r>
                        <a:rPr lang="en-GB" sz="2000" i="1">
                          <a:solidFill>
                            <a:schemeClr val="tx2"/>
                          </a:solidFill>
                          <a:latin typeface="Cambria Math" panose="02040503050406030204" pitchFamily="18" charset="0"/>
                        </a:rPr>
                        <m:t>−</m:t>
                      </m:r>
                      <m:r>
                        <a:rPr lang="en-GB" sz="2000" i="1">
                          <a:solidFill>
                            <a:srgbClr val="00B0F0"/>
                          </a:solidFill>
                          <a:latin typeface="Cambria Math" panose="02040503050406030204" pitchFamily="18" charset="0"/>
                        </a:rPr>
                        <m:t>𝜒</m:t>
                      </m:r>
                      <m:r>
                        <a:rPr lang="en-GB" sz="2000" i="1">
                          <a:solidFill>
                            <a:schemeClr val="tx2"/>
                          </a:solidFill>
                          <a:latin typeface="Cambria Math" panose="02040503050406030204" pitchFamily="18" charset="0"/>
                        </a:rPr>
                        <m:t>𝜌</m:t>
                      </m:r>
                      <m:r>
                        <a:rPr lang="en-GB" sz="2000" i="1">
                          <a:solidFill>
                            <a:schemeClr val="tx2"/>
                          </a:solidFill>
                          <a:latin typeface="Cambria Math" panose="02040503050406030204" pitchFamily="18" charset="0"/>
                        </a:rPr>
                        <m:t>𝑆</m:t>
                      </m:r>
                      <m:sSup>
                        <m:sSupPr>
                          <m:ctrlPr>
                            <a:rPr lang="en-GB" sz="2000" i="1">
                              <a:solidFill>
                                <a:schemeClr val="tx2"/>
                              </a:solidFill>
                              <a:latin typeface="Cambria Math" panose="02040503050406030204" pitchFamily="18" charset="0"/>
                            </a:rPr>
                          </m:ctrlPr>
                        </m:sSupPr>
                        <m:e>
                          <m:r>
                            <a:rPr lang="en-GB" sz="2000" i="1">
                              <a:solidFill>
                                <a:schemeClr val="tx2"/>
                              </a:solidFill>
                              <a:latin typeface="Cambria Math" panose="02040503050406030204" pitchFamily="18" charset="0"/>
                            </a:rPr>
                            <m:t>𝑈</m:t>
                          </m:r>
                        </m:e>
                        <m:sup>
                          <m:r>
                            <a:rPr lang="en-GB" sz="2000" i="1">
                              <a:solidFill>
                                <a:schemeClr val="tx2"/>
                              </a:solidFill>
                              <a:latin typeface="Cambria Math" panose="02040503050406030204" pitchFamily="18" charset="0"/>
                            </a:rPr>
                            <m:t>2</m:t>
                          </m:r>
                        </m:sup>
                      </m:sSup>
                      <m:sSup>
                        <m:sSupPr>
                          <m:ctrlPr>
                            <a:rPr lang="en-GB" sz="2000" i="1">
                              <a:solidFill>
                                <a:schemeClr val="tx2"/>
                              </a:solidFill>
                              <a:latin typeface="Cambria Math" panose="02040503050406030204" pitchFamily="18" charset="0"/>
                            </a:rPr>
                          </m:ctrlPr>
                        </m:sSupPr>
                        <m:e>
                          <m:r>
                            <a:rPr lang="en-GB" sz="2000" i="1">
                              <a:solidFill>
                                <a:schemeClr val="tx2"/>
                              </a:solidFill>
                              <a:latin typeface="Cambria Math" panose="02040503050406030204" pitchFamily="18" charset="0"/>
                            </a:rPr>
                            <m:t>𝑤</m:t>
                          </m:r>
                        </m:e>
                        <m:sup>
                          <m:r>
                            <a:rPr lang="en-GB" sz="2000" i="1">
                              <a:solidFill>
                                <a:schemeClr val="tx2"/>
                              </a:solidFill>
                              <a:latin typeface="Cambria Math" panose="02040503050406030204" pitchFamily="18" charset="0"/>
                            </a:rPr>
                            <m:t>′′</m:t>
                          </m:r>
                        </m:sup>
                      </m:sSup>
                    </m:oMath>
                  </m:oMathPara>
                </a14:m>
                <a:endParaRPr lang="fr-FR" sz="2000" dirty="0">
                  <a:solidFill>
                    <a:schemeClr val="tx2"/>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4427300" y="4022086"/>
                <a:ext cx="3051196" cy="477182"/>
              </a:xfrm>
              <a:prstGeom prst="rect">
                <a:avLst/>
              </a:prstGeom>
              <a:blipFill rotWithShape="0">
                <a:blip r:embed="rId7"/>
                <a:stretch>
                  <a:fillRect b="-7317"/>
                </a:stretch>
              </a:blipFill>
            </p:spPr>
            <p:txBody>
              <a:bodyPr/>
              <a:lstStyle/>
              <a:p>
                <a:r>
                  <a:rPr lang="fr-FR">
                    <a:noFill/>
                  </a:rPr>
                  <a:t> </a:t>
                </a:r>
              </a:p>
            </p:txBody>
          </p:sp>
        </mc:Fallback>
      </mc:AlternateContent>
    </p:spTree>
    <p:extLst>
      <p:ext uri="{BB962C8B-B14F-4D97-AF65-F5344CB8AC3E}">
        <p14:creationId xmlns:p14="http://schemas.microsoft.com/office/powerpoint/2010/main" val="240300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Force visqueuse de Taylor-</a:t>
            </a:r>
            <a:r>
              <a:rPr lang="fr-FR" dirty="0" err="1"/>
              <a:t>Divaret</a:t>
            </a:r>
            <a:endParaRPr lang="fr-FR" dirty="0"/>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395290" y="951313"/>
                <a:ext cx="8353425" cy="3852687"/>
              </a:xfrm>
            </p:spPr>
            <p:txBody>
              <a:bodyPr/>
              <a:lstStyle/>
              <a:p>
                <a:r>
                  <a:rPr lang="fr-FR" dirty="0"/>
                  <a:t>Hypothèse 2D</a:t>
                </a:r>
              </a:p>
              <a:p>
                <a:endParaRPr lang="fr-FR" dirty="0"/>
              </a:p>
              <a:p>
                <a:endParaRPr lang="fr-FR" dirty="0"/>
              </a:p>
              <a:p>
                <a:endParaRPr lang="fr-FR" dirty="0"/>
              </a:p>
              <a:p>
                <a:endParaRPr lang="fr-FR" dirty="0"/>
              </a:p>
              <a:p>
                <a:endParaRPr lang="fr-FR" dirty="0"/>
              </a:p>
              <a:p>
                <a:endParaRPr lang="fr-FR" dirty="0"/>
              </a:p>
              <a:p>
                <a:endParaRPr lang="fr-FR" dirty="0"/>
              </a:p>
              <a:p>
                <a:r>
                  <a:rPr lang="fr-FR" dirty="0"/>
                  <a:t>Traînée constante et uniforme</a:t>
                </a:r>
              </a:p>
              <a:p>
                <a:r>
                  <a:rPr lang="fr-FR" dirty="0"/>
                  <a:t>Portance </a:t>
                </a:r>
                <a14:m>
                  <m:oMath xmlns:m="http://schemas.openxmlformats.org/officeDocument/2006/math">
                    <m:r>
                      <a:rPr lang="fr-FR" i="1">
                        <a:latin typeface="Cambria Math" panose="02040503050406030204" pitchFamily="18" charset="0"/>
                      </a:rPr>
                      <m:t>∝</m:t>
                    </m:r>
                  </m:oMath>
                </a14:m>
                <a:r>
                  <a:rPr lang="fr-FR" dirty="0"/>
                  <a:t> inclinaison locale </a:t>
                </a:r>
                <a:r>
                  <a:rPr lang="fr-FR" dirty="0">
                    <a:solidFill>
                      <a:schemeClr val="accent5"/>
                    </a:solidFill>
                  </a:rPr>
                  <a:t>(</a:t>
                </a:r>
                <a:r>
                  <a:rPr lang="fr-FR" dirty="0" err="1">
                    <a:solidFill>
                      <a:schemeClr val="accent5"/>
                    </a:solidFill>
                  </a:rPr>
                  <a:t>Divaret</a:t>
                </a:r>
                <a:r>
                  <a:rPr lang="fr-FR" dirty="0">
                    <a:solidFill>
                      <a:schemeClr val="accent5"/>
                    </a:solidFill>
                  </a:rPr>
                  <a:t>, 2014)</a:t>
                </a:r>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395289" y="951311"/>
                <a:ext cx="8353425" cy="3852687"/>
              </a:xfrm>
              <a:blipFill rotWithShape="0">
                <a:blip r:embed="rId2"/>
                <a:stretch>
                  <a:fillRect l="-1314" t="-1899" b="-1108"/>
                </a:stretch>
              </a:blipFill>
            </p:spPr>
            <p:txBody>
              <a:bodyPr/>
              <a:lstStyle/>
              <a:p>
                <a:r>
                  <a:rPr lang="fr-FR">
                    <a:noFill/>
                  </a:rPr>
                  <a:t> </a:t>
                </a:r>
              </a:p>
            </p:txBody>
          </p:sp>
        </mc:Fallback>
      </mc:AlternateContent>
      <p:sp>
        <p:nvSpPr>
          <p:cNvPr id="4" name="Espace réservé du pied de page 3"/>
          <p:cNvSpPr>
            <a:spLocks noGrp="1"/>
          </p:cNvSpPr>
          <p:nvPr>
            <p:ph type="ftr" sz="quarter" idx="11"/>
          </p:nvPr>
        </p:nvSpPr>
        <p:spPr/>
        <p:txBody>
          <a:bodyPr/>
          <a:lstStyle/>
          <a:p>
            <a:r>
              <a:rPr lang="en-US"/>
              <a:t>Thèse A. Joly – Cylindre déformé en écoulement axial</a:t>
            </a:r>
            <a:endParaRPr lang="fr-FR" dirty="0"/>
          </a:p>
        </p:txBody>
      </p:sp>
      <p:pic>
        <p:nvPicPr>
          <p:cNvPr id="5" name="Imag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8266" y="1275134"/>
            <a:ext cx="8260449" cy="2510242"/>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6084168" y="3595134"/>
                <a:ext cx="2835172" cy="668516"/>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fr-FR" sz="2000" i="1">
                              <a:solidFill>
                                <a:schemeClr val="tx2"/>
                              </a:solidFill>
                              <a:latin typeface="Cambria Math" panose="02040503050406030204" pitchFamily="18" charset="0"/>
                            </a:rPr>
                          </m:ctrlPr>
                        </m:sSubSupPr>
                        <m:e>
                          <m:r>
                            <a:rPr lang="fr-FR" sz="2000" i="1">
                              <a:solidFill>
                                <a:schemeClr val="tx2"/>
                              </a:solidFill>
                              <a:latin typeface="Cambria Math" panose="02040503050406030204" pitchFamily="18" charset="0"/>
                            </a:rPr>
                            <m:t>𝑓</m:t>
                          </m:r>
                        </m:e>
                        <m:sub>
                          <m:r>
                            <a:rPr lang="fr-FR" sz="2000" i="1">
                              <a:solidFill>
                                <a:schemeClr val="tx2"/>
                              </a:solidFill>
                              <a:latin typeface="Cambria Math" panose="02040503050406030204" pitchFamily="18" charset="0"/>
                            </a:rPr>
                            <m:t>𝐷</m:t>
                          </m:r>
                        </m:sub>
                        <m:sup>
                          <m:r>
                            <m:rPr>
                              <m:sty m:val="p"/>
                            </m:rPr>
                            <a:rPr lang="fr-FR" sz="2000">
                              <a:solidFill>
                                <a:schemeClr val="tx2"/>
                              </a:solidFill>
                              <a:latin typeface="Cambria Math" panose="02040503050406030204" pitchFamily="18" charset="0"/>
                            </a:rPr>
                            <m:t>Taylor</m:t>
                          </m:r>
                        </m:sup>
                      </m:sSubSup>
                      <m:r>
                        <a:rPr lang="fr-FR" sz="2000" i="1">
                          <a:solidFill>
                            <a:schemeClr val="tx2"/>
                          </a:solidFill>
                          <a:latin typeface="Cambria Math" panose="02040503050406030204" pitchFamily="18" charset="0"/>
                        </a:rPr>
                        <m:t>=</m:t>
                      </m:r>
                      <m:f>
                        <m:fPr>
                          <m:ctrlPr>
                            <a:rPr lang="fr-FR" sz="2000" i="1">
                              <a:solidFill>
                                <a:schemeClr val="tx2"/>
                              </a:solidFill>
                              <a:latin typeface="Cambria Math" panose="02040503050406030204" pitchFamily="18" charset="0"/>
                            </a:rPr>
                          </m:ctrlPr>
                        </m:fPr>
                        <m:num>
                          <m:r>
                            <a:rPr lang="fr-FR" sz="2000" i="1">
                              <a:solidFill>
                                <a:schemeClr val="tx2"/>
                              </a:solidFill>
                              <a:latin typeface="Cambria Math" panose="02040503050406030204" pitchFamily="18" charset="0"/>
                            </a:rPr>
                            <m:t>1</m:t>
                          </m:r>
                        </m:num>
                        <m:den>
                          <m:r>
                            <a:rPr lang="fr-FR" sz="2000" i="1">
                              <a:solidFill>
                                <a:schemeClr val="tx2"/>
                              </a:solidFill>
                              <a:latin typeface="Cambria Math" panose="02040503050406030204" pitchFamily="18" charset="0"/>
                            </a:rPr>
                            <m:t>2</m:t>
                          </m:r>
                        </m:den>
                      </m:f>
                      <m:r>
                        <a:rPr lang="fr-FR" sz="2000" i="1">
                          <a:solidFill>
                            <a:schemeClr val="tx2"/>
                          </a:solidFill>
                          <a:latin typeface="Cambria Math" panose="02040503050406030204" pitchFamily="18" charset="0"/>
                        </a:rPr>
                        <m:t>𝜌</m:t>
                      </m:r>
                      <m:sSup>
                        <m:sSupPr>
                          <m:ctrlPr>
                            <a:rPr lang="en-GB" sz="2000" i="1">
                              <a:solidFill>
                                <a:schemeClr val="tx2"/>
                              </a:solidFill>
                              <a:latin typeface="Cambria Math" panose="02040503050406030204" pitchFamily="18" charset="0"/>
                            </a:rPr>
                          </m:ctrlPr>
                        </m:sSupPr>
                        <m:e>
                          <m:r>
                            <a:rPr lang="en-GB" sz="2000" i="1">
                              <a:solidFill>
                                <a:schemeClr val="tx2"/>
                              </a:solidFill>
                              <a:latin typeface="Cambria Math" panose="02040503050406030204" pitchFamily="18" charset="0"/>
                            </a:rPr>
                            <m:t>𝑈</m:t>
                          </m:r>
                        </m:e>
                        <m:sup>
                          <m:r>
                            <a:rPr lang="en-GB" sz="2000" i="1">
                              <a:solidFill>
                                <a:schemeClr val="tx2"/>
                              </a:solidFill>
                              <a:latin typeface="Cambria Math" panose="02040503050406030204" pitchFamily="18" charset="0"/>
                            </a:rPr>
                            <m:t>2</m:t>
                          </m:r>
                        </m:sup>
                      </m:sSup>
                      <m:r>
                        <a:rPr lang="fr-FR" sz="2000" i="1">
                          <a:solidFill>
                            <a:schemeClr val="tx2"/>
                          </a:solidFill>
                          <a:latin typeface="Cambria Math" panose="02040503050406030204" pitchFamily="18" charset="0"/>
                        </a:rPr>
                        <m:t>𝐷</m:t>
                      </m:r>
                      <m:sSub>
                        <m:sSubPr>
                          <m:ctrlPr>
                            <a:rPr lang="fr-FR" sz="2000" i="1">
                              <a:solidFill>
                                <a:srgbClr val="00B0F0"/>
                              </a:solidFill>
                              <a:latin typeface="Cambria Math" panose="02040503050406030204" pitchFamily="18" charset="0"/>
                            </a:rPr>
                          </m:ctrlPr>
                        </m:sSubPr>
                        <m:e>
                          <m:r>
                            <a:rPr lang="fr-FR" sz="2000" i="1">
                              <a:solidFill>
                                <a:srgbClr val="00B0F0"/>
                              </a:solidFill>
                              <a:latin typeface="Cambria Math" panose="02040503050406030204" pitchFamily="18" charset="0"/>
                            </a:rPr>
                            <m:t>𝐶</m:t>
                          </m:r>
                        </m:e>
                        <m:sub>
                          <m:r>
                            <a:rPr lang="fr-FR" sz="2000" i="1">
                              <a:solidFill>
                                <a:srgbClr val="00B0F0"/>
                              </a:solidFill>
                              <a:latin typeface="Cambria Math" panose="02040503050406030204" pitchFamily="18" charset="0"/>
                            </a:rPr>
                            <m:t>𝐷</m:t>
                          </m:r>
                        </m:sub>
                      </m:sSub>
                    </m:oMath>
                  </m:oMathPara>
                </a14:m>
                <a:endParaRPr lang="fr-FR" sz="2000" dirty="0">
                  <a:solidFill>
                    <a:schemeClr val="tx2"/>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6084168" y="3595134"/>
                <a:ext cx="2835172" cy="668516"/>
              </a:xfrm>
              <a:prstGeom prst="rect">
                <a:avLst/>
              </a:prstGeom>
              <a:blipFill rotWithShape="0">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6084168" y="4247538"/>
                <a:ext cx="2835172" cy="668516"/>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fr-FR" sz="2000" i="1">
                              <a:solidFill>
                                <a:schemeClr val="tx2"/>
                              </a:solidFill>
                              <a:latin typeface="Cambria Math" panose="02040503050406030204" pitchFamily="18" charset="0"/>
                            </a:rPr>
                          </m:ctrlPr>
                        </m:sSubSupPr>
                        <m:e>
                          <m:r>
                            <a:rPr lang="fr-FR" sz="2000" i="1">
                              <a:solidFill>
                                <a:schemeClr val="tx2"/>
                              </a:solidFill>
                              <a:latin typeface="Cambria Math" panose="02040503050406030204" pitchFamily="18" charset="0"/>
                            </a:rPr>
                            <m:t>𝑓</m:t>
                          </m:r>
                        </m:e>
                        <m:sub>
                          <m:r>
                            <a:rPr lang="fr-FR" sz="2000" i="1">
                              <a:solidFill>
                                <a:schemeClr val="tx2"/>
                              </a:solidFill>
                              <a:latin typeface="Cambria Math" panose="02040503050406030204" pitchFamily="18" charset="0"/>
                            </a:rPr>
                            <m:t>𝐿</m:t>
                          </m:r>
                        </m:sub>
                        <m:sup>
                          <m:r>
                            <m:rPr>
                              <m:sty m:val="p"/>
                            </m:rPr>
                            <a:rPr lang="fr-FR" sz="2000">
                              <a:solidFill>
                                <a:schemeClr val="tx2"/>
                              </a:solidFill>
                              <a:latin typeface="Cambria Math" panose="02040503050406030204" pitchFamily="18" charset="0"/>
                            </a:rPr>
                            <m:t>Taylor</m:t>
                          </m:r>
                        </m:sup>
                      </m:sSubSup>
                      <m:r>
                        <a:rPr lang="fr-FR" sz="2000" i="1">
                          <a:solidFill>
                            <a:schemeClr val="tx2"/>
                          </a:solidFill>
                          <a:latin typeface="Cambria Math" panose="02040503050406030204" pitchFamily="18" charset="0"/>
                        </a:rPr>
                        <m:t>=−</m:t>
                      </m:r>
                      <m:f>
                        <m:fPr>
                          <m:ctrlPr>
                            <a:rPr lang="fr-FR" sz="2000" i="1">
                              <a:solidFill>
                                <a:schemeClr val="tx2"/>
                              </a:solidFill>
                              <a:latin typeface="Cambria Math" panose="02040503050406030204" pitchFamily="18" charset="0"/>
                            </a:rPr>
                          </m:ctrlPr>
                        </m:fPr>
                        <m:num>
                          <m:r>
                            <a:rPr lang="fr-FR" sz="2000" i="1">
                              <a:solidFill>
                                <a:schemeClr val="tx2"/>
                              </a:solidFill>
                              <a:latin typeface="Cambria Math" panose="02040503050406030204" pitchFamily="18" charset="0"/>
                            </a:rPr>
                            <m:t>1</m:t>
                          </m:r>
                        </m:num>
                        <m:den>
                          <m:r>
                            <a:rPr lang="fr-FR" sz="2000" i="1">
                              <a:solidFill>
                                <a:schemeClr val="tx2"/>
                              </a:solidFill>
                              <a:latin typeface="Cambria Math" panose="02040503050406030204" pitchFamily="18" charset="0"/>
                            </a:rPr>
                            <m:t>2</m:t>
                          </m:r>
                        </m:den>
                      </m:f>
                      <m:r>
                        <a:rPr lang="fr-FR" sz="2000" i="1">
                          <a:solidFill>
                            <a:schemeClr val="tx2"/>
                          </a:solidFill>
                          <a:latin typeface="Cambria Math" panose="02040503050406030204" pitchFamily="18" charset="0"/>
                        </a:rPr>
                        <m:t>𝜌</m:t>
                      </m:r>
                      <m:sSup>
                        <m:sSupPr>
                          <m:ctrlPr>
                            <a:rPr lang="en-GB" sz="2000" i="1">
                              <a:solidFill>
                                <a:schemeClr val="tx2"/>
                              </a:solidFill>
                              <a:latin typeface="Cambria Math" panose="02040503050406030204" pitchFamily="18" charset="0"/>
                            </a:rPr>
                          </m:ctrlPr>
                        </m:sSupPr>
                        <m:e>
                          <m:r>
                            <a:rPr lang="en-GB" sz="2000" i="1">
                              <a:solidFill>
                                <a:schemeClr val="tx2"/>
                              </a:solidFill>
                              <a:latin typeface="Cambria Math" panose="02040503050406030204" pitchFamily="18" charset="0"/>
                            </a:rPr>
                            <m:t>𝑈</m:t>
                          </m:r>
                        </m:e>
                        <m:sup>
                          <m:r>
                            <a:rPr lang="en-GB" sz="2000" i="1">
                              <a:solidFill>
                                <a:schemeClr val="tx2"/>
                              </a:solidFill>
                              <a:latin typeface="Cambria Math" panose="02040503050406030204" pitchFamily="18" charset="0"/>
                            </a:rPr>
                            <m:t>2</m:t>
                          </m:r>
                        </m:sup>
                      </m:sSup>
                      <m:r>
                        <a:rPr lang="fr-FR" sz="2000" i="1">
                          <a:solidFill>
                            <a:schemeClr val="tx2"/>
                          </a:solidFill>
                          <a:latin typeface="Cambria Math" panose="02040503050406030204" pitchFamily="18" charset="0"/>
                        </a:rPr>
                        <m:t>𝐷</m:t>
                      </m:r>
                      <m:sSub>
                        <m:sSubPr>
                          <m:ctrlPr>
                            <a:rPr lang="fr-FR" sz="2000" i="1">
                              <a:solidFill>
                                <a:srgbClr val="00B0F0"/>
                              </a:solidFill>
                              <a:latin typeface="Cambria Math" panose="02040503050406030204" pitchFamily="18" charset="0"/>
                            </a:rPr>
                          </m:ctrlPr>
                        </m:sSubPr>
                        <m:e>
                          <m:r>
                            <a:rPr lang="fr-FR" sz="2000" i="1">
                              <a:solidFill>
                                <a:srgbClr val="00B0F0"/>
                              </a:solidFill>
                              <a:latin typeface="Cambria Math" panose="02040503050406030204" pitchFamily="18" charset="0"/>
                            </a:rPr>
                            <m:t>𝑐</m:t>
                          </m:r>
                        </m:e>
                        <m:sub>
                          <m:r>
                            <a:rPr lang="fr-FR" sz="2000" i="1">
                              <a:solidFill>
                                <a:srgbClr val="00B0F0"/>
                              </a:solidFill>
                              <a:latin typeface="Cambria Math" panose="02040503050406030204" pitchFamily="18" charset="0"/>
                            </a:rPr>
                            <m:t>𝐿</m:t>
                          </m:r>
                        </m:sub>
                      </m:sSub>
                      <m:r>
                        <a:rPr lang="fr-FR" sz="2000" i="1">
                          <a:solidFill>
                            <a:schemeClr val="tx2"/>
                          </a:solidFill>
                          <a:latin typeface="Cambria Math" panose="02040503050406030204" pitchFamily="18" charset="0"/>
                        </a:rPr>
                        <m:t>𝑤</m:t>
                      </m:r>
                      <m:r>
                        <a:rPr lang="fr-FR" sz="2000" i="1">
                          <a:solidFill>
                            <a:schemeClr val="tx2"/>
                          </a:solidFill>
                          <a:latin typeface="Cambria Math" panose="02040503050406030204" pitchFamily="18" charset="0"/>
                        </a:rPr>
                        <m:t>′</m:t>
                      </m:r>
                    </m:oMath>
                  </m:oMathPara>
                </a14:m>
                <a:endParaRPr lang="fr-FR" sz="2000" dirty="0">
                  <a:solidFill>
                    <a:schemeClr val="tx2"/>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6084168" y="4247538"/>
                <a:ext cx="2835172" cy="668516"/>
              </a:xfrm>
              <a:prstGeom prst="rect">
                <a:avLst/>
              </a:prstGeom>
              <a:blipFill rotWithShape="0">
                <a:blip r:embed="rId5"/>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1754375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uiExpand="1" animBg="1"/>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Coefficients du modèle TLP</a:t>
            </a:r>
          </a:p>
        </p:txBody>
      </p:sp>
      <mc:AlternateContent xmlns:mc="http://schemas.openxmlformats.org/markup-compatibility/2006" xmlns:a14="http://schemas.microsoft.com/office/drawing/2010/main">
        <mc:Choice Requires="a14">
          <p:graphicFrame>
            <p:nvGraphicFramePr>
              <p:cNvPr id="6" name="Espace réservé du contenu 5"/>
              <p:cNvGraphicFramePr>
                <a:graphicFrameLocks noGrp="1"/>
              </p:cNvGraphicFramePr>
              <p:nvPr>
                <p:ph idx="1"/>
                <p:extLst>
                  <p:ext uri="{D42A27DB-BD31-4B8C-83A1-F6EECF244321}">
                    <p14:modId xmlns:p14="http://schemas.microsoft.com/office/powerpoint/2010/main" val="983193839"/>
                  </p:ext>
                </p:extLst>
              </p:nvPr>
            </p:nvGraphicFramePr>
            <p:xfrm>
              <a:off x="215645" y="2067694"/>
              <a:ext cx="8784000" cy="2414772"/>
            </p:xfrm>
            <a:graphic>
              <a:graphicData uri="http://schemas.openxmlformats.org/drawingml/2006/table">
                <a:tbl>
                  <a:tblPr firstRow="1" bandRow="1">
                    <a:tableStyleId>{7DF18680-E054-41AD-8BC1-D1AEF772440D}</a:tableStyleId>
                  </a:tblPr>
                  <a:tblGrid>
                    <a:gridCol w="1944000">
                      <a:extLst>
                        <a:ext uri="{9D8B030D-6E8A-4147-A177-3AD203B41FA5}">
                          <a16:colId xmlns:a16="http://schemas.microsoft.com/office/drawing/2014/main" val="20000"/>
                        </a:ext>
                      </a:extLst>
                    </a:gridCol>
                    <a:gridCol w="3744000">
                      <a:extLst>
                        <a:ext uri="{9D8B030D-6E8A-4147-A177-3AD203B41FA5}">
                          <a16:colId xmlns:a16="http://schemas.microsoft.com/office/drawing/2014/main" val="20001"/>
                        </a:ext>
                      </a:extLst>
                    </a:gridCol>
                    <a:gridCol w="2196000">
                      <a:extLst>
                        <a:ext uri="{9D8B030D-6E8A-4147-A177-3AD203B41FA5}">
                          <a16:colId xmlns:a16="http://schemas.microsoft.com/office/drawing/2014/main" val="20002"/>
                        </a:ext>
                      </a:extLst>
                    </a:gridCol>
                    <a:gridCol w="900000">
                      <a:extLst>
                        <a:ext uri="{9D8B030D-6E8A-4147-A177-3AD203B41FA5}">
                          <a16:colId xmlns:a16="http://schemas.microsoft.com/office/drawing/2014/main" val="20003"/>
                        </a:ext>
                      </a:extLst>
                    </a:gridCol>
                  </a:tblGrid>
                  <a:tr h="575812">
                    <a:tc>
                      <a:txBody>
                        <a:bodyPr/>
                        <a:lstStyle/>
                        <a:p>
                          <a:r>
                            <a:rPr lang="fr-FR" dirty="0"/>
                            <a:t>Coefficient</a:t>
                          </a:r>
                        </a:p>
                      </a:txBody>
                      <a:tcPr/>
                    </a:tc>
                    <a:tc>
                      <a:txBody>
                        <a:bodyPr/>
                        <a:lstStyle/>
                        <a:p>
                          <a:r>
                            <a:rPr lang="fr-FR" dirty="0"/>
                            <a:t>Méthode</a:t>
                          </a:r>
                          <a:r>
                            <a:rPr lang="fr-FR" baseline="0" dirty="0"/>
                            <a:t> de détermination</a:t>
                          </a:r>
                          <a:endParaRPr lang="fr-FR" dirty="0"/>
                        </a:p>
                      </a:txBody>
                      <a:tcPr/>
                    </a:tc>
                    <a:tc>
                      <a:txBody>
                        <a:bodyPr/>
                        <a:lstStyle/>
                        <a:p>
                          <a:r>
                            <a:rPr lang="fr-FR" dirty="0"/>
                            <a:t>Source</a:t>
                          </a:r>
                        </a:p>
                      </a:txBody>
                      <a:tcPr/>
                    </a:tc>
                    <a:tc>
                      <a:txBody>
                        <a:bodyPr/>
                        <a:lstStyle/>
                        <a:p>
                          <a:r>
                            <a:rPr lang="fr-FR" dirty="0"/>
                            <a:t>Valeur</a:t>
                          </a:r>
                        </a:p>
                      </a:txBody>
                      <a:tcPr/>
                    </a:tc>
                    <a:extLst>
                      <a:ext uri="{0D108BD9-81ED-4DB2-BD59-A6C34878D82A}">
                        <a16:rowId xmlns:a16="http://schemas.microsoft.com/office/drawing/2014/main" val="10000"/>
                      </a:ext>
                    </a:extLst>
                  </a:tr>
                  <a:tr h="370840">
                    <a:tc>
                      <a:txBody>
                        <a:bodyPr/>
                        <a:lstStyle/>
                        <a:p>
                          <a14:m>
                            <m:oMath xmlns:m="http://schemas.openxmlformats.org/officeDocument/2006/math">
                              <m:sSub>
                                <m:sSubPr>
                                  <m:ctrlPr>
                                    <a:rPr lang="fr-FR" i="1" smtClean="0">
                                      <a:solidFill>
                                        <a:schemeClr val="tx2"/>
                                      </a:solidFill>
                                      <a:latin typeface="Cambria Math" panose="02040503050406030204" pitchFamily="18" charset="0"/>
                                    </a:rPr>
                                  </m:ctrlPr>
                                </m:sSubPr>
                                <m:e>
                                  <m:r>
                                    <a:rPr lang="fr-FR" smtClean="0">
                                      <a:solidFill>
                                        <a:schemeClr val="tx2"/>
                                      </a:solidFill>
                                      <a:latin typeface="Cambria Math" panose="02040503050406030204" pitchFamily="18" charset="0"/>
                                    </a:rPr>
                                    <m:t>𝐶</m:t>
                                  </m:r>
                                </m:e>
                                <m:sub>
                                  <m:r>
                                    <a:rPr lang="fr-FR" smtClean="0">
                                      <a:solidFill>
                                        <a:schemeClr val="tx2"/>
                                      </a:solidFill>
                                      <a:latin typeface="Cambria Math" panose="02040503050406030204" pitchFamily="18" charset="0"/>
                                    </a:rPr>
                                    <m:t>𝐷</m:t>
                                  </m:r>
                                </m:sub>
                              </m:sSub>
                            </m:oMath>
                          </a14:m>
                          <a:r>
                            <a:rPr lang="fr-FR" dirty="0">
                              <a:solidFill>
                                <a:schemeClr val="tx2"/>
                              </a:solidFill>
                            </a:rPr>
                            <a:t>, traînée</a:t>
                          </a:r>
                        </a:p>
                      </a:txBody>
                      <a:tcPr/>
                    </a:tc>
                    <a:tc>
                      <a:txBody>
                        <a:bodyPr/>
                        <a:lstStyle/>
                        <a:p>
                          <a:r>
                            <a:rPr lang="fr-FR" dirty="0">
                              <a:solidFill>
                                <a:schemeClr val="tx2"/>
                              </a:solidFill>
                            </a:rPr>
                            <a:t>lien avec</a:t>
                          </a:r>
                          <a:r>
                            <a:rPr lang="fr-FR" baseline="0" dirty="0">
                              <a:solidFill>
                                <a:schemeClr val="tx2"/>
                              </a:solidFill>
                            </a:rPr>
                            <a:t> les pertes de charge : </a:t>
                          </a:r>
                          <a14:m>
                            <m:oMath xmlns:m="http://schemas.openxmlformats.org/officeDocument/2006/math">
                              <m:sSub>
                                <m:sSubPr>
                                  <m:ctrlPr>
                                    <a:rPr lang="fr-FR" i="1" baseline="0" smtClean="0">
                                      <a:solidFill>
                                        <a:schemeClr val="tx2"/>
                                      </a:solidFill>
                                      <a:latin typeface="Cambria Math" panose="02040503050406030204" pitchFamily="18" charset="0"/>
                                    </a:rPr>
                                  </m:ctrlPr>
                                </m:sSubPr>
                                <m:e>
                                  <m:r>
                                    <a:rPr lang="fr-FR" baseline="0" smtClean="0">
                                      <a:solidFill>
                                        <a:schemeClr val="tx2"/>
                                      </a:solidFill>
                                      <a:latin typeface="Cambria Math" panose="02040503050406030204" pitchFamily="18" charset="0"/>
                                    </a:rPr>
                                    <m:t>𝐶</m:t>
                                  </m:r>
                                </m:e>
                                <m:sub>
                                  <m:r>
                                    <a:rPr lang="fr-FR" baseline="0" smtClean="0">
                                      <a:solidFill>
                                        <a:schemeClr val="tx2"/>
                                      </a:solidFill>
                                      <a:latin typeface="Cambria Math" panose="02040503050406030204" pitchFamily="18" charset="0"/>
                                    </a:rPr>
                                    <m:t>𝐷</m:t>
                                  </m:r>
                                </m:sub>
                              </m:sSub>
                              <m:r>
                                <a:rPr lang="fr-FR" baseline="0" smtClean="0">
                                  <a:solidFill>
                                    <a:schemeClr val="tx2"/>
                                  </a:solidFill>
                                  <a:latin typeface="Cambria Math" panose="02040503050406030204" pitchFamily="18" charset="0"/>
                                </a:rPr>
                                <m:t>=</m:t>
                              </m:r>
                              <m:f>
                                <m:fPr>
                                  <m:ctrlPr>
                                    <a:rPr lang="fr-FR" i="1" baseline="0" smtClean="0">
                                      <a:solidFill>
                                        <a:schemeClr val="tx2"/>
                                      </a:solidFill>
                                      <a:latin typeface="Cambria Math" panose="02040503050406030204" pitchFamily="18" charset="0"/>
                                    </a:rPr>
                                  </m:ctrlPr>
                                </m:fPr>
                                <m:num>
                                  <m:r>
                                    <a:rPr lang="fr-FR" baseline="0" smtClean="0">
                                      <a:solidFill>
                                        <a:schemeClr val="tx2"/>
                                      </a:solidFill>
                                      <a:latin typeface="Cambria Math" panose="02040503050406030204" pitchFamily="18" charset="0"/>
                                    </a:rPr>
                                    <m:t>𝜋</m:t>
                                  </m:r>
                                </m:num>
                                <m:den>
                                  <m:r>
                                    <a:rPr lang="fr-FR" baseline="0" smtClean="0">
                                      <a:solidFill>
                                        <a:schemeClr val="tx2"/>
                                      </a:solidFill>
                                      <a:latin typeface="Cambria Math" panose="02040503050406030204" pitchFamily="18" charset="0"/>
                                    </a:rPr>
                                    <m:t>4</m:t>
                                  </m:r>
                                </m:den>
                              </m:f>
                              <m:sSub>
                                <m:sSubPr>
                                  <m:ctrlPr>
                                    <a:rPr lang="fr-FR" i="1" baseline="0" smtClean="0">
                                      <a:solidFill>
                                        <a:schemeClr val="tx2"/>
                                      </a:solidFill>
                                      <a:latin typeface="Cambria Math" panose="02040503050406030204" pitchFamily="18" charset="0"/>
                                    </a:rPr>
                                  </m:ctrlPr>
                                </m:sSubPr>
                                <m:e>
                                  <m:r>
                                    <a:rPr lang="fr-FR" baseline="0" smtClean="0">
                                      <a:solidFill>
                                        <a:schemeClr val="tx2"/>
                                      </a:solidFill>
                                      <a:latin typeface="Cambria Math" panose="02040503050406030204" pitchFamily="18" charset="0"/>
                                    </a:rPr>
                                    <m:t>𝜆</m:t>
                                  </m:r>
                                </m:e>
                                <m:sub>
                                  <m:r>
                                    <a:rPr lang="fr-FR" baseline="0" smtClean="0">
                                      <a:solidFill>
                                        <a:schemeClr val="tx2"/>
                                      </a:solidFill>
                                      <a:latin typeface="Cambria Math" panose="02040503050406030204" pitchFamily="18" charset="0"/>
                                    </a:rPr>
                                    <m:t>𝑐</m:t>
                                  </m:r>
                                </m:sub>
                              </m:sSub>
                            </m:oMath>
                          </a14:m>
                          <a:r>
                            <a:rPr lang="fr-FR" dirty="0">
                              <a:solidFill>
                                <a:schemeClr val="tx2"/>
                              </a:solidFill>
                            </a:rPr>
                            <a:t> et </a:t>
                          </a:r>
                          <a14:m>
                            <m:oMath xmlns:m="http://schemas.openxmlformats.org/officeDocument/2006/math">
                              <m:f>
                                <m:fPr>
                                  <m:ctrlPr>
                                    <a:rPr lang="fr-FR" i="1" smtClean="0">
                                      <a:solidFill>
                                        <a:schemeClr val="tx2"/>
                                      </a:solidFill>
                                      <a:latin typeface="Cambria Math" panose="02040503050406030204" pitchFamily="18" charset="0"/>
                                    </a:rPr>
                                  </m:ctrlPr>
                                </m:fPr>
                                <m:num>
                                  <m:r>
                                    <a:rPr lang="fr-FR" smtClean="0">
                                      <a:solidFill>
                                        <a:schemeClr val="tx2"/>
                                      </a:solidFill>
                                      <a:latin typeface="Cambria Math" panose="02040503050406030204" pitchFamily="18" charset="0"/>
                                    </a:rPr>
                                    <m:t>1</m:t>
                                  </m:r>
                                </m:num>
                                <m:den>
                                  <m:rad>
                                    <m:radPr>
                                      <m:degHide m:val="on"/>
                                      <m:ctrlPr>
                                        <a:rPr lang="fr-FR" i="1" smtClean="0">
                                          <a:solidFill>
                                            <a:schemeClr val="tx2"/>
                                          </a:solidFill>
                                          <a:latin typeface="Cambria Math" panose="02040503050406030204" pitchFamily="18" charset="0"/>
                                        </a:rPr>
                                      </m:ctrlPr>
                                    </m:radPr>
                                    <m:deg/>
                                    <m:e>
                                      <m:sSub>
                                        <m:sSubPr>
                                          <m:ctrlPr>
                                            <a:rPr lang="fr-FR" i="1" smtClean="0">
                                              <a:solidFill>
                                                <a:schemeClr val="tx2"/>
                                              </a:solidFill>
                                              <a:latin typeface="Cambria Math" panose="02040503050406030204" pitchFamily="18" charset="0"/>
                                            </a:rPr>
                                          </m:ctrlPr>
                                        </m:sSubPr>
                                        <m:e>
                                          <m:r>
                                            <a:rPr lang="fr-FR" smtClean="0">
                                              <a:solidFill>
                                                <a:schemeClr val="tx2"/>
                                              </a:solidFill>
                                              <a:latin typeface="Cambria Math" panose="02040503050406030204" pitchFamily="18" charset="0"/>
                                            </a:rPr>
                                            <m:t>𝜆</m:t>
                                          </m:r>
                                        </m:e>
                                        <m:sub>
                                          <m:r>
                                            <a:rPr lang="fr-FR" smtClean="0">
                                              <a:solidFill>
                                                <a:schemeClr val="tx2"/>
                                              </a:solidFill>
                                              <a:latin typeface="Cambria Math" panose="02040503050406030204" pitchFamily="18" charset="0"/>
                                            </a:rPr>
                                            <m:t>𝑐</m:t>
                                          </m:r>
                                        </m:sub>
                                      </m:sSub>
                                    </m:e>
                                  </m:rad>
                                </m:den>
                              </m:f>
                              <m:r>
                                <a:rPr lang="fr-FR" smtClean="0">
                                  <a:solidFill>
                                    <a:schemeClr val="tx2"/>
                                  </a:solidFill>
                                  <a:latin typeface="Cambria Math" panose="02040503050406030204" pitchFamily="18" charset="0"/>
                                </a:rPr>
                                <m:t>=−1,8 </m:t>
                              </m:r>
                              <m:sSub>
                                <m:sSubPr>
                                  <m:ctrlPr>
                                    <a:rPr lang="fr-FR" i="1" smtClean="0">
                                      <a:solidFill>
                                        <a:schemeClr val="tx2"/>
                                      </a:solidFill>
                                      <a:latin typeface="Cambria Math" panose="02040503050406030204" pitchFamily="18" charset="0"/>
                                    </a:rPr>
                                  </m:ctrlPr>
                                </m:sSubPr>
                                <m:e>
                                  <m:r>
                                    <m:rPr>
                                      <m:sty m:val="p"/>
                                    </m:rPr>
                                    <a:rPr lang="fr-FR" smtClean="0">
                                      <a:solidFill>
                                        <a:schemeClr val="tx2"/>
                                      </a:solidFill>
                                      <a:latin typeface="Cambria Math" panose="02040503050406030204" pitchFamily="18" charset="0"/>
                                    </a:rPr>
                                    <m:t>log</m:t>
                                  </m:r>
                                </m:e>
                                <m:sub>
                                  <m:r>
                                    <a:rPr lang="fr-FR" smtClean="0">
                                      <a:solidFill>
                                        <a:schemeClr val="tx2"/>
                                      </a:solidFill>
                                      <a:latin typeface="Cambria Math" panose="02040503050406030204" pitchFamily="18" charset="0"/>
                                    </a:rPr>
                                    <m:t>10</m:t>
                                  </m:r>
                                </m:sub>
                              </m:sSub>
                              <m:d>
                                <m:dPr>
                                  <m:ctrlPr>
                                    <a:rPr lang="fr-FR" i="1" smtClean="0">
                                      <a:solidFill>
                                        <a:schemeClr val="tx2"/>
                                      </a:solidFill>
                                      <a:latin typeface="Cambria Math" panose="02040503050406030204" pitchFamily="18" charset="0"/>
                                    </a:rPr>
                                  </m:ctrlPr>
                                </m:dPr>
                                <m:e>
                                  <m:f>
                                    <m:fPr>
                                      <m:ctrlPr>
                                        <a:rPr lang="fr-FR" i="1" smtClean="0">
                                          <a:solidFill>
                                            <a:schemeClr val="tx2"/>
                                          </a:solidFill>
                                          <a:latin typeface="Cambria Math" panose="02040503050406030204" pitchFamily="18" charset="0"/>
                                        </a:rPr>
                                      </m:ctrlPr>
                                    </m:fPr>
                                    <m:num>
                                      <m:r>
                                        <a:rPr lang="fr-FR" smtClean="0">
                                          <a:solidFill>
                                            <a:schemeClr val="tx2"/>
                                          </a:solidFill>
                                          <a:latin typeface="Cambria Math" panose="02040503050406030204" pitchFamily="18" charset="0"/>
                                        </a:rPr>
                                        <m:t>6,9</m:t>
                                      </m:r>
                                    </m:num>
                                    <m:den>
                                      <m:sSub>
                                        <m:sSubPr>
                                          <m:ctrlPr>
                                            <a:rPr lang="fr-FR" i="1" smtClean="0">
                                              <a:solidFill>
                                                <a:schemeClr val="tx2"/>
                                              </a:solidFill>
                                              <a:latin typeface="Cambria Math" panose="02040503050406030204" pitchFamily="18" charset="0"/>
                                            </a:rPr>
                                          </m:ctrlPr>
                                        </m:sSubPr>
                                        <m:e>
                                          <m:r>
                                            <m:rPr>
                                              <m:sty m:val="p"/>
                                            </m:rPr>
                                            <a:rPr lang="fr-FR" smtClean="0">
                                              <a:solidFill>
                                                <a:schemeClr val="tx2"/>
                                              </a:solidFill>
                                              <a:latin typeface="Cambria Math" panose="02040503050406030204" pitchFamily="18" charset="0"/>
                                            </a:rPr>
                                            <m:t>Re</m:t>
                                          </m:r>
                                        </m:e>
                                        <m:sub>
                                          <m:r>
                                            <a:rPr lang="fr-FR" smtClean="0">
                                              <a:solidFill>
                                                <a:schemeClr val="tx2"/>
                                              </a:solidFill>
                                              <a:latin typeface="Cambria Math" panose="02040503050406030204" pitchFamily="18" charset="0"/>
                                            </a:rPr>
                                            <m:t>𝐷h</m:t>
                                          </m:r>
                                        </m:sub>
                                      </m:sSub>
                                    </m:den>
                                  </m:f>
                                </m:e>
                              </m:d>
                            </m:oMath>
                          </a14:m>
                          <a:endParaRPr lang="fr-FR" dirty="0">
                            <a:solidFill>
                              <a:schemeClr val="tx2"/>
                            </a:solidFill>
                          </a:endParaRPr>
                        </a:p>
                      </a:txBody>
                      <a:tcPr/>
                    </a:tc>
                    <a:tc>
                      <a:txBody>
                        <a:bodyPr/>
                        <a:lstStyle/>
                        <a:p>
                          <a:r>
                            <a:rPr lang="fr-FR" dirty="0" err="1">
                              <a:solidFill>
                                <a:schemeClr val="tx2"/>
                              </a:solidFill>
                            </a:rPr>
                            <a:t>Païdoussis</a:t>
                          </a:r>
                          <a:r>
                            <a:rPr lang="fr-FR" baseline="0" dirty="0">
                              <a:solidFill>
                                <a:schemeClr val="tx2"/>
                              </a:solidFill>
                            </a:rPr>
                            <a:t> (1973), </a:t>
                          </a:r>
                          <a:r>
                            <a:rPr lang="fr-FR" baseline="0" dirty="0" err="1">
                              <a:solidFill>
                                <a:schemeClr val="tx2"/>
                              </a:solidFill>
                            </a:rPr>
                            <a:t>Haaland</a:t>
                          </a:r>
                          <a:r>
                            <a:rPr lang="fr-FR" baseline="0" dirty="0">
                              <a:solidFill>
                                <a:schemeClr val="tx2"/>
                              </a:solidFill>
                            </a:rPr>
                            <a:t> (1983)</a:t>
                          </a:r>
                          <a:endParaRPr lang="fr-FR" dirty="0">
                            <a:solidFill>
                              <a:schemeClr val="tx2"/>
                            </a:solidFill>
                          </a:endParaRPr>
                        </a:p>
                      </a:txBody>
                      <a:tcPr/>
                    </a:tc>
                    <a:tc>
                      <a:txBody>
                        <a:bodyPr/>
                        <a:lstStyle/>
                        <a:p>
                          <a:r>
                            <a:rPr lang="fr-FR" dirty="0">
                              <a:solidFill>
                                <a:schemeClr val="tx2"/>
                              </a:solidFill>
                            </a:rPr>
                            <a:t>0,014</a:t>
                          </a:r>
                        </a:p>
                      </a:txBody>
                      <a:tcPr/>
                    </a:tc>
                    <a:extLst>
                      <a:ext uri="{0D108BD9-81ED-4DB2-BD59-A6C34878D82A}">
                        <a16:rowId xmlns:a16="http://schemas.microsoft.com/office/drawing/2014/main" val="10001"/>
                      </a:ext>
                    </a:extLst>
                  </a:tr>
                  <a:tr h="370840">
                    <a:tc>
                      <a:txBody>
                        <a:bodyPr/>
                        <a:lstStyle/>
                        <a:p>
                          <a14:m>
                            <m:oMath xmlns:m="http://schemas.openxmlformats.org/officeDocument/2006/math">
                              <m:r>
                                <a:rPr lang="fr-FR" smtClean="0">
                                  <a:solidFill>
                                    <a:schemeClr val="tx2"/>
                                  </a:solidFill>
                                  <a:latin typeface="Cambria Math" panose="02040503050406030204" pitchFamily="18" charset="0"/>
                                </a:rPr>
                                <m:t>𝜒</m:t>
                              </m:r>
                            </m:oMath>
                          </a14:m>
                          <a:r>
                            <a:rPr lang="fr-FR" dirty="0">
                              <a:solidFill>
                                <a:schemeClr val="tx2"/>
                              </a:solidFill>
                            </a:rPr>
                            <a:t>, masse ajoutée</a:t>
                          </a:r>
                        </a:p>
                      </a:txBody>
                      <a:tcPr/>
                    </a:tc>
                    <a:tc>
                      <a:txBody>
                        <a:bodyPr/>
                        <a:lstStyle/>
                        <a:p>
                          <a:r>
                            <a:rPr lang="fr-FR" dirty="0">
                              <a:solidFill>
                                <a:schemeClr val="tx2"/>
                              </a:solidFill>
                            </a:rPr>
                            <a:t>essais en fluide</a:t>
                          </a:r>
                          <a:r>
                            <a:rPr lang="fr-FR" baseline="0" dirty="0">
                              <a:solidFill>
                                <a:schemeClr val="tx2"/>
                              </a:solidFill>
                            </a:rPr>
                            <a:t> stagnant ou simulations potentielles 2D</a:t>
                          </a:r>
                          <a:endParaRPr lang="fr-FR" dirty="0">
                            <a:solidFill>
                              <a:schemeClr val="tx2"/>
                            </a:solidFill>
                          </a:endParaRPr>
                        </a:p>
                      </a:txBody>
                      <a:tcPr/>
                    </a:tc>
                    <a:tc>
                      <a:txBody>
                        <a:bodyPr/>
                        <a:lstStyle/>
                        <a:p>
                          <a:r>
                            <a:rPr lang="fr-FR" dirty="0">
                              <a:solidFill>
                                <a:schemeClr val="tx2"/>
                              </a:solidFill>
                            </a:rPr>
                            <a:t>Moretti &amp; </a:t>
                          </a:r>
                          <a:r>
                            <a:rPr lang="fr-FR" dirty="0" err="1">
                              <a:solidFill>
                                <a:schemeClr val="tx2"/>
                              </a:solidFill>
                            </a:rPr>
                            <a:t>Lowery</a:t>
                          </a:r>
                          <a:r>
                            <a:rPr lang="fr-FR" dirty="0">
                              <a:solidFill>
                                <a:schemeClr val="tx2"/>
                              </a:solidFill>
                            </a:rPr>
                            <a:t> (1976)</a:t>
                          </a:r>
                        </a:p>
                      </a:txBody>
                      <a:tcPr/>
                    </a:tc>
                    <a:tc>
                      <a:txBody>
                        <a:bodyPr/>
                        <a:lstStyle/>
                        <a:p>
                          <a:r>
                            <a:rPr lang="fr-FR" dirty="0">
                              <a:solidFill>
                                <a:schemeClr val="tx2"/>
                              </a:solidFill>
                            </a:rPr>
                            <a:t>1,38</a:t>
                          </a:r>
                        </a:p>
                      </a:txBody>
                      <a:tcPr/>
                    </a:tc>
                    <a:extLst>
                      <a:ext uri="{0D108BD9-81ED-4DB2-BD59-A6C34878D82A}">
                        <a16:rowId xmlns:a16="http://schemas.microsoft.com/office/drawing/2014/main" val="10002"/>
                      </a:ext>
                    </a:extLst>
                  </a:tr>
                  <a:tr h="370840">
                    <a:tc>
                      <a:txBody>
                        <a:bodyPr/>
                        <a:lstStyle/>
                        <a:p>
                          <a14:m>
                            <m:oMath xmlns:m="http://schemas.openxmlformats.org/officeDocument/2006/math">
                              <m:sSub>
                                <m:sSubPr>
                                  <m:ctrlPr>
                                    <a:rPr lang="fr-FR" i="1" smtClean="0">
                                      <a:solidFill>
                                        <a:schemeClr val="tx2"/>
                                      </a:solidFill>
                                      <a:latin typeface="Cambria Math" panose="02040503050406030204" pitchFamily="18" charset="0"/>
                                    </a:rPr>
                                  </m:ctrlPr>
                                </m:sSubPr>
                                <m:e>
                                  <m:r>
                                    <a:rPr lang="fr-FR" smtClean="0">
                                      <a:solidFill>
                                        <a:schemeClr val="tx2"/>
                                      </a:solidFill>
                                      <a:latin typeface="Cambria Math" panose="02040503050406030204" pitchFamily="18" charset="0"/>
                                    </a:rPr>
                                    <m:t>𝑐</m:t>
                                  </m:r>
                                </m:e>
                                <m:sub>
                                  <m:r>
                                    <a:rPr lang="fr-FR" smtClean="0">
                                      <a:solidFill>
                                        <a:schemeClr val="tx2"/>
                                      </a:solidFill>
                                      <a:latin typeface="Cambria Math" panose="02040503050406030204" pitchFamily="18" charset="0"/>
                                    </a:rPr>
                                    <m:t>𝐿</m:t>
                                  </m:r>
                                </m:sub>
                              </m:sSub>
                            </m:oMath>
                          </a14:m>
                          <a:r>
                            <a:rPr lang="fr-FR" dirty="0">
                              <a:solidFill>
                                <a:schemeClr val="tx2"/>
                              </a:solidFill>
                            </a:rPr>
                            <a:t>, portance </a:t>
                          </a:r>
                        </a:p>
                      </a:txBody>
                      <a:tcPr/>
                    </a:tc>
                    <a:tc>
                      <a:txBody>
                        <a:bodyPr/>
                        <a:lstStyle/>
                        <a:p>
                          <a:r>
                            <a:rPr lang="fr-FR" dirty="0">
                              <a:solidFill>
                                <a:schemeClr val="tx2"/>
                              </a:solidFill>
                            </a:rPr>
                            <a:t>essais sur cylindre droit en rotation</a:t>
                          </a:r>
                        </a:p>
                      </a:txBody>
                      <a:tcPr/>
                    </a:tc>
                    <a:tc>
                      <a:txBody>
                        <a:bodyPr/>
                        <a:lstStyle/>
                        <a:p>
                          <a:r>
                            <a:rPr lang="fr-FR" dirty="0" err="1">
                              <a:solidFill>
                                <a:schemeClr val="tx2"/>
                              </a:solidFill>
                            </a:rPr>
                            <a:t>Divaret</a:t>
                          </a:r>
                          <a:r>
                            <a:rPr lang="fr-FR" dirty="0">
                              <a:solidFill>
                                <a:schemeClr val="tx2"/>
                              </a:solidFill>
                            </a:rPr>
                            <a:t> </a:t>
                          </a:r>
                          <a:r>
                            <a:rPr lang="fr-FR" i="1" dirty="0">
                              <a:solidFill>
                                <a:schemeClr val="tx2"/>
                              </a:solidFill>
                            </a:rPr>
                            <a:t>et al. </a:t>
                          </a:r>
                          <a:r>
                            <a:rPr lang="fr-FR" dirty="0">
                              <a:solidFill>
                                <a:schemeClr val="tx2"/>
                              </a:solidFill>
                            </a:rPr>
                            <a:t>(2014)</a:t>
                          </a:r>
                        </a:p>
                      </a:txBody>
                      <a:tcPr/>
                    </a:tc>
                    <a:tc>
                      <a:txBody>
                        <a:bodyPr/>
                        <a:lstStyle/>
                        <a:p>
                          <a:r>
                            <a:rPr lang="fr-FR" dirty="0">
                              <a:solidFill>
                                <a:schemeClr val="tx2"/>
                              </a:solidFill>
                            </a:rPr>
                            <a:t>0,10</a:t>
                          </a:r>
                        </a:p>
                      </a:txBody>
                      <a:tcPr/>
                    </a:tc>
                    <a:extLst>
                      <a:ext uri="{0D108BD9-81ED-4DB2-BD59-A6C34878D82A}">
                        <a16:rowId xmlns:a16="http://schemas.microsoft.com/office/drawing/2014/main" val="10003"/>
                      </a:ext>
                    </a:extLst>
                  </a:tr>
                </a:tbl>
              </a:graphicData>
            </a:graphic>
          </p:graphicFrame>
        </mc:Choice>
        <mc:Fallback xmlns="">
          <p:graphicFrame>
            <p:nvGraphicFramePr>
              <p:cNvPr id="6" name="Espace réservé du contenu 5"/>
              <p:cNvGraphicFramePr>
                <a:graphicFrameLocks noGrp="1"/>
              </p:cNvGraphicFramePr>
              <p:nvPr>
                <p:ph idx="1"/>
                <p:extLst>
                  <p:ext uri="{D42A27DB-BD31-4B8C-83A1-F6EECF244321}">
                    <p14:modId xmlns:p14="http://schemas.microsoft.com/office/powerpoint/2010/main" val="983193839"/>
                  </p:ext>
                </p:extLst>
              </p:nvPr>
            </p:nvGraphicFramePr>
            <p:xfrm>
              <a:off x="215645" y="2067694"/>
              <a:ext cx="8784000" cy="2414772"/>
            </p:xfrm>
            <a:graphic>
              <a:graphicData uri="http://schemas.openxmlformats.org/drawingml/2006/table">
                <a:tbl>
                  <a:tblPr firstRow="1" bandRow="1">
                    <a:tableStyleId>{7DF18680-E054-41AD-8BC1-D1AEF772440D}</a:tableStyleId>
                  </a:tblPr>
                  <a:tblGrid>
                    <a:gridCol w="1944000"/>
                    <a:gridCol w="3744000"/>
                    <a:gridCol w="2196000"/>
                    <a:gridCol w="900000"/>
                  </a:tblGrid>
                  <a:tr h="575812">
                    <a:tc>
                      <a:txBody>
                        <a:bodyPr/>
                        <a:lstStyle/>
                        <a:p>
                          <a:r>
                            <a:rPr lang="fr-FR" dirty="0" smtClean="0"/>
                            <a:t>Coefficient</a:t>
                          </a:r>
                          <a:endParaRPr lang="fr-FR" dirty="0"/>
                        </a:p>
                      </a:txBody>
                      <a:tcPr/>
                    </a:tc>
                    <a:tc>
                      <a:txBody>
                        <a:bodyPr/>
                        <a:lstStyle/>
                        <a:p>
                          <a:r>
                            <a:rPr lang="fr-FR" dirty="0" smtClean="0"/>
                            <a:t>Méthode</a:t>
                          </a:r>
                          <a:r>
                            <a:rPr lang="fr-FR" baseline="0" dirty="0" smtClean="0"/>
                            <a:t> de détermination</a:t>
                          </a:r>
                          <a:endParaRPr lang="fr-FR" dirty="0"/>
                        </a:p>
                      </a:txBody>
                      <a:tcPr/>
                    </a:tc>
                    <a:tc>
                      <a:txBody>
                        <a:bodyPr/>
                        <a:lstStyle/>
                        <a:p>
                          <a:r>
                            <a:rPr lang="fr-FR" dirty="0" smtClean="0"/>
                            <a:t>Source</a:t>
                          </a:r>
                          <a:endParaRPr lang="fr-FR" dirty="0"/>
                        </a:p>
                      </a:txBody>
                      <a:tcPr/>
                    </a:tc>
                    <a:tc>
                      <a:txBody>
                        <a:bodyPr/>
                        <a:lstStyle/>
                        <a:p>
                          <a:r>
                            <a:rPr lang="fr-FR" dirty="0" smtClean="0"/>
                            <a:t>Valeur</a:t>
                          </a:r>
                          <a:endParaRPr lang="fr-FR" dirty="0"/>
                        </a:p>
                      </a:txBody>
                      <a:tcPr/>
                    </a:tc>
                  </a:tr>
                  <a:tr h="828040">
                    <a:tc>
                      <a:txBody>
                        <a:bodyPr/>
                        <a:lstStyle/>
                        <a:p>
                          <a:endParaRPr lang="fr-FR"/>
                        </a:p>
                      </a:txBody>
                      <a:tcPr>
                        <a:blipFill rotWithShape="0">
                          <a:blip r:embed="rId3"/>
                          <a:stretch>
                            <a:fillRect l="-313" t="-73529" r="-353292" b="-132353"/>
                          </a:stretch>
                        </a:blipFill>
                      </a:tcPr>
                    </a:tc>
                    <a:tc>
                      <a:txBody>
                        <a:bodyPr/>
                        <a:lstStyle/>
                        <a:p>
                          <a:endParaRPr lang="fr-FR"/>
                        </a:p>
                      </a:txBody>
                      <a:tcPr>
                        <a:blipFill rotWithShape="0">
                          <a:blip r:embed="rId3"/>
                          <a:stretch>
                            <a:fillRect l="-52033" t="-73529" r="-83252" b="-132353"/>
                          </a:stretch>
                        </a:blipFill>
                      </a:tcPr>
                    </a:tc>
                    <a:tc>
                      <a:txBody>
                        <a:bodyPr/>
                        <a:lstStyle/>
                        <a:p>
                          <a:r>
                            <a:rPr lang="fr-FR" dirty="0" err="1" smtClean="0">
                              <a:solidFill>
                                <a:schemeClr val="tx2"/>
                              </a:solidFill>
                            </a:rPr>
                            <a:t>Païdoussis</a:t>
                          </a:r>
                          <a:r>
                            <a:rPr lang="fr-FR" baseline="0" dirty="0" smtClean="0">
                              <a:solidFill>
                                <a:schemeClr val="tx2"/>
                              </a:solidFill>
                            </a:rPr>
                            <a:t> (1973), </a:t>
                          </a:r>
                          <a:r>
                            <a:rPr lang="fr-FR" baseline="0" dirty="0" err="1" smtClean="0">
                              <a:solidFill>
                                <a:schemeClr val="tx2"/>
                              </a:solidFill>
                            </a:rPr>
                            <a:t>Haaland</a:t>
                          </a:r>
                          <a:r>
                            <a:rPr lang="fr-FR" baseline="0" dirty="0" smtClean="0">
                              <a:solidFill>
                                <a:schemeClr val="tx2"/>
                              </a:solidFill>
                            </a:rPr>
                            <a:t> (1983)</a:t>
                          </a:r>
                          <a:endParaRPr lang="fr-FR" dirty="0">
                            <a:solidFill>
                              <a:schemeClr val="tx2"/>
                            </a:solidFill>
                          </a:endParaRPr>
                        </a:p>
                      </a:txBody>
                      <a:tcPr/>
                    </a:tc>
                    <a:tc>
                      <a:txBody>
                        <a:bodyPr/>
                        <a:lstStyle/>
                        <a:p>
                          <a:r>
                            <a:rPr lang="fr-FR" dirty="0" smtClean="0">
                              <a:solidFill>
                                <a:schemeClr val="tx2"/>
                              </a:solidFill>
                            </a:rPr>
                            <a:t>0,014</a:t>
                          </a:r>
                          <a:endParaRPr lang="fr-FR" dirty="0">
                            <a:solidFill>
                              <a:schemeClr val="tx2"/>
                            </a:solidFill>
                          </a:endParaRPr>
                        </a:p>
                      </a:txBody>
                      <a:tcPr/>
                    </a:tc>
                  </a:tr>
                  <a:tr h="640080">
                    <a:tc>
                      <a:txBody>
                        <a:bodyPr/>
                        <a:lstStyle/>
                        <a:p>
                          <a:endParaRPr lang="fr-FR"/>
                        </a:p>
                      </a:txBody>
                      <a:tcPr>
                        <a:blipFill rotWithShape="0">
                          <a:blip r:embed="rId3"/>
                          <a:stretch>
                            <a:fillRect l="-313" t="-224762" r="-353292" b="-71429"/>
                          </a:stretch>
                        </a:blipFill>
                      </a:tcPr>
                    </a:tc>
                    <a:tc>
                      <a:txBody>
                        <a:bodyPr/>
                        <a:lstStyle/>
                        <a:p>
                          <a:r>
                            <a:rPr lang="fr-FR" dirty="0" smtClean="0">
                              <a:solidFill>
                                <a:schemeClr val="tx2"/>
                              </a:solidFill>
                            </a:rPr>
                            <a:t>essais en fluide</a:t>
                          </a:r>
                          <a:r>
                            <a:rPr lang="fr-FR" baseline="0" dirty="0" smtClean="0">
                              <a:solidFill>
                                <a:schemeClr val="tx2"/>
                              </a:solidFill>
                            </a:rPr>
                            <a:t> stagnant ou simulations potentielles 2D</a:t>
                          </a:r>
                          <a:endParaRPr lang="fr-FR" dirty="0">
                            <a:solidFill>
                              <a:schemeClr val="tx2"/>
                            </a:solidFill>
                          </a:endParaRPr>
                        </a:p>
                      </a:txBody>
                      <a:tcPr/>
                    </a:tc>
                    <a:tc>
                      <a:txBody>
                        <a:bodyPr/>
                        <a:lstStyle/>
                        <a:p>
                          <a:r>
                            <a:rPr lang="fr-FR" dirty="0" smtClean="0">
                              <a:solidFill>
                                <a:schemeClr val="tx2"/>
                              </a:solidFill>
                            </a:rPr>
                            <a:t>Moretti &amp; </a:t>
                          </a:r>
                          <a:r>
                            <a:rPr lang="fr-FR" dirty="0" err="1" smtClean="0">
                              <a:solidFill>
                                <a:schemeClr val="tx2"/>
                              </a:solidFill>
                            </a:rPr>
                            <a:t>Lowery</a:t>
                          </a:r>
                          <a:r>
                            <a:rPr lang="fr-FR" dirty="0" smtClean="0">
                              <a:solidFill>
                                <a:schemeClr val="tx2"/>
                              </a:solidFill>
                            </a:rPr>
                            <a:t> (1976)</a:t>
                          </a:r>
                          <a:endParaRPr lang="fr-FR" dirty="0">
                            <a:solidFill>
                              <a:schemeClr val="tx2"/>
                            </a:solidFill>
                          </a:endParaRPr>
                        </a:p>
                      </a:txBody>
                      <a:tcPr/>
                    </a:tc>
                    <a:tc>
                      <a:txBody>
                        <a:bodyPr/>
                        <a:lstStyle/>
                        <a:p>
                          <a:r>
                            <a:rPr lang="fr-FR" dirty="0" smtClean="0">
                              <a:solidFill>
                                <a:schemeClr val="tx2"/>
                              </a:solidFill>
                            </a:rPr>
                            <a:t>1,38</a:t>
                          </a:r>
                          <a:endParaRPr lang="fr-FR" dirty="0">
                            <a:solidFill>
                              <a:schemeClr val="tx2"/>
                            </a:solidFill>
                          </a:endParaRPr>
                        </a:p>
                      </a:txBody>
                      <a:tcPr/>
                    </a:tc>
                  </a:tr>
                  <a:tr h="370840">
                    <a:tc>
                      <a:txBody>
                        <a:bodyPr/>
                        <a:lstStyle/>
                        <a:p>
                          <a:endParaRPr lang="fr-FR"/>
                        </a:p>
                      </a:txBody>
                      <a:tcPr>
                        <a:blipFill rotWithShape="0">
                          <a:blip r:embed="rId3"/>
                          <a:stretch>
                            <a:fillRect l="-313" t="-559016" r="-353292" b="-22951"/>
                          </a:stretch>
                        </a:blipFill>
                      </a:tcPr>
                    </a:tc>
                    <a:tc>
                      <a:txBody>
                        <a:bodyPr/>
                        <a:lstStyle/>
                        <a:p>
                          <a:r>
                            <a:rPr lang="fr-FR" dirty="0" smtClean="0">
                              <a:solidFill>
                                <a:schemeClr val="tx2"/>
                              </a:solidFill>
                            </a:rPr>
                            <a:t>essais sur cylindre droit en rotation</a:t>
                          </a:r>
                          <a:endParaRPr lang="fr-FR" dirty="0">
                            <a:solidFill>
                              <a:schemeClr val="tx2"/>
                            </a:solidFill>
                          </a:endParaRPr>
                        </a:p>
                      </a:txBody>
                      <a:tcPr/>
                    </a:tc>
                    <a:tc>
                      <a:txBody>
                        <a:bodyPr/>
                        <a:lstStyle/>
                        <a:p>
                          <a:r>
                            <a:rPr lang="fr-FR" dirty="0" err="1" smtClean="0">
                              <a:solidFill>
                                <a:schemeClr val="tx2"/>
                              </a:solidFill>
                            </a:rPr>
                            <a:t>Divaret</a:t>
                          </a:r>
                          <a:r>
                            <a:rPr lang="fr-FR" dirty="0" smtClean="0">
                              <a:solidFill>
                                <a:schemeClr val="tx2"/>
                              </a:solidFill>
                            </a:rPr>
                            <a:t> </a:t>
                          </a:r>
                          <a:r>
                            <a:rPr lang="fr-FR" i="1" dirty="0" smtClean="0">
                              <a:solidFill>
                                <a:schemeClr val="tx2"/>
                              </a:solidFill>
                            </a:rPr>
                            <a:t>et al. </a:t>
                          </a:r>
                          <a:r>
                            <a:rPr lang="fr-FR" dirty="0" smtClean="0">
                              <a:solidFill>
                                <a:schemeClr val="tx2"/>
                              </a:solidFill>
                            </a:rPr>
                            <a:t>(2014)</a:t>
                          </a:r>
                          <a:endParaRPr lang="fr-FR" dirty="0">
                            <a:solidFill>
                              <a:schemeClr val="tx2"/>
                            </a:solidFill>
                          </a:endParaRPr>
                        </a:p>
                      </a:txBody>
                      <a:tcPr/>
                    </a:tc>
                    <a:tc>
                      <a:txBody>
                        <a:bodyPr/>
                        <a:lstStyle/>
                        <a:p>
                          <a:r>
                            <a:rPr lang="fr-FR" dirty="0" smtClean="0">
                              <a:solidFill>
                                <a:schemeClr val="tx2"/>
                              </a:solidFill>
                            </a:rPr>
                            <a:t>0,10</a:t>
                          </a:r>
                          <a:endParaRPr lang="fr-FR" dirty="0">
                            <a:solidFill>
                              <a:schemeClr val="tx2"/>
                            </a:solidFill>
                          </a:endParaRPr>
                        </a:p>
                      </a:txBody>
                      <a:tcPr/>
                    </a:tc>
                  </a:tr>
                </a:tbl>
              </a:graphicData>
            </a:graphic>
          </p:graphicFrame>
        </mc:Fallback>
      </mc:AlternateContent>
      <p:sp>
        <p:nvSpPr>
          <p:cNvPr id="4" name="Espace réservé du pied de page 3"/>
          <p:cNvSpPr>
            <a:spLocks noGrp="1"/>
          </p:cNvSpPr>
          <p:nvPr>
            <p:ph type="ftr" sz="quarter" idx="11"/>
          </p:nvPr>
        </p:nvSpPr>
        <p:spPr/>
        <p:txBody>
          <a:bodyPr/>
          <a:lstStyle/>
          <a:p>
            <a:r>
              <a:rPr lang="en-US"/>
              <a:t>Thèse A. Joly – Cylindre déformé en écoulement axial</a:t>
            </a:r>
            <a:endParaRPr lang="fr-FR" dirty="0"/>
          </a:p>
        </p:txBody>
      </p:sp>
      <mc:AlternateContent xmlns:mc="http://schemas.openxmlformats.org/markup-compatibility/2006" xmlns:a14="http://schemas.microsoft.com/office/drawing/2010/main">
        <mc:Choice Requires="a14">
          <p:sp>
            <p:nvSpPr>
              <p:cNvPr id="5" name="Rectangle 4"/>
              <p:cNvSpPr/>
              <p:nvPr/>
            </p:nvSpPr>
            <p:spPr>
              <a:xfrm>
                <a:off x="2555776" y="724840"/>
                <a:ext cx="4032448" cy="124470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14:m>
                  <m:oMathPara xmlns:m="http://schemas.openxmlformats.org/officeDocument/2006/math">
                    <m:oMathParaPr>
                      <m:jc m:val="left"/>
                    </m:oMathParaPr>
                    <m:oMath xmlns:m="http://schemas.openxmlformats.org/officeDocument/2006/math">
                      <m:sSubSup>
                        <m:sSubSupPr>
                          <m:ctrlPr>
                            <a:rPr lang="fr-FR" sz="2000" i="1">
                              <a:solidFill>
                                <a:schemeClr val="tx2"/>
                              </a:solidFill>
                              <a:latin typeface="Cambria Math" panose="02040503050406030204" pitchFamily="18" charset="0"/>
                            </a:rPr>
                          </m:ctrlPr>
                        </m:sSubSupPr>
                        <m:e>
                          <m:r>
                            <a:rPr lang="fr-FR" sz="2000" i="1">
                              <a:solidFill>
                                <a:schemeClr val="tx2"/>
                              </a:solidFill>
                              <a:latin typeface="Cambria Math" panose="02040503050406030204" pitchFamily="18" charset="0"/>
                            </a:rPr>
                            <m:t>𝑓</m:t>
                          </m:r>
                        </m:e>
                        <m:sub>
                          <m:r>
                            <a:rPr lang="fr-FR" sz="2000" i="1">
                              <a:solidFill>
                                <a:schemeClr val="tx2"/>
                              </a:solidFill>
                              <a:latin typeface="Cambria Math" panose="02040503050406030204" pitchFamily="18" charset="0"/>
                            </a:rPr>
                            <m:t>𝐷</m:t>
                          </m:r>
                        </m:sub>
                        <m:sup>
                          <m:r>
                            <m:rPr>
                              <m:sty m:val="p"/>
                            </m:rPr>
                            <a:rPr lang="fr-FR" sz="2000">
                              <a:solidFill>
                                <a:schemeClr val="tx2"/>
                              </a:solidFill>
                              <a:latin typeface="Cambria Math" panose="02040503050406030204" pitchFamily="18" charset="0"/>
                            </a:rPr>
                            <m:t>TLP</m:t>
                          </m:r>
                        </m:sup>
                      </m:sSubSup>
                      <m:r>
                        <a:rPr lang="fr-FR" sz="2000" i="1">
                          <a:solidFill>
                            <a:schemeClr val="tx2"/>
                          </a:solidFill>
                          <a:latin typeface="Cambria Math" panose="02040503050406030204" pitchFamily="18" charset="0"/>
                        </a:rPr>
                        <m:t>=</m:t>
                      </m:r>
                      <m:f>
                        <m:fPr>
                          <m:ctrlPr>
                            <a:rPr lang="fr-FR" sz="2000" i="1">
                              <a:solidFill>
                                <a:schemeClr val="tx2"/>
                              </a:solidFill>
                              <a:latin typeface="Cambria Math" panose="02040503050406030204" pitchFamily="18" charset="0"/>
                            </a:rPr>
                          </m:ctrlPr>
                        </m:fPr>
                        <m:num>
                          <m:r>
                            <a:rPr lang="fr-FR" sz="2000" i="1">
                              <a:solidFill>
                                <a:schemeClr val="tx2"/>
                              </a:solidFill>
                              <a:latin typeface="Cambria Math" panose="02040503050406030204" pitchFamily="18" charset="0"/>
                            </a:rPr>
                            <m:t>1</m:t>
                          </m:r>
                        </m:num>
                        <m:den>
                          <m:r>
                            <a:rPr lang="fr-FR" sz="2000" i="1">
                              <a:solidFill>
                                <a:schemeClr val="tx2"/>
                              </a:solidFill>
                              <a:latin typeface="Cambria Math" panose="02040503050406030204" pitchFamily="18" charset="0"/>
                            </a:rPr>
                            <m:t>2</m:t>
                          </m:r>
                        </m:den>
                      </m:f>
                      <m:r>
                        <a:rPr lang="fr-FR" sz="2000" i="1">
                          <a:solidFill>
                            <a:schemeClr val="tx2"/>
                          </a:solidFill>
                          <a:latin typeface="Cambria Math" panose="02040503050406030204" pitchFamily="18" charset="0"/>
                        </a:rPr>
                        <m:t>𝜌</m:t>
                      </m:r>
                      <m:sSup>
                        <m:sSupPr>
                          <m:ctrlPr>
                            <a:rPr lang="en-GB" sz="2000" i="1">
                              <a:solidFill>
                                <a:schemeClr val="tx2"/>
                              </a:solidFill>
                              <a:latin typeface="Cambria Math" panose="02040503050406030204" pitchFamily="18" charset="0"/>
                            </a:rPr>
                          </m:ctrlPr>
                        </m:sSupPr>
                        <m:e>
                          <m:r>
                            <a:rPr lang="en-GB" sz="2000" i="1">
                              <a:solidFill>
                                <a:schemeClr val="tx2"/>
                              </a:solidFill>
                              <a:latin typeface="Cambria Math" panose="02040503050406030204" pitchFamily="18" charset="0"/>
                            </a:rPr>
                            <m:t>𝑈</m:t>
                          </m:r>
                        </m:e>
                        <m:sup>
                          <m:r>
                            <a:rPr lang="en-GB" sz="2000" i="1">
                              <a:solidFill>
                                <a:schemeClr val="tx2"/>
                              </a:solidFill>
                              <a:latin typeface="Cambria Math" panose="02040503050406030204" pitchFamily="18" charset="0"/>
                            </a:rPr>
                            <m:t>2</m:t>
                          </m:r>
                        </m:sup>
                      </m:sSup>
                      <m:r>
                        <a:rPr lang="fr-FR" sz="2000" i="1">
                          <a:solidFill>
                            <a:schemeClr val="tx2"/>
                          </a:solidFill>
                          <a:latin typeface="Cambria Math" panose="02040503050406030204" pitchFamily="18" charset="0"/>
                        </a:rPr>
                        <m:t>𝐷</m:t>
                      </m:r>
                      <m:sSub>
                        <m:sSubPr>
                          <m:ctrlPr>
                            <a:rPr lang="fr-FR" sz="2000" i="1">
                              <a:solidFill>
                                <a:srgbClr val="00B0F0"/>
                              </a:solidFill>
                              <a:latin typeface="Cambria Math" panose="02040503050406030204" pitchFamily="18" charset="0"/>
                            </a:rPr>
                          </m:ctrlPr>
                        </m:sSubPr>
                        <m:e>
                          <m:r>
                            <a:rPr lang="fr-FR" sz="2000" i="1">
                              <a:solidFill>
                                <a:srgbClr val="00B0F0"/>
                              </a:solidFill>
                              <a:latin typeface="Cambria Math" panose="02040503050406030204" pitchFamily="18" charset="0"/>
                            </a:rPr>
                            <m:t>𝐶</m:t>
                          </m:r>
                        </m:e>
                        <m:sub>
                          <m:r>
                            <a:rPr lang="fr-FR" sz="2000" i="1">
                              <a:solidFill>
                                <a:srgbClr val="00B0F0"/>
                              </a:solidFill>
                              <a:latin typeface="Cambria Math" panose="02040503050406030204" pitchFamily="18" charset="0"/>
                            </a:rPr>
                            <m:t>𝐷</m:t>
                          </m:r>
                        </m:sub>
                      </m:sSub>
                    </m:oMath>
                  </m:oMathPara>
                </a14:m>
                <a:endParaRPr lang="fr-FR" sz="2000" dirty="0">
                  <a:solidFill>
                    <a:schemeClr val="tx2"/>
                  </a:solidFill>
                </a:endParaRPr>
              </a:p>
              <a:p>
                <a:pPr/>
                <a14:m>
                  <m:oMathPara xmlns:m="http://schemas.openxmlformats.org/officeDocument/2006/math">
                    <m:oMathParaPr>
                      <m:jc m:val="left"/>
                    </m:oMathParaPr>
                    <m:oMath xmlns:m="http://schemas.openxmlformats.org/officeDocument/2006/math">
                      <m:sSubSup>
                        <m:sSubSupPr>
                          <m:ctrlPr>
                            <a:rPr lang="fr-FR" sz="2000" i="1">
                              <a:solidFill>
                                <a:schemeClr val="tx2"/>
                              </a:solidFill>
                              <a:latin typeface="Cambria Math" panose="02040503050406030204" pitchFamily="18" charset="0"/>
                            </a:rPr>
                          </m:ctrlPr>
                        </m:sSubSupPr>
                        <m:e>
                          <m:r>
                            <a:rPr lang="fr-FR" sz="2000" i="1">
                              <a:solidFill>
                                <a:schemeClr val="tx2"/>
                              </a:solidFill>
                              <a:latin typeface="Cambria Math" panose="02040503050406030204" pitchFamily="18" charset="0"/>
                            </a:rPr>
                            <m:t>𝑓</m:t>
                          </m:r>
                        </m:e>
                        <m:sub>
                          <m:r>
                            <a:rPr lang="fr-FR" sz="2000" i="1">
                              <a:solidFill>
                                <a:schemeClr val="tx2"/>
                              </a:solidFill>
                              <a:latin typeface="Cambria Math" panose="02040503050406030204" pitchFamily="18" charset="0"/>
                            </a:rPr>
                            <m:t>𝐿</m:t>
                          </m:r>
                        </m:sub>
                        <m:sup>
                          <m:r>
                            <m:rPr>
                              <m:sty m:val="p"/>
                            </m:rPr>
                            <a:rPr lang="fr-FR" sz="2000">
                              <a:solidFill>
                                <a:schemeClr val="tx2"/>
                              </a:solidFill>
                              <a:latin typeface="Cambria Math" panose="02040503050406030204" pitchFamily="18" charset="0"/>
                            </a:rPr>
                            <m:t>TLP</m:t>
                          </m:r>
                        </m:sup>
                      </m:sSubSup>
                      <m:r>
                        <a:rPr lang="fr-FR" sz="2000" i="1">
                          <a:solidFill>
                            <a:schemeClr val="tx2"/>
                          </a:solidFill>
                          <a:latin typeface="Cambria Math" panose="02040503050406030204" pitchFamily="18" charset="0"/>
                        </a:rPr>
                        <m:t>=</m:t>
                      </m:r>
                      <m:r>
                        <a:rPr lang="en-GB" sz="2000" i="1">
                          <a:solidFill>
                            <a:schemeClr val="tx2"/>
                          </a:solidFill>
                          <a:latin typeface="Cambria Math" panose="02040503050406030204" pitchFamily="18" charset="0"/>
                        </a:rPr>
                        <m:t>−</m:t>
                      </m:r>
                      <m:r>
                        <a:rPr lang="en-GB" sz="2000" i="1">
                          <a:solidFill>
                            <a:srgbClr val="00B0F0"/>
                          </a:solidFill>
                          <a:latin typeface="Cambria Math" panose="02040503050406030204" pitchFamily="18" charset="0"/>
                        </a:rPr>
                        <m:t>𝜒</m:t>
                      </m:r>
                      <m:r>
                        <a:rPr lang="en-GB" sz="2000" i="1">
                          <a:solidFill>
                            <a:schemeClr val="tx2"/>
                          </a:solidFill>
                          <a:latin typeface="Cambria Math" panose="02040503050406030204" pitchFamily="18" charset="0"/>
                        </a:rPr>
                        <m:t>𝜌</m:t>
                      </m:r>
                      <m:r>
                        <a:rPr lang="en-GB" sz="2000" i="1">
                          <a:solidFill>
                            <a:schemeClr val="tx2"/>
                          </a:solidFill>
                          <a:latin typeface="Cambria Math" panose="02040503050406030204" pitchFamily="18" charset="0"/>
                        </a:rPr>
                        <m:t>𝑆</m:t>
                      </m:r>
                      <m:sSup>
                        <m:sSupPr>
                          <m:ctrlPr>
                            <a:rPr lang="en-GB" sz="2000" i="1">
                              <a:solidFill>
                                <a:schemeClr val="tx2"/>
                              </a:solidFill>
                              <a:latin typeface="Cambria Math" panose="02040503050406030204" pitchFamily="18" charset="0"/>
                            </a:rPr>
                          </m:ctrlPr>
                        </m:sSupPr>
                        <m:e>
                          <m:r>
                            <a:rPr lang="en-GB" sz="2000" i="1">
                              <a:solidFill>
                                <a:schemeClr val="tx2"/>
                              </a:solidFill>
                              <a:latin typeface="Cambria Math" panose="02040503050406030204" pitchFamily="18" charset="0"/>
                            </a:rPr>
                            <m:t>𝑈</m:t>
                          </m:r>
                        </m:e>
                        <m:sup>
                          <m:r>
                            <a:rPr lang="en-GB" sz="2000" i="1">
                              <a:solidFill>
                                <a:schemeClr val="tx2"/>
                              </a:solidFill>
                              <a:latin typeface="Cambria Math" panose="02040503050406030204" pitchFamily="18" charset="0"/>
                            </a:rPr>
                            <m:t>2</m:t>
                          </m:r>
                        </m:sup>
                      </m:sSup>
                      <m:sSup>
                        <m:sSupPr>
                          <m:ctrlPr>
                            <a:rPr lang="en-GB" sz="2000" i="1">
                              <a:solidFill>
                                <a:schemeClr val="tx2"/>
                              </a:solidFill>
                              <a:latin typeface="Cambria Math" panose="02040503050406030204" pitchFamily="18" charset="0"/>
                            </a:rPr>
                          </m:ctrlPr>
                        </m:sSupPr>
                        <m:e>
                          <m:r>
                            <a:rPr lang="en-GB" sz="2000" i="1">
                              <a:solidFill>
                                <a:schemeClr val="tx2"/>
                              </a:solidFill>
                              <a:latin typeface="Cambria Math" panose="02040503050406030204" pitchFamily="18" charset="0"/>
                            </a:rPr>
                            <m:t>𝑤</m:t>
                          </m:r>
                        </m:e>
                        <m:sup>
                          <m:r>
                            <a:rPr lang="en-GB" sz="2000" i="1">
                              <a:solidFill>
                                <a:schemeClr val="tx2"/>
                              </a:solidFill>
                              <a:latin typeface="Cambria Math" panose="02040503050406030204" pitchFamily="18" charset="0"/>
                            </a:rPr>
                            <m:t>′′</m:t>
                          </m:r>
                        </m:sup>
                      </m:sSup>
                      <m:r>
                        <a:rPr lang="fr-FR" sz="2000" i="1">
                          <a:solidFill>
                            <a:schemeClr val="tx2"/>
                          </a:solidFill>
                          <a:latin typeface="Cambria Math" panose="02040503050406030204" pitchFamily="18" charset="0"/>
                        </a:rPr>
                        <m:t>−</m:t>
                      </m:r>
                      <m:f>
                        <m:fPr>
                          <m:ctrlPr>
                            <a:rPr lang="fr-FR" sz="2000" i="1">
                              <a:solidFill>
                                <a:schemeClr val="tx2"/>
                              </a:solidFill>
                              <a:latin typeface="Cambria Math" panose="02040503050406030204" pitchFamily="18" charset="0"/>
                            </a:rPr>
                          </m:ctrlPr>
                        </m:fPr>
                        <m:num>
                          <m:r>
                            <a:rPr lang="fr-FR" sz="2000" i="1">
                              <a:solidFill>
                                <a:schemeClr val="tx2"/>
                              </a:solidFill>
                              <a:latin typeface="Cambria Math" panose="02040503050406030204" pitchFamily="18" charset="0"/>
                            </a:rPr>
                            <m:t>1</m:t>
                          </m:r>
                        </m:num>
                        <m:den>
                          <m:r>
                            <a:rPr lang="fr-FR" sz="2000" i="1">
                              <a:solidFill>
                                <a:schemeClr val="tx2"/>
                              </a:solidFill>
                              <a:latin typeface="Cambria Math" panose="02040503050406030204" pitchFamily="18" charset="0"/>
                            </a:rPr>
                            <m:t>2</m:t>
                          </m:r>
                        </m:den>
                      </m:f>
                      <m:r>
                        <a:rPr lang="fr-FR" sz="2000" i="1">
                          <a:solidFill>
                            <a:schemeClr val="tx2"/>
                          </a:solidFill>
                          <a:latin typeface="Cambria Math" panose="02040503050406030204" pitchFamily="18" charset="0"/>
                        </a:rPr>
                        <m:t>𝜌</m:t>
                      </m:r>
                      <m:sSup>
                        <m:sSupPr>
                          <m:ctrlPr>
                            <a:rPr lang="en-GB" sz="2000" i="1">
                              <a:solidFill>
                                <a:schemeClr val="tx2"/>
                              </a:solidFill>
                              <a:latin typeface="Cambria Math" panose="02040503050406030204" pitchFamily="18" charset="0"/>
                            </a:rPr>
                          </m:ctrlPr>
                        </m:sSupPr>
                        <m:e>
                          <m:r>
                            <a:rPr lang="en-GB" sz="2000" i="1">
                              <a:solidFill>
                                <a:schemeClr val="tx2"/>
                              </a:solidFill>
                              <a:latin typeface="Cambria Math" panose="02040503050406030204" pitchFamily="18" charset="0"/>
                            </a:rPr>
                            <m:t>𝑈</m:t>
                          </m:r>
                        </m:e>
                        <m:sup>
                          <m:r>
                            <a:rPr lang="en-GB" sz="2000" i="1">
                              <a:solidFill>
                                <a:schemeClr val="tx2"/>
                              </a:solidFill>
                              <a:latin typeface="Cambria Math" panose="02040503050406030204" pitchFamily="18" charset="0"/>
                            </a:rPr>
                            <m:t>2</m:t>
                          </m:r>
                        </m:sup>
                      </m:sSup>
                      <m:r>
                        <a:rPr lang="fr-FR" sz="2000" i="1">
                          <a:solidFill>
                            <a:schemeClr val="tx2"/>
                          </a:solidFill>
                          <a:latin typeface="Cambria Math" panose="02040503050406030204" pitchFamily="18" charset="0"/>
                        </a:rPr>
                        <m:t>𝐷</m:t>
                      </m:r>
                      <m:sSub>
                        <m:sSubPr>
                          <m:ctrlPr>
                            <a:rPr lang="fr-FR" sz="2000" i="1">
                              <a:solidFill>
                                <a:srgbClr val="00B0F0"/>
                              </a:solidFill>
                              <a:latin typeface="Cambria Math" panose="02040503050406030204" pitchFamily="18" charset="0"/>
                            </a:rPr>
                          </m:ctrlPr>
                        </m:sSubPr>
                        <m:e>
                          <m:r>
                            <a:rPr lang="fr-FR" sz="2000" i="1">
                              <a:solidFill>
                                <a:srgbClr val="00B0F0"/>
                              </a:solidFill>
                              <a:latin typeface="Cambria Math" panose="02040503050406030204" pitchFamily="18" charset="0"/>
                            </a:rPr>
                            <m:t>𝑐</m:t>
                          </m:r>
                        </m:e>
                        <m:sub>
                          <m:r>
                            <a:rPr lang="fr-FR" sz="2000" i="1">
                              <a:solidFill>
                                <a:srgbClr val="00B0F0"/>
                              </a:solidFill>
                              <a:latin typeface="Cambria Math" panose="02040503050406030204" pitchFamily="18" charset="0"/>
                            </a:rPr>
                            <m:t>𝐿</m:t>
                          </m:r>
                        </m:sub>
                      </m:sSub>
                      <m:r>
                        <a:rPr lang="fr-FR" sz="2000" i="1">
                          <a:solidFill>
                            <a:schemeClr val="tx2"/>
                          </a:solidFill>
                          <a:latin typeface="Cambria Math" panose="02040503050406030204" pitchFamily="18" charset="0"/>
                        </a:rPr>
                        <m:t>𝑤</m:t>
                      </m:r>
                      <m:r>
                        <a:rPr lang="fr-FR" sz="2000" i="1">
                          <a:solidFill>
                            <a:schemeClr val="tx2"/>
                          </a:solidFill>
                          <a:latin typeface="Cambria Math" panose="02040503050406030204" pitchFamily="18" charset="0"/>
                        </a:rPr>
                        <m:t>′</m:t>
                      </m:r>
                    </m:oMath>
                  </m:oMathPara>
                </a14:m>
                <a:endParaRPr lang="fr-FR" sz="2000" dirty="0">
                  <a:solidFill>
                    <a:schemeClr val="tx2"/>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2555776" y="724840"/>
                <a:ext cx="4032448" cy="1244700"/>
              </a:xfrm>
              <a:prstGeom prst="rect">
                <a:avLst/>
              </a:prstGeom>
              <a:blipFill rotWithShape="0">
                <a:blip r:embed="rId4"/>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4273218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827088" y="771550"/>
            <a:ext cx="7129288" cy="3384376"/>
          </a:xfrm>
        </p:spPr>
        <p:txBody>
          <a:bodyPr/>
          <a:lstStyle/>
          <a:p>
            <a:r>
              <a:rPr lang="fr-FR" dirty="0"/>
              <a:t>Contexte industriel</a:t>
            </a:r>
            <a:br>
              <a:rPr lang="fr-FR" dirty="0"/>
            </a:br>
            <a:r>
              <a:rPr lang="fr-FR" dirty="0"/>
              <a:t>Une configuration simplifiée</a:t>
            </a:r>
            <a:br>
              <a:rPr lang="fr-FR" dirty="0"/>
            </a:br>
            <a:r>
              <a:rPr lang="fr-FR" dirty="0"/>
              <a:t>Banc d'essai et modèle numérique</a:t>
            </a:r>
            <a:br>
              <a:rPr lang="fr-FR" dirty="0"/>
            </a:br>
            <a:r>
              <a:rPr lang="fr-FR" dirty="0"/>
              <a:t>Modèle de forces fluides</a:t>
            </a:r>
            <a:br>
              <a:rPr lang="fr-FR" dirty="0"/>
            </a:br>
            <a:r>
              <a:rPr lang="fr-FR" dirty="0"/>
              <a:t>Résultats</a:t>
            </a:r>
            <a:br>
              <a:rPr lang="fr-FR" dirty="0"/>
            </a:br>
            <a:r>
              <a:rPr lang="fr-FR" dirty="0"/>
              <a:t>Application industrielle</a:t>
            </a:r>
            <a:br>
              <a:rPr lang="fr-FR" dirty="0"/>
            </a:br>
            <a:r>
              <a:rPr lang="fr-FR" dirty="0"/>
              <a:t>Conclusion</a:t>
            </a:r>
          </a:p>
        </p:txBody>
      </p:sp>
    </p:spTree>
    <p:extLst>
      <p:ext uri="{BB962C8B-B14F-4D97-AF65-F5344CB8AC3E}">
        <p14:creationId xmlns:p14="http://schemas.microsoft.com/office/powerpoint/2010/main" val="2827464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Modèle TLP dynamique</a:t>
            </a:r>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395290" y="987574"/>
                <a:ext cx="8353425" cy="3816424"/>
              </a:xfrm>
            </p:spPr>
            <p:txBody>
              <a:bodyPr/>
              <a:lstStyle/>
              <a:p>
                <a:r>
                  <a:rPr lang="fr-FR" dirty="0"/>
                  <a:t>Même décomposition </a:t>
                </a:r>
                <a:br>
                  <a:rPr lang="fr-FR" dirty="0"/>
                </a:br>
                <a:r>
                  <a:rPr lang="fr-FR" dirty="0"/>
                  <a:t>force potentielle de </a:t>
                </a:r>
                <a:r>
                  <a:rPr lang="fr-FR" dirty="0" err="1"/>
                  <a:t>Lighthill</a:t>
                </a:r>
                <a:r>
                  <a:rPr lang="fr-FR" dirty="0"/>
                  <a:t> + force visqueuse de Taylor</a:t>
                </a:r>
                <a:br>
                  <a:rPr lang="fr-FR" dirty="0"/>
                </a:br>
                <a:r>
                  <a:rPr lang="fr-FR" dirty="0"/>
                  <a:t>(approche quasi-stationnaire)</a:t>
                </a:r>
              </a:p>
              <a:p>
                <a:endParaRPr lang="fr-FR" dirty="0"/>
              </a:p>
              <a:p>
                <a:endParaRPr lang="fr-FR" dirty="0"/>
              </a:p>
              <a:p>
                <a:endParaRPr lang="fr-FR" dirty="0"/>
              </a:p>
              <a:p>
                <a:endParaRPr lang="fr-FR" dirty="0"/>
              </a:p>
              <a:p>
                <a:endParaRPr lang="fr-FR" dirty="0"/>
              </a:p>
              <a:p>
                <a:r>
                  <a:rPr lang="fr-FR" dirty="0"/>
                  <a:t>Mêmes coefficients </a:t>
                </a:r>
                <a14:m>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𝐶</m:t>
                        </m:r>
                      </m:e>
                      <m:sub>
                        <m:r>
                          <a:rPr lang="fr-FR" b="0" i="1" smtClean="0">
                            <a:latin typeface="Cambria Math" panose="02040503050406030204" pitchFamily="18" charset="0"/>
                          </a:rPr>
                          <m:t>𝐷</m:t>
                        </m:r>
                      </m:sub>
                    </m:sSub>
                    <m:r>
                      <a:rPr lang="fr-FR" b="0" i="1" smtClean="0">
                        <a:latin typeface="Cambria Math" panose="02040503050406030204" pitchFamily="18" charset="0"/>
                      </a:rPr>
                      <m:t>, </m:t>
                    </m:r>
                    <m:r>
                      <a:rPr lang="fr-FR" b="0" i="1" smtClean="0">
                        <a:latin typeface="Cambria Math" panose="02040503050406030204" pitchFamily="18" charset="0"/>
                      </a:rPr>
                      <m:t>𝜒</m:t>
                    </m:r>
                    <m:r>
                      <a:rPr lang="fr-FR" b="0" i="1" smtClean="0">
                        <a:latin typeface="Cambria Math" panose="02040503050406030204" pitchFamily="18" charset="0"/>
                      </a:rPr>
                      <m:t>, </m:t>
                    </m:r>
                    <m:sSub>
                      <m:sSubPr>
                        <m:ctrlPr>
                          <a:rPr lang="fr-FR" b="0" i="1" smtClean="0">
                            <a:latin typeface="Cambria Math" panose="02040503050406030204" pitchFamily="18" charset="0"/>
                          </a:rPr>
                        </m:ctrlPr>
                      </m:sSubPr>
                      <m:e>
                        <m:r>
                          <a:rPr lang="fr-FR" b="0" i="1" smtClean="0">
                            <a:latin typeface="Cambria Math" panose="02040503050406030204" pitchFamily="18" charset="0"/>
                          </a:rPr>
                          <m:t>𝑐</m:t>
                        </m:r>
                      </m:e>
                      <m:sub>
                        <m:r>
                          <a:rPr lang="fr-FR" b="0" i="1" smtClean="0">
                            <a:latin typeface="Cambria Math" panose="02040503050406030204" pitchFamily="18" charset="0"/>
                          </a:rPr>
                          <m:t>𝐿</m:t>
                        </m:r>
                      </m:sub>
                    </m:sSub>
                  </m:oMath>
                </a14:m>
                <a:endParaRPr lang="fr-FR" dirty="0"/>
              </a:p>
              <a:p>
                <a:r>
                  <a:rPr lang="fr-FR" dirty="0"/>
                  <a:t>Pertinence de l’étude statique</a:t>
                </a:r>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395289" y="987574"/>
                <a:ext cx="8353425" cy="3816424"/>
              </a:xfrm>
              <a:blipFill rotWithShape="0">
                <a:blip r:embed="rId3"/>
                <a:stretch>
                  <a:fillRect l="-1314" t="-1917"/>
                </a:stretch>
              </a:blipFill>
            </p:spPr>
            <p:txBody>
              <a:bodyPr/>
              <a:lstStyle/>
              <a:p>
                <a:r>
                  <a:rPr lang="fr-FR">
                    <a:noFill/>
                  </a:rPr>
                  <a:t> </a:t>
                </a:r>
              </a:p>
            </p:txBody>
          </p:sp>
        </mc:Fallback>
      </mc:AlternateContent>
      <p:sp>
        <p:nvSpPr>
          <p:cNvPr id="4" name="Espace réservé du pied de page 3"/>
          <p:cNvSpPr>
            <a:spLocks noGrp="1"/>
          </p:cNvSpPr>
          <p:nvPr>
            <p:ph type="ftr" sz="quarter" idx="11"/>
          </p:nvPr>
        </p:nvSpPr>
        <p:spPr/>
        <p:txBody>
          <a:bodyPr/>
          <a:lstStyle/>
          <a:p>
            <a:r>
              <a:rPr lang="en-US"/>
              <a:t>Thèse A. Joly – Cylindre déformé en écoulement axial</a:t>
            </a:r>
            <a:endParaRPr lang="fr-FR" dirty="0"/>
          </a:p>
        </p:txBody>
      </p:sp>
      <mc:AlternateContent xmlns:mc="http://schemas.openxmlformats.org/markup-compatibility/2006" xmlns:a14="http://schemas.microsoft.com/office/drawing/2010/main">
        <mc:Choice Requires="a14">
          <p:sp>
            <p:nvSpPr>
              <p:cNvPr id="5" name="Rectangle 4"/>
              <p:cNvSpPr/>
              <p:nvPr/>
            </p:nvSpPr>
            <p:spPr>
              <a:xfrm>
                <a:off x="2123728" y="2067696"/>
                <a:ext cx="4896544" cy="1476623"/>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14:m>
                  <m:oMathPara xmlns:m="http://schemas.openxmlformats.org/officeDocument/2006/math">
                    <m:oMathParaPr>
                      <m:jc m:val="left"/>
                    </m:oMathParaPr>
                    <m:oMath xmlns:m="http://schemas.openxmlformats.org/officeDocument/2006/math">
                      <m:sSubSup>
                        <m:sSubSupPr>
                          <m:ctrlPr>
                            <a:rPr lang="fr-FR" sz="2000" i="1">
                              <a:solidFill>
                                <a:schemeClr val="tx2"/>
                              </a:solidFill>
                              <a:latin typeface="Cambria Math" panose="02040503050406030204" pitchFamily="18" charset="0"/>
                            </a:rPr>
                          </m:ctrlPr>
                        </m:sSubSupPr>
                        <m:e>
                          <m:r>
                            <a:rPr lang="fr-FR" sz="2000" i="1">
                              <a:solidFill>
                                <a:schemeClr val="tx2"/>
                              </a:solidFill>
                              <a:latin typeface="Cambria Math" panose="02040503050406030204" pitchFamily="18" charset="0"/>
                            </a:rPr>
                            <m:t>𝑓</m:t>
                          </m:r>
                        </m:e>
                        <m:sub>
                          <m:r>
                            <a:rPr lang="fr-FR" sz="2000" i="1">
                              <a:solidFill>
                                <a:schemeClr val="tx2"/>
                              </a:solidFill>
                              <a:latin typeface="Cambria Math" panose="02040503050406030204" pitchFamily="18" charset="0"/>
                            </a:rPr>
                            <m:t>𝐷</m:t>
                          </m:r>
                        </m:sub>
                        <m:sup>
                          <m:r>
                            <m:rPr>
                              <m:sty m:val="p"/>
                            </m:rPr>
                            <a:rPr lang="fr-FR" sz="2000">
                              <a:solidFill>
                                <a:schemeClr val="tx2"/>
                              </a:solidFill>
                              <a:latin typeface="Cambria Math" panose="02040503050406030204" pitchFamily="18" charset="0"/>
                            </a:rPr>
                            <m:t>TLP</m:t>
                          </m:r>
                        </m:sup>
                      </m:sSubSup>
                      <m:r>
                        <a:rPr lang="fr-FR" sz="2000" i="1">
                          <a:solidFill>
                            <a:schemeClr val="tx2"/>
                          </a:solidFill>
                          <a:latin typeface="Cambria Math" panose="02040503050406030204" pitchFamily="18" charset="0"/>
                        </a:rPr>
                        <m:t>=</m:t>
                      </m:r>
                      <m:f>
                        <m:fPr>
                          <m:ctrlPr>
                            <a:rPr lang="fr-FR" sz="2000" i="1">
                              <a:solidFill>
                                <a:schemeClr val="tx2"/>
                              </a:solidFill>
                              <a:latin typeface="Cambria Math" panose="02040503050406030204" pitchFamily="18" charset="0"/>
                            </a:rPr>
                          </m:ctrlPr>
                        </m:fPr>
                        <m:num>
                          <m:r>
                            <a:rPr lang="fr-FR" sz="2000" i="1">
                              <a:solidFill>
                                <a:schemeClr val="tx2"/>
                              </a:solidFill>
                              <a:latin typeface="Cambria Math" panose="02040503050406030204" pitchFamily="18" charset="0"/>
                            </a:rPr>
                            <m:t>1</m:t>
                          </m:r>
                        </m:num>
                        <m:den>
                          <m:r>
                            <a:rPr lang="fr-FR" sz="2000" i="1">
                              <a:solidFill>
                                <a:schemeClr val="tx2"/>
                              </a:solidFill>
                              <a:latin typeface="Cambria Math" panose="02040503050406030204" pitchFamily="18" charset="0"/>
                            </a:rPr>
                            <m:t>2</m:t>
                          </m:r>
                        </m:den>
                      </m:f>
                      <m:r>
                        <a:rPr lang="fr-FR" sz="2000" i="1">
                          <a:solidFill>
                            <a:schemeClr val="tx2"/>
                          </a:solidFill>
                          <a:latin typeface="Cambria Math" panose="02040503050406030204" pitchFamily="18" charset="0"/>
                        </a:rPr>
                        <m:t>𝜌</m:t>
                      </m:r>
                      <m:sSup>
                        <m:sSupPr>
                          <m:ctrlPr>
                            <a:rPr lang="en-GB" sz="2000" i="1">
                              <a:solidFill>
                                <a:schemeClr val="tx2"/>
                              </a:solidFill>
                              <a:latin typeface="Cambria Math" panose="02040503050406030204" pitchFamily="18" charset="0"/>
                            </a:rPr>
                          </m:ctrlPr>
                        </m:sSupPr>
                        <m:e>
                          <m:r>
                            <a:rPr lang="en-GB" sz="2000" i="1">
                              <a:solidFill>
                                <a:schemeClr val="tx2"/>
                              </a:solidFill>
                              <a:latin typeface="Cambria Math" panose="02040503050406030204" pitchFamily="18" charset="0"/>
                            </a:rPr>
                            <m:t>𝑈</m:t>
                          </m:r>
                        </m:e>
                        <m:sup>
                          <m:r>
                            <a:rPr lang="en-GB" sz="2000" i="1">
                              <a:solidFill>
                                <a:schemeClr val="tx2"/>
                              </a:solidFill>
                              <a:latin typeface="Cambria Math" panose="02040503050406030204" pitchFamily="18" charset="0"/>
                            </a:rPr>
                            <m:t>2</m:t>
                          </m:r>
                        </m:sup>
                      </m:sSup>
                      <m:r>
                        <a:rPr lang="fr-FR" sz="2000" i="1">
                          <a:solidFill>
                            <a:schemeClr val="tx2"/>
                          </a:solidFill>
                          <a:latin typeface="Cambria Math" panose="02040503050406030204" pitchFamily="18" charset="0"/>
                        </a:rPr>
                        <m:t>𝐷</m:t>
                      </m:r>
                      <m:sSub>
                        <m:sSubPr>
                          <m:ctrlPr>
                            <a:rPr lang="fr-FR" sz="2000" i="1">
                              <a:solidFill>
                                <a:srgbClr val="00B0F0"/>
                              </a:solidFill>
                              <a:latin typeface="Cambria Math" panose="02040503050406030204" pitchFamily="18" charset="0"/>
                            </a:rPr>
                          </m:ctrlPr>
                        </m:sSubPr>
                        <m:e>
                          <m:r>
                            <a:rPr lang="fr-FR" sz="2000" i="1">
                              <a:solidFill>
                                <a:srgbClr val="00B0F0"/>
                              </a:solidFill>
                              <a:latin typeface="Cambria Math" panose="02040503050406030204" pitchFamily="18" charset="0"/>
                            </a:rPr>
                            <m:t>𝐶</m:t>
                          </m:r>
                        </m:e>
                        <m:sub>
                          <m:r>
                            <a:rPr lang="fr-FR" sz="2000" i="1">
                              <a:solidFill>
                                <a:srgbClr val="00B0F0"/>
                              </a:solidFill>
                              <a:latin typeface="Cambria Math" panose="02040503050406030204" pitchFamily="18" charset="0"/>
                            </a:rPr>
                            <m:t>𝐷</m:t>
                          </m:r>
                        </m:sub>
                      </m:sSub>
                    </m:oMath>
                  </m:oMathPara>
                </a14:m>
                <a:endParaRPr lang="fr-FR" sz="2000" dirty="0">
                  <a:solidFill>
                    <a:schemeClr val="tx2"/>
                  </a:solidFill>
                </a:endParaRPr>
              </a:p>
              <a:p>
                <a:pPr/>
                <a14:m>
                  <m:oMathPara xmlns:m="http://schemas.openxmlformats.org/officeDocument/2006/math">
                    <m:oMathParaPr>
                      <m:jc m:val="left"/>
                    </m:oMathParaPr>
                    <m:oMath xmlns:m="http://schemas.openxmlformats.org/officeDocument/2006/math">
                      <m:sSubSup>
                        <m:sSubSupPr>
                          <m:ctrlPr>
                            <a:rPr lang="fr-FR" sz="2000" i="1">
                              <a:solidFill>
                                <a:schemeClr val="tx2"/>
                              </a:solidFill>
                              <a:latin typeface="Cambria Math" panose="02040503050406030204" pitchFamily="18" charset="0"/>
                            </a:rPr>
                          </m:ctrlPr>
                        </m:sSubSupPr>
                        <m:e>
                          <m:r>
                            <a:rPr lang="fr-FR" sz="2000" i="1">
                              <a:solidFill>
                                <a:schemeClr val="tx2"/>
                              </a:solidFill>
                              <a:latin typeface="Cambria Math" panose="02040503050406030204" pitchFamily="18" charset="0"/>
                            </a:rPr>
                            <m:t>𝑓</m:t>
                          </m:r>
                        </m:e>
                        <m:sub>
                          <m:r>
                            <a:rPr lang="fr-FR" sz="2000" i="1">
                              <a:solidFill>
                                <a:schemeClr val="tx2"/>
                              </a:solidFill>
                              <a:latin typeface="Cambria Math" panose="02040503050406030204" pitchFamily="18" charset="0"/>
                            </a:rPr>
                            <m:t>𝐿</m:t>
                          </m:r>
                        </m:sub>
                        <m:sup>
                          <m:r>
                            <m:rPr>
                              <m:sty m:val="p"/>
                            </m:rPr>
                            <a:rPr lang="fr-FR" sz="2000">
                              <a:solidFill>
                                <a:schemeClr val="tx2"/>
                              </a:solidFill>
                              <a:latin typeface="Cambria Math" panose="02040503050406030204" pitchFamily="18" charset="0"/>
                            </a:rPr>
                            <m:t>TLP</m:t>
                          </m:r>
                        </m:sup>
                      </m:sSubSup>
                      <m:r>
                        <a:rPr lang="fr-FR" sz="2000" i="1">
                          <a:solidFill>
                            <a:schemeClr val="tx2"/>
                          </a:solidFill>
                          <a:latin typeface="Cambria Math" panose="02040503050406030204" pitchFamily="18" charset="0"/>
                        </a:rPr>
                        <m:t>=</m:t>
                      </m:r>
                      <m:r>
                        <a:rPr lang="en-GB" sz="2000" i="1">
                          <a:solidFill>
                            <a:schemeClr val="tx2"/>
                          </a:solidFill>
                          <a:latin typeface="Cambria Math" panose="02040503050406030204" pitchFamily="18" charset="0"/>
                        </a:rPr>
                        <m:t>−</m:t>
                      </m:r>
                      <m:r>
                        <a:rPr lang="en-GB" sz="2000" i="1">
                          <a:solidFill>
                            <a:srgbClr val="00B0F0"/>
                          </a:solidFill>
                          <a:latin typeface="Cambria Math" panose="02040503050406030204" pitchFamily="18" charset="0"/>
                        </a:rPr>
                        <m:t>𝜒</m:t>
                      </m:r>
                      <m:r>
                        <a:rPr lang="en-GB" sz="2000" i="1">
                          <a:solidFill>
                            <a:schemeClr val="tx2"/>
                          </a:solidFill>
                          <a:latin typeface="Cambria Math" panose="02040503050406030204" pitchFamily="18" charset="0"/>
                        </a:rPr>
                        <m:t>𝜌</m:t>
                      </m:r>
                      <m:r>
                        <a:rPr lang="en-GB" sz="2000" i="1">
                          <a:solidFill>
                            <a:schemeClr val="tx2"/>
                          </a:solidFill>
                          <a:latin typeface="Cambria Math" panose="02040503050406030204" pitchFamily="18" charset="0"/>
                        </a:rPr>
                        <m:t>𝑆</m:t>
                      </m:r>
                      <m:sSup>
                        <m:sSupPr>
                          <m:ctrlPr>
                            <a:rPr lang="en-GB" sz="2000" i="1">
                              <a:solidFill>
                                <a:schemeClr val="tx2"/>
                              </a:solidFill>
                              <a:latin typeface="Cambria Math" panose="02040503050406030204" pitchFamily="18" charset="0"/>
                            </a:rPr>
                          </m:ctrlPr>
                        </m:sSupPr>
                        <m:e>
                          <m:r>
                            <a:rPr lang="en-GB" sz="2000" i="1">
                              <a:solidFill>
                                <a:schemeClr val="tx2"/>
                              </a:solidFill>
                              <a:latin typeface="Cambria Math" panose="02040503050406030204" pitchFamily="18" charset="0"/>
                            </a:rPr>
                            <m:t>𝑈</m:t>
                          </m:r>
                        </m:e>
                        <m:sup>
                          <m:r>
                            <a:rPr lang="en-GB" sz="2000" i="1">
                              <a:solidFill>
                                <a:schemeClr val="tx2"/>
                              </a:solidFill>
                              <a:latin typeface="Cambria Math" panose="02040503050406030204" pitchFamily="18" charset="0"/>
                            </a:rPr>
                            <m:t>2</m:t>
                          </m:r>
                        </m:sup>
                      </m:sSup>
                      <m:d>
                        <m:dPr>
                          <m:ctrlPr>
                            <a:rPr lang="fr-FR" sz="2000" i="1">
                              <a:solidFill>
                                <a:schemeClr val="tx2"/>
                              </a:solidFill>
                              <a:latin typeface="Cambria Math" panose="02040503050406030204" pitchFamily="18" charset="0"/>
                            </a:rPr>
                          </m:ctrlPr>
                        </m:dPr>
                        <m:e>
                          <m:acc>
                            <m:accPr>
                              <m:chr m:val="̈"/>
                              <m:ctrlPr>
                                <a:rPr lang="fr-FR" sz="2000" i="1">
                                  <a:solidFill>
                                    <a:schemeClr val="tx2"/>
                                  </a:solidFill>
                                  <a:latin typeface="Cambria Math" panose="02040503050406030204" pitchFamily="18" charset="0"/>
                                </a:rPr>
                              </m:ctrlPr>
                            </m:accPr>
                            <m:e>
                              <m:r>
                                <a:rPr lang="fr-FR" sz="2000" i="1">
                                  <a:solidFill>
                                    <a:schemeClr val="tx2"/>
                                  </a:solidFill>
                                  <a:latin typeface="Cambria Math" panose="02040503050406030204" pitchFamily="18" charset="0"/>
                                </a:rPr>
                                <m:t>𝑤</m:t>
                              </m:r>
                            </m:e>
                          </m:acc>
                          <m:r>
                            <a:rPr lang="fr-FR" sz="2000" i="1">
                              <a:solidFill>
                                <a:schemeClr val="tx2"/>
                              </a:solidFill>
                              <a:latin typeface="Cambria Math" panose="02040503050406030204" pitchFamily="18" charset="0"/>
                            </a:rPr>
                            <m:t>+2</m:t>
                          </m:r>
                          <m:r>
                            <a:rPr lang="fr-FR" sz="2000" i="1">
                              <a:solidFill>
                                <a:schemeClr val="tx2"/>
                              </a:solidFill>
                              <a:latin typeface="Cambria Math" panose="02040503050406030204" pitchFamily="18" charset="0"/>
                            </a:rPr>
                            <m:t>𝑈</m:t>
                          </m:r>
                          <m:sSup>
                            <m:sSupPr>
                              <m:ctrlPr>
                                <a:rPr lang="fr-FR" sz="2000" i="1">
                                  <a:solidFill>
                                    <a:schemeClr val="tx2"/>
                                  </a:solidFill>
                                  <a:latin typeface="Cambria Math" panose="02040503050406030204" pitchFamily="18" charset="0"/>
                                </a:rPr>
                              </m:ctrlPr>
                            </m:sSupPr>
                            <m:e>
                              <m:acc>
                                <m:accPr>
                                  <m:chr m:val="̇"/>
                                  <m:ctrlPr>
                                    <a:rPr lang="fr-FR" sz="2000" i="1">
                                      <a:solidFill>
                                        <a:schemeClr val="tx2"/>
                                      </a:solidFill>
                                      <a:latin typeface="Cambria Math" panose="02040503050406030204" pitchFamily="18" charset="0"/>
                                    </a:rPr>
                                  </m:ctrlPr>
                                </m:accPr>
                                <m:e>
                                  <m:r>
                                    <a:rPr lang="fr-FR" sz="2000" i="1">
                                      <a:solidFill>
                                        <a:schemeClr val="tx2"/>
                                      </a:solidFill>
                                      <a:latin typeface="Cambria Math" panose="02040503050406030204" pitchFamily="18" charset="0"/>
                                    </a:rPr>
                                    <m:t>𝑤</m:t>
                                  </m:r>
                                </m:e>
                              </m:acc>
                            </m:e>
                            <m:sup>
                              <m:r>
                                <a:rPr lang="fr-FR" sz="2000" i="1">
                                  <a:solidFill>
                                    <a:schemeClr val="tx2"/>
                                  </a:solidFill>
                                  <a:latin typeface="Cambria Math" panose="02040503050406030204" pitchFamily="18" charset="0"/>
                                </a:rPr>
                                <m:t>′</m:t>
                              </m:r>
                            </m:sup>
                          </m:sSup>
                          <m:r>
                            <a:rPr lang="fr-FR" sz="2000" i="1">
                              <a:solidFill>
                                <a:schemeClr val="tx2"/>
                              </a:solidFill>
                              <a:latin typeface="Cambria Math" panose="02040503050406030204" pitchFamily="18" charset="0"/>
                            </a:rPr>
                            <m:t>+</m:t>
                          </m:r>
                          <m:sSup>
                            <m:sSupPr>
                              <m:ctrlPr>
                                <a:rPr lang="fr-FR" sz="2000" i="1">
                                  <a:solidFill>
                                    <a:schemeClr val="tx2"/>
                                  </a:solidFill>
                                  <a:latin typeface="Cambria Math" panose="02040503050406030204" pitchFamily="18" charset="0"/>
                                </a:rPr>
                              </m:ctrlPr>
                            </m:sSupPr>
                            <m:e>
                              <m:r>
                                <a:rPr lang="fr-FR" sz="2000" i="1">
                                  <a:solidFill>
                                    <a:schemeClr val="tx2"/>
                                  </a:solidFill>
                                  <a:latin typeface="Cambria Math" panose="02040503050406030204" pitchFamily="18" charset="0"/>
                                </a:rPr>
                                <m:t>𝑈</m:t>
                              </m:r>
                            </m:e>
                            <m:sup>
                              <m:r>
                                <a:rPr lang="fr-FR" sz="2000" i="1">
                                  <a:solidFill>
                                    <a:schemeClr val="tx2"/>
                                  </a:solidFill>
                                  <a:latin typeface="Cambria Math" panose="02040503050406030204" pitchFamily="18" charset="0"/>
                                </a:rPr>
                                <m:t>2</m:t>
                              </m:r>
                            </m:sup>
                          </m:sSup>
                          <m:sSup>
                            <m:sSupPr>
                              <m:ctrlPr>
                                <a:rPr lang="fr-FR" sz="2000" i="1">
                                  <a:solidFill>
                                    <a:schemeClr val="tx2"/>
                                  </a:solidFill>
                                  <a:latin typeface="Cambria Math" panose="02040503050406030204" pitchFamily="18" charset="0"/>
                                </a:rPr>
                              </m:ctrlPr>
                            </m:sSupPr>
                            <m:e>
                              <m:r>
                                <a:rPr lang="fr-FR" sz="2000" i="1">
                                  <a:solidFill>
                                    <a:schemeClr val="tx2"/>
                                  </a:solidFill>
                                  <a:latin typeface="Cambria Math" panose="02040503050406030204" pitchFamily="18" charset="0"/>
                                </a:rPr>
                                <m:t>𝑤</m:t>
                              </m:r>
                            </m:e>
                            <m:sup>
                              <m:r>
                                <a:rPr lang="fr-FR" sz="2000" i="1">
                                  <a:solidFill>
                                    <a:schemeClr val="tx2"/>
                                  </a:solidFill>
                                  <a:latin typeface="Cambria Math" panose="02040503050406030204" pitchFamily="18" charset="0"/>
                                </a:rPr>
                                <m:t>′′</m:t>
                              </m:r>
                            </m:sup>
                          </m:sSup>
                        </m:e>
                      </m:d>
                    </m:oMath>
                  </m:oMathPara>
                </a14:m>
                <a:endParaRPr lang="fr-FR" sz="2000" i="1" dirty="0">
                  <a:solidFill>
                    <a:schemeClr val="tx2"/>
                  </a:solidFill>
                  <a:latin typeface="Cambria Math" panose="02040503050406030204" pitchFamily="18" charset="0"/>
                </a:endParaRPr>
              </a:p>
              <a:p>
                <a:r>
                  <a:rPr lang="fr-FR" sz="2000" dirty="0">
                    <a:solidFill>
                      <a:schemeClr val="tx2"/>
                    </a:solidFill>
                  </a:rPr>
                  <a:t>	</a:t>
                </a:r>
                <a14:m>
                  <m:oMath xmlns:m="http://schemas.openxmlformats.org/officeDocument/2006/math">
                    <m:r>
                      <a:rPr lang="fr-FR" sz="2000" i="1">
                        <a:solidFill>
                          <a:schemeClr val="tx2"/>
                        </a:solidFill>
                        <a:latin typeface="Cambria Math" panose="02040503050406030204" pitchFamily="18" charset="0"/>
                      </a:rPr>
                      <m:t>−</m:t>
                    </m:r>
                    <m:f>
                      <m:fPr>
                        <m:ctrlPr>
                          <a:rPr lang="fr-FR" sz="2000" i="1">
                            <a:solidFill>
                              <a:schemeClr val="tx2"/>
                            </a:solidFill>
                            <a:latin typeface="Cambria Math" panose="02040503050406030204" pitchFamily="18" charset="0"/>
                          </a:rPr>
                        </m:ctrlPr>
                      </m:fPr>
                      <m:num>
                        <m:r>
                          <a:rPr lang="fr-FR" sz="2000" i="1">
                            <a:solidFill>
                              <a:schemeClr val="tx2"/>
                            </a:solidFill>
                            <a:latin typeface="Cambria Math" panose="02040503050406030204" pitchFamily="18" charset="0"/>
                          </a:rPr>
                          <m:t>1</m:t>
                        </m:r>
                      </m:num>
                      <m:den>
                        <m:r>
                          <a:rPr lang="fr-FR" sz="2000" i="1">
                            <a:solidFill>
                              <a:schemeClr val="tx2"/>
                            </a:solidFill>
                            <a:latin typeface="Cambria Math" panose="02040503050406030204" pitchFamily="18" charset="0"/>
                          </a:rPr>
                          <m:t>2</m:t>
                        </m:r>
                      </m:den>
                    </m:f>
                    <m:r>
                      <a:rPr lang="fr-FR" sz="2000" i="1">
                        <a:solidFill>
                          <a:schemeClr val="tx2"/>
                        </a:solidFill>
                        <a:latin typeface="Cambria Math" panose="02040503050406030204" pitchFamily="18" charset="0"/>
                      </a:rPr>
                      <m:t>𝜌</m:t>
                    </m:r>
                    <m:sSup>
                      <m:sSupPr>
                        <m:ctrlPr>
                          <a:rPr lang="en-GB" sz="2000" i="1">
                            <a:solidFill>
                              <a:schemeClr val="tx2"/>
                            </a:solidFill>
                            <a:latin typeface="Cambria Math" panose="02040503050406030204" pitchFamily="18" charset="0"/>
                          </a:rPr>
                        </m:ctrlPr>
                      </m:sSupPr>
                      <m:e>
                        <m:r>
                          <a:rPr lang="en-GB" sz="2000" i="1">
                            <a:solidFill>
                              <a:schemeClr val="tx2"/>
                            </a:solidFill>
                            <a:latin typeface="Cambria Math" panose="02040503050406030204" pitchFamily="18" charset="0"/>
                          </a:rPr>
                          <m:t>𝑈</m:t>
                        </m:r>
                      </m:e>
                      <m:sup>
                        <m:r>
                          <a:rPr lang="en-GB" sz="2000" i="1">
                            <a:solidFill>
                              <a:schemeClr val="tx2"/>
                            </a:solidFill>
                            <a:latin typeface="Cambria Math" panose="02040503050406030204" pitchFamily="18" charset="0"/>
                          </a:rPr>
                          <m:t>2</m:t>
                        </m:r>
                      </m:sup>
                    </m:sSup>
                    <m:r>
                      <a:rPr lang="fr-FR" sz="2000" i="1">
                        <a:solidFill>
                          <a:schemeClr val="tx2"/>
                        </a:solidFill>
                        <a:latin typeface="Cambria Math" panose="02040503050406030204" pitchFamily="18" charset="0"/>
                      </a:rPr>
                      <m:t>𝐷</m:t>
                    </m:r>
                    <m:sSub>
                      <m:sSubPr>
                        <m:ctrlPr>
                          <a:rPr lang="fr-FR" sz="2000" i="1">
                            <a:solidFill>
                              <a:srgbClr val="00B0F0"/>
                            </a:solidFill>
                            <a:latin typeface="Cambria Math" panose="02040503050406030204" pitchFamily="18" charset="0"/>
                          </a:rPr>
                        </m:ctrlPr>
                      </m:sSubPr>
                      <m:e>
                        <m:r>
                          <a:rPr lang="fr-FR" sz="2000" i="1">
                            <a:solidFill>
                              <a:srgbClr val="00B0F0"/>
                            </a:solidFill>
                            <a:latin typeface="Cambria Math" panose="02040503050406030204" pitchFamily="18" charset="0"/>
                          </a:rPr>
                          <m:t>𝑐</m:t>
                        </m:r>
                      </m:e>
                      <m:sub>
                        <m:r>
                          <a:rPr lang="fr-FR" sz="2000" i="1">
                            <a:solidFill>
                              <a:srgbClr val="00B0F0"/>
                            </a:solidFill>
                            <a:latin typeface="Cambria Math" panose="02040503050406030204" pitchFamily="18" charset="0"/>
                          </a:rPr>
                          <m:t>𝐿</m:t>
                        </m:r>
                      </m:sub>
                    </m:sSub>
                    <m:d>
                      <m:dPr>
                        <m:ctrlPr>
                          <a:rPr lang="fr-FR" sz="2000" i="1">
                            <a:solidFill>
                              <a:schemeClr val="tx2"/>
                            </a:solidFill>
                            <a:latin typeface="Cambria Math" panose="02040503050406030204" pitchFamily="18" charset="0"/>
                          </a:rPr>
                        </m:ctrlPr>
                      </m:dPr>
                      <m:e>
                        <m:sSup>
                          <m:sSupPr>
                            <m:ctrlPr>
                              <a:rPr lang="fr-FR" sz="2000" i="1">
                                <a:solidFill>
                                  <a:schemeClr val="tx2"/>
                                </a:solidFill>
                                <a:latin typeface="Cambria Math" panose="02040503050406030204" pitchFamily="18" charset="0"/>
                              </a:rPr>
                            </m:ctrlPr>
                          </m:sSupPr>
                          <m:e>
                            <m:r>
                              <a:rPr lang="fr-FR" sz="2000" i="1">
                                <a:solidFill>
                                  <a:schemeClr val="tx2"/>
                                </a:solidFill>
                                <a:latin typeface="Cambria Math" panose="02040503050406030204" pitchFamily="18" charset="0"/>
                              </a:rPr>
                              <m:t>𝑤</m:t>
                            </m:r>
                          </m:e>
                          <m:sup>
                            <m:r>
                              <a:rPr lang="fr-FR" sz="2000" i="1">
                                <a:solidFill>
                                  <a:schemeClr val="tx2"/>
                                </a:solidFill>
                                <a:latin typeface="Cambria Math" panose="02040503050406030204" pitchFamily="18" charset="0"/>
                              </a:rPr>
                              <m:t>′</m:t>
                            </m:r>
                          </m:sup>
                        </m:sSup>
                        <m:r>
                          <a:rPr lang="fr-FR" sz="2000" i="1">
                            <a:solidFill>
                              <a:schemeClr val="tx2"/>
                            </a:solidFill>
                            <a:latin typeface="Cambria Math" panose="02040503050406030204" pitchFamily="18" charset="0"/>
                          </a:rPr>
                          <m:t>+</m:t>
                        </m:r>
                        <m:d>
                          <m:dPr>
                            <m:ctrlPr>
                              <a:rPr lang="fr-FR" sz="2000" i="1">
                                <a:solidFill>
                                  <a:schemeClr val="tx2"/>
                                </a:solidFill>
                                <a:latin typeface="Cambria Math" panose="02040503050406030204" pitchFamily="18" charset="0"/>
                              </a:rPr>
                            </m:ctrlPr>
                          </m:dPr>
                          <m:e>
                            <m:r>
                              <a:rPr lang="fr-FR" sz="2000" i="1">
                                <a:solidFill>
                                  <a:schemeClr val="tx2"/>
                                </a:solidFill>
                                <a:latin typeface="Cambria Math" panose="02040503050406030204" pitchFamily="18" charset="0"/>
                              </a:rPr>
                              <m:t>1+</m:t>
                            </m:r>
                            <m:sSub>
                              <m:sSubPr>
                                <m:ctrlPr>
                                  <a:rPr lang="fr-FR" sz="2000" i="1">
                                    <a:solidFill>
                                      <a:srgbClr val="00B0F0"/>
                                    </a:solidFill>
                                    <a:latin typeface="Cambria Math" panose="02040503050406030204" pitchFamily="18" charset="0"/>
                                  </a:rPr>
                                </m:ctrlPr>
                              </m:sSubPr>
                              <m:e>
                                <m:r>
                                  <a:rPr lang="fr-FR" sz="2000" i="1">
                                    <a:solidFill>
                                      <a:srgbClr val="00B0F0"/>
                                    </a:solidFill>
                                    <a:latin typeface="Cambria Math" panose="02040503050406030204" pitchFamily="18" charset="0"/>
                                  </a:rPr>
                                  <m:t>𝐶</m:t>
                                </m:r>
                              </m:e>
                              <m:sub>
                                <m:r>
                                  <a:rPr lang="fr-FR" sz="2000" i="1">
                                    <a:solidFill>
                                      <a:srgbClr val="00B0F0"/>
                                    </a:solidFill>
                                    <a:latin typeface="Cambria Math" panose="02040503050406030204" pitchFamily="18" charset="0"/>
                                  </a:rPr>
                                  <m:t>𝐷</m:t>
                                </m:r>
                              </m:sub>
                            </m:sSub>
                            <m:sSub>
                              <m:sSubPr>
                                <m:ctrlPr>
                                  <a:rPr lang="fr-FR" sz="2000" i="1">
                                    <a:solidFill>
                                      <a:schemeClr val="tx2"/>
                                    </a:solidFill>
                                    <a:latin typeface="Cambria Math" panose="02040503050406030204" pitchFamily="18" charset="0"/>
                                  </a:rPr>
                                </m:ctrlPr>
                              </m:sSubPr>
                              <m:e>
                                <m:r>
                                  <a:rPr lang="fr-FR" sz="2000" i="1">
                                    <a:solidFill>
                                      <a:schemeClr val="tx2"/>
                                    </a:solidFill>
                                    <a:latin typeface="Cambria Math" panose="02040503050406030204" pitchFamily="18" charset="0"/>
                                  </a:rPr>
                                  <m:t>/</m:t>
                                </m:r>
                                <m:r>
                                  <a:rPr lang="fr-FR" sz="2000" i="1">
                                    <a:solidFill>
                                      <a:srgbClr val="00B0F0"/>
                                    </a:solidFill>
                                    <a:latin typeface="Cambria Math" panose="02040503050406030204" pitchFamily="18" charset="0"/>
                                  </a:rPr>
                                  <m:t>𝑐</m:t>
                                </m:r>
                              </m:e>
                              <m:sub>
                                <m:r>
                                  <a:rPr lang="fr-FR" sz="2000" i="1">
                                    <a:solidFill>
                                      <a:srgbClr val="00B0F0"/>
                                    </a:solidFill>
                                    <a:latin typeface="Cambria Math" panose="02040503050406030204" pitchFamily="18" charset="0"/>
                                  </a:rPr>
                                  <m:t>𝐿</m:t>
                                </m:r>
                              </m:sub>
                            </m:sSub>
                            <m:r>
                              <a:rPr lang="fr-FR" sz="2000" i="1">
                                <a:solidFill>
                                  <a:schemeClr val="tx2"/>
                                </a:solidFill>
                                <a:latin typeface="Cambria Math" panose="02040503050406030204" pitchFamily="18" charset="0"/>
                              </a:rPr>
                              <m:t> </m:t>
                            </m:r>
                          </m:e>
                        </m:d>
                        <m:f>
                          <m:fPr>
                            <m:ctrlPr>
                              <a:rPr lang="fr-FR" sz="2000" i="1">
                                <a:solidFill>
                                  <a:schemeClr val="tx2"/>
                                </a:solidFill>
                                <a:latin typeface="Cambria Math" panose="02040503050406030204" pitchFamily="18" charset="0"/>
                              </a:rPr>
                            </m:ctrlPr>
                          </m:fPr>
                          <m:num>
                            <m:acc>
                              <m:accPr>
                                <m:chr m:val="̇"/>
                                <m:ctrlPr>
                                  <a:rPr lang="fr-FR" sz="2000" i="1">
                                    <a:solidFill>
                                      <a:schemeClr val="tx2"/>
                                    </a:solidFill>
                                    <a:latin typeface="Cambria Math" panose="02040503050406030204" pitchFamily="18" charset="0"/>
                                  </a:rPr>
                                </m:ctrlPr>
                              </m:accPr>
                              <m:e>
                                <m:r>
                                  <a:rPr lang="fr-FR" sz="2000" i="1">
                                    <a:solidFill>
                                      <a:schemeClr val="tx2"/>
                                    </a:solidFill>
                                    <a:latin typeface="Cambria Math" panose="02040503050406030204" pitchFamily="18" charset="0"/>
                                  </a:rPr>
                                  <m:t> </m:t>
                                </m:r>
                                <m:r>
                                  <a:rPr lang="fr-FR" sz="2000" i="1">
                                    <a:solidFill>
                                      <a:schemeClr val="tx2"/>
                                    </a:solidFill>
                                    <a:latin typeface="Cambria Math" panose="02040503050406030204" pitchFamily="18" charset="0"/>
                                  </a:rPr>
                                  <m:t>𝑤</m:t>
                                </m:r>
                              </m:e>
                            </m:acc>
                          </m:num>
                          <m:den>
                            <m:r>
                              <a:rPr lang="fr-FR" sz="2000" i="1">
                                <a:solidFill>
                                  <a:schemeClr val="tx2"/>
                                </a:solidFill>
                                <a:latin typeface="Cambria Math" panose="02040503050406030204" pitchFamily="18" charset="0"/>
                              </a:rPr>
                              <m:t>𝑈</m:t>
                            </m:r>
                          </m:den>
                        </m:f>
                      </m:e>
                    </m:d>
                  </m:oMath>
                </a14:m>
                <a:endParaRPr lang="fr-FR" sz="2000" dirty="0">
                  <a:solidFill>
                    <a:schemeClr val="tx2"/>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2123728" y="2067694"/>
                <a:ext cx="4896544" cy="1476623"/>
              </a:xfrm>
              <a:prstGeom prst="rect">
                <a:avLst/>
              </a:prstGeom>
              <a:blipFill rotWithShape="0">
                <a:blip r:embed="rId4"/>
                <a:stretch>
                  <a:fillRect l="-248"/>
                </a:stretch>
              </a:blipFill>
            </p:spPr>
            <p:txBody>
              <a:bodyPr/>
              <a:lstStyle/>
              <a:p>
                <a:r>
                  <a:rPr lang="fr-FR">
                    <a:noFill/>
                  </a:rPr>
                  <a:t> </a:t>
                </a:r>
              </a:p>
            </p:txBody>
          </p:sp>
        </mc:Fallback>
      </mc:AlternateContent>
    </p:spTree>
    <p:extLst>
      <p:ext uri="{BB962C8B-B14F-4D97-AF65-F5344CB8AC3E}">
        <p14:creationId xmlns:p14="http://schemas.microsoft.com/office/powerpoint/2010/main" val="2375271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Questions sur le modèle TLP</a:t>
            </a:r>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395290" y="951313"/>
                <a:ext cx="8353425" cy="4112119"/>
              </a:xfrm>
            </p:spPr>
            <p:txBody>
              <a:bodyPr/>
              <a:lstStyle/>
              <a:p>
                <a:r>
                  <a:rPr lang="fr-FR" dirty="0"/>
                  <a:t>Validité des hypothèses :</a:t>
                </a:r>
              </a:p>
              <a:p>
                <a:pPr lvl="1"/>
                <a:r>
                  <a:rPr lang="fr-FR" dirty="0"/>
                  <a:t>absence d’effets 3D</a:t>
                </a:r>
              </a:p>
              <a:p>
                <a:pPr lvl="1"/>
                <a:r>
                  <a:rPr lang="fr-FR" dirty="0"/>
                  <a:t>décomposition potentiel/visqueux VS écoulement cisaillé</a:t>
                </a:r>
              </a:p>
              <a:p>
                <a:pPr lvl="1"/>
                <a:r>
                  <a:rPr lang="fr-FR" dirty="0"/>
                  <a:t>pas de raideur en translation (</a:t>
                </a:r>
                <a14:m>
                  <m:oMath xmlns:m="http://schemas.openxmlformats.org/officeDocument/2006/math">
                    <m:r>
                      <a:rPr lang="fr-FR" i="1">
                        <a:latin typeface="Cambria Math" panose="02040503050406030204" pitchFamily="18" charset="0"/>
                      </a:rPr>
                      <m:t>∝</m:t>
                    </m:r>
                    <m:r>
                      <a:rPr lang="fr-FR" i="1">
                        <a:latin typeface="Cambria Math" panose="02040503050406030204" pitchFamily="18" charset="0"/>
                      </a:rPr>
                      <m:t>𝑤</m:t>
                    </m:r>
                  </m:oMath>
                </a14:m>
                <a:r>
                  <a:rPr lang="fr-FR" dirty="0"/>
                  <a:t>), même en confiné</a:t>
                </a:r>
                <a:br>
                  <a:rPr lang="fr-FR" dirty="0"/>
                </a:br>
                <a:endParaRPr lang="fr-FR" dirty="0"/>
              </a:p>
              <a:p>
                <a:r>
                  <a:rPr lang="fr-FR" dirty="0"/>
                  <a:t>Manque de données expérimentales de validation :</a:t>
                </a:r>
              </a:p>
              <a:p>
                <a:pPr lvl="1"/>
                <a:r>
                  <a:rPr lang="fr-FR" dirty="0"/>
                  <a:t>prédiction de seuils d’instabilité : </a:t>
                </a:r>
                <a:r>
                  <a:rPr lang="ja-JP" altLang="fr-FR" dirty="0"/>
                  <a:t>✓</a:t>
                </a:r>
                <a:endParaRPr lang="fr-FR" dirty="0"/>
              </a:p>
              <a:p>
                <a:pPr lvl="1"/>
                <a:r>
                  <a:rPr lang="fr-FR" dirty="0"/>
                  <a:t>validation par mesures directes : ✘ </a:t>
                </a:r>
                <a:br>
                  <a:rPr lang="fr-FR" dirty="0"/>
                </a:br>
                <a:endParaRPr lang="fr-FR" dirty="0"/>
              </a:p>
              <a:p>
                <a:pPr marL="0" indent="0">
                  <a:buNone/>
                </a:pPr>
                <a:r>
                  <a:rPr lang="fr-FR" dirty="0"/>
                  <a:t>⇒ Pertinence académique de la configuration FICEL</a:t>
                </a:r>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395289" y="951311"/>
                <a:ext cx="8353425" cy="4112119"/>
              </a:xfrm>
              <a:blipFill rotWithShape="0">
                <a:blip r:embed="rId3"/>
                <a:stretch>
                  <a:fillRect l="-1460" t="-1778"/>
                </a:stretch>
              </a:blipFill>
            </p:spPr>
            <p:txBody>
              <a:bodyPr/>
              <a:lstStyle/>
              <a:p>
                <a:r>
                  <a:rPr lang="fr-FR">
                    <a:noFill/>
                  </a:rPr>
                  <a:t> </a:t>
                </a:r>
              </a:p>
            </p:txBody>
          </p:sp>
        </mc:Fallback>
      </mc:AlternateContent>
      <p:sp>
        <p:nvSpPr>
          <p:cNvPr id="4" name="Espace réservé du pied de page 3"/>
          <p:cNvSpPr>
            <a:spLocks noGrp="1"/>
          </p:cNvSpPr>
          <p:nvPr>
            <p:ph type="ftr" sz="quarter" idx="11"/>
          </p:nvPr>
        </p:nvSpPr>
        <p:spPr/>
        <p:txBody>
          <a:bodyPr/>
          <a:lstStyle/>
          <a:p>
            <a:r>
              <a:rPr lang="en-US"/>
              <a:t>Thèse A. Joly – Cylindre déformé en écoulement axial</a:t>
            </a:r>
            <a:endParaRPr lang="fr-FR" dirty="0"/>
          </a:p>
        </p:txBody>
      </p:sp>
    </p:spTree>
    <p:extLst>
      <p:ext uri="{BB962C8B-B14F-4D97-AF65-F5344CB8AC3E}">
        <p14:creationId xmlns:p14="http://schemas.microsoft.com/office/powerpoint/2010/main" val="251386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827088" y="771550"/>
            <a:ext cx="7129288" cy="3384376"/>
          </a:xfrm>
        </p:spPr>
        <p:txBody>
          <a:bodyPr/>
          <a:lstStyle/>
          <a:p>
            <a:r>
              <a:rPr lang="fr-FR" dirty="0">
                <a:solidFill>
                  <a:srgbClr val="53A5FF"/>
                </a:solidFill>
              </a:rPr>
              <a:t>Contexte industriel</a:t>
            </a:r>
            <a:br>
              <a:rPr lang="fr-FR" dirty="0"/>
            </a:br>
            <a:r>
              <a:rPr lang="fr-FR" dirty="0">
                <a:solidFill>
                  <a:srgbClr val="53A5FF"/>
                </a:solidFill>
              </a:rPr>
              <a:t>Une configuration simplifiée</a:t>
            </a:r>
            <a:br>
              <a:rPr lang="fr-FR" dirty="0">
                <a:solidFill>
                  <a:srgbClr val="53A5FF"/>
                </a:solidFill>
              </a:rPr>
            </a:br>
            <a:r>
              <a:rPr lang="fr-FR" dirty="0">
                <a:solidFill>
                  <a:srgbClr val="53A5FF"/>
                </a:solidFill>
              </a:rPr>
              <a:t>Banc d'essai et modèle numérique</a:t>
            </a:r>
            <a:br>
              <a:rPr lang="fr-FR" dirty="0">
                <a:solidFill>
                  <a:srgbClr val="53A5FF"/>
                </a:solidFill>
              </a:rPr>
            </a:br>
            <a:r>
              <a:rPr lang="fr-FR" dirty="0">
                <a:solidFill>
                  <a:srgbClr val="53A5FF"/>
                </a:solidFill>
              </a:rPr>
              <a:t>Modèle de forces fluides</a:t>
            </a:r>
            <a:br>
              <a:rPr lang="fr-FR" dirty="0">
                <a:solidFill>
                  <a:srgbClr val="53A5FF"/>
                </a:solidFill>
              </a:rPr>
            </a:br>
            <a:r>
              <a:rPr lang="fr-FR" dirty="0"/>
              <a:t>Résultats</a:t>
            </a:r>
            <a:br>
              <a:rPr lang="fr-FR" dirty="0">
                <a:solidFill>
                  <a:srgbClr val="53A5FF"/>
                </a:solidFill>
              </a:rPr>
            </a:br>
            <a:r>
              <a:rPr lang="fr-FR" dirty="0">
                <a:solidFill>
                  <a:srgbClr val="53A5FF"/>
                </a:solidFill>
              </a:rPr>
              <a:t>Application industrielle</a:t>
            </a:r>
            <a:br>
              <a:rPr lang="fr-FR" dirty="0">
                <a:solidFill>
                  <a:srgbClr val="53A5FF"/>
                </a:solidFill>
              </a:rPr>
            </a:br>
            <a:r>
              <a:rPr lang="fr-FR" dirty="0">
                <a:solidFill>
                  <a:srgbClr val="53A5FF"/>
                </a:solidFill>
              </a:rPr>
              <a:t>Conclusion</a:t>
            </a:r>
            <a:endParaRPr lang="fr-FR" dirty="0"/>
          </a:p>
        </p:txBody>
      </p:sp>
    </p:spTree>
    <p:extLst>
      <p:ext uri="{BB962C8B-B14F-4D97-AF65-F5344CB8AC3E}">
        <p14:creationId xmlns:p14="http://schemas.microsoft.com/office/powerpoint/2010/main" val="6449562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Rotation</a:t>
            </a:r>
          </a:p>
        </p:txBody>
      </p:sp>
      <p:sp>
        <p:nvSpPr>
          <p:cNvPr id="3" name="Sous-titre 2"/>
          <p:cNvSpPr>
            <a:spLocks noGrp="1"/>
          </p:cNvSpPr>
          <p:nvPr>
            <p:ph type="subTitle" idx="1"/>
          </p:nvPr>
        </p:nvSpPr>
        <p:spPr/>
        <p:txBody>
          <a:bodyPr/>
          <a:lstStyle/>
          <a:p>
            <a:endParaRPr lang="fr-FR"/>
          </a:p>
        </p:txBody>
      </p:sp>
      <p:sp>
        <p:nvSpPr>
          <p:cNvPr id="4" name="Espace réservé du texte 3"/>
          <p:cNvSpPr>
            <a:spLocks noGrp="1"/>
          </p:cNvSpPr>
          <p:nvPr>
            <p:ph type="body" sz="quarter" idx="13"/>
          </p:nvPr>
        </p:nvSpPr>
        <p:spPr/>
        <p:txBody>
          <a:bodyPr/>
          <a:lstStyle/>
          <a:p>
            <a:endParaRPr lang="fr-FR"/>
          </a:p>
        </p:txBody>
      </p:sp>
      <p:grpSp>
        <p:nvGrpSpPr>
          <p:cNvPr id="5" name="Groupe 4"/>
          <p:cNvGrpSpPr/>
          <p:nvPr/>
        </p:nvGrpSpPr>
        <p:grpSpPr>
          <a:xfrm>
            <a:off x="6084170" y="1275608"/>
            <a:ext cx="1320213" cy="1320213"/>
            <a:chOff x="8509863" y="2216361"/>
            <a:chExt cx="1320213" cy="1320213"/>
          </a:xfrm>
        </p:grpSpPr>
        <p:grpSp>
          <p:nvGrpSpPr>
            <p:cNvPr id="6" name="Groupe 5"/>
            <p:cNvGrpSpPr/>
            <p:nvPr/>
          </p:nvGrpSpPr>
          <p:grpSpPr>
            <a:xfrm>
              <a:off x="8509863" y="2216361"/>
              <a:ext cx="1320213" cy="1320213"/>
              <a:chOff x="8509863" y="2216361"/>
              <a:chExt cx="1320213" cy="1320213"/>
            </a:xfrm>
          </p:grpSpPr>
          <p:sp>
            <p:nvSpPr>
              <p:cNvPr id="13" name="Ellipse 12"/>
              <p:cNvSpPr/>
              <p:nvPr/>
            </p:nvSpPr>
            <p:spPr>
              <a:xfrm>
                <a:off x="8509863" y="2216361"/>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white"/>
                  </a:solidFill>
                  <a:latin typeface="Calibri"/>
                </a:endParaRPr>
              </a:p>
            </p:txBody>
          </p:sp>
          <p:sp>
            <p:nvSpPr>
              <p:cNvPr id="14" name="Ellipse 13"/>
              <p:cNvSpPr/>
              <p:nvPr/>
            </p:nvSpPr>
            <p:spPr>
              <a:xfrm>
                <a:off x="8989940" y="2216361"/>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white"/>
                  </a:solidFill>
                  <a:latin typeface="Calibri"/>
                </a:endParaRPr>
              </a:p>
            </p:txBody>
          </p:sp>
          <p:sp>
            <p:nvSpPr>
              <p:cNvPr id="15" name="Ellipse 14"/>
              <p:cNvSpPr/>
              <p:nvPr/>
            </p:nvSpPr>
            <p:spPr>
              <a:xfrm>
                <a:off x="9470018" y="2216361"/>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white"/>
                  </a:solidFill>
                  <a:latin typeface="Calibri"/>
                </a:endParaRPr>
              </a:p>
            </p:txBody>
          </p:sp>
          <p:sp>
            <p:nvSpPr>
              <p:cNvPr id="16" name="Ellipse 15"/>
              <p:cNvSpPr/>
              <p:nvPr/>
            </p:nvSpPr>
            <p:spPr>
              <a:xfrm>
                <a:off x="8509863" y="2696438"/>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white"/>
                  </a:solidFill>
                  <a:latin typeface="Calibri"/>
                </a:endParaRPr>
              </a:p>
            </p:txBody>
          </p:sp>
          <p:sp>
            <p:nvSpPr>
              <p:cNvPr id="17" name="Ellipse 16"/>
              <p:cNvSpPr/>
              <p:nvPr/>
            </p:nvSpPr>
            <p:spPr>
              <a:xfrm>
                <a:off x="9470018" y="2696438"/>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white"/>
                  </a:solidFill>
                  <a:latin typeface="Calibri"/>
                </a:endParaRPr>
              </a:p>
            </p:txBody>
          </p:sp>
          <p:sp>
            <p:nvSpPr>
              <p:cNvPr id="18" name="Ellipse 17"/>
              <p:cNvSpPr/>
              <p:nvPr/>
            </p:nvSpPr>
            <p:spPr>
              <a:xfrm>
                <a:off x="8509863" y="3176516"/>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white"/>
                  </a:solidFill>
                  <a:latin typeface="Calibri"/>
                </a:endParaRPr>
              </a:p>
            </p:txBody>
          </p:sp>
          <p:sp>
            <p:nvSpPr>
              <p:cNvPr id="19" name="Ellipse 18"/>
              <p:cNvSpPr/>
              <p:nvPr/>
            </p:nvSpPr>
            <p:spPr>
              <a:xfrm>
                <a:off x="8989940" y="3176516"/>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white"/>
                  </a:solidFill>
                  <a:latin typeface="Calibri"/>
                </a:endParaRPr>
              </a:p>
            </p:txBody>
          </p:sp>
          <p:sp>
            <p:nvSpPr>
              <p:cNvPr id="20" name="Ellipse 19"/>
              <p:cNvSpPr/>
              <p:nvPr/>
            </p:nvSpPr>
            <p:spPr>
              <a:xfrm>
                <a:off x="9470018" y="3176516"/>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white"/>
                  </a:solidFill>
                  <a:latin typeface="Calibri"/>
                </a:endParaRPr>
              </a:p>
            </p:txBody>
          </p:sp>
        </p:grpSp>
        <p:cxnSp>
          <p:nvCxnSpPr>
            <p:cNvPr id="7" name="Connecteur droit avec flèche 6"/>
            <p:cNvCxnSpPr/>
            <p:nvPr/>
          </p:nvCxnSpPr>
          <p:spPr>
            <a:xfrm flipV="1">
              <a:off x="9169970" y="2444213"/>
              <a:ext cx="0" cy="858278"/>
            </a:xfrm>
            <a:prstGeom prst="straightConnector1">
              <a:avLst/>
            </a:prstGeom>
            <a:noFill/>
            <a:ln w="12700" cap="flat" cmpd="sng" algn="ctr">
              <a:solidFill>
                <a:sysClr val="windowText" lastClr="000000"/>
              </a:solidFill>
              <a:prstDash val="sysDash"/>
              <a:miter lim="800000"/>
              <a:headEnd type="none" w="med" len="med"/>
              <a:tailEnd type="none" w="med" len="med"/>
            </a:ln>
            <a:effectLst/>
          </p:spPr>
        </p:cxnSp>
        <p:sp>
          <p:nvSpPr>
            <p:cNvPr id="8" name="ZoneTexte 7"/>
            <p:cNvSpPr txBox="1"/>
            <p:nvPr/>
          </p:nvSpPr>
          <p:spPr>
            <a:xfrm>
              <a:off x="8705436" y="2444213"/>
              <a:ext cx="364449" cy="307777"/>
            </a:xfrm>
            <a:prstGeom prst="rect">
              <a:avLst/>
            </a:prstGeom>
            <a:noFill/>
          </p:spPr>
          <p:txBody>
            <a:bodyPr wrap="square" rtlCol="0">
              <a:spAutoFit/>
            </a:bodyPr>
            <a:lstStyle/>
            <a:p>
              <a:pPr>
                <a:defRPr/>
              </a:pPr>
              <a:r>
                <a:rPr lang="el-GR" sz="1400" b="1" i="1" kern="0" dirty="0">
                  <a:solidFill>
                    <a:prstClr val="black"/>
                  </a:solidFill>
                  <a:latin typeface="Calibri"/>
                </a:rPr>
                <a:t>α</a:t>
              </a:r>
              <a:r>
                <a:rPr lang="fr-FR" sz="1400" b="1" i="1" kern="0" baseline="-25000" dirty="0">
                  <a:solidFill>
                    <a:prstClr val="black"/>
                  </a:solidFill>
                  <a:latin typeface="Calibri"/>
                </a:rPr>
                <a:t>z</a:t>
              </a:r>
            </a:p>
          </p:txBody>
        </p:sp>
        <p:sp>
          <p:nvSpPr>
            <p:cNvPr id="9" name="Ellipse 8"/>
            <p:cNvSpPr/>
            <p:nvPr/>
          </p:nvSpPr>
          <p:spPr>
            <a:xfrm>
              <a:off x="8989940" y="2695485"/>
              <a:ext cx="360058" cy="360058"/>
            </a:xfrm>
            <a:prstGeom prst="ellipse">
              <a:avLst/>
            </a:prstGeom>
            <a:solidFill>
              <a:sysClr val="window" lastClr="FFFFFF">
                <a:lumMod val="75000"/>
              </a:sysClr>
            </a:solidFill>
            <a:ln w="12700" cap="flat" cmpd="sng" algn="ctr">
              <a:noFill/>
              <a:prstDash val="solid"/>
              <a:miter lim="800000"/>
            </a:ln>
            <a:effectLst/>
            <a:scene3d>
              <a:camera prst="orthographicFront">
                <a:rot lat="0" lon="20699986" rev="0"/>
              </a:camera>
              <a:lightRig rig="threePt" dir="t"/>
            </a:scene3d>
            <a:sp3d z="431800" extrusionH="508000">
              <a:bevelT w="177800" h="190500" prst="angle"/>
              <a:extrusionClr>
                <a:sysClr val="window" lastClr="FFFFFF">
                  <a:lumMod val="75000"/>
                </a:sysClr>
              </a:extrusionClr>
              <a:contourClr>
                <a:sysClr val="window" lastClr="FFFFFF">
                  <a:lumMod val="75000"/>
                </a:sysClr>
              </a:contourClr>
            </a:sp3d>
          </p:spPr>
          <p:txBody>
            <a:bodyPr rtlCol="0" anchor="ctr"/>
            <a:lstStyle/>
            <a:p>
              <a:pPr algn="ctr">
                <a:defRPr/>
              </a:pPr>
              <a:endParaRPr lang="fr-FR" kern="0" dirty="0">
                <a:solidFill>
                  <a:prstClr val="white"/>
                </a:solidFill>
                <a:latin typeface="Calibri"/>
              </a:endParaRPr>
            </a:p>
          </p:txBody>
        </p:sp>
        <p:sp>
          <p:nvSpPr>
            <p:cNvPr id="10" name="Arc 9"/>
            <p:cNvSpPr/>
            <p:nvPr/>
          </p:nvSpPr>
          <p:spPr>
            <a:xfrm>
              <a:off x="8969800" y="2603479"/>
              <a:ext cx="400338" cy="67811"/>
            </a:xfrm>
            <a:prstGeom prst="arc">
              <a:avLst>
                <a:gd name="adj1" fmla="val 19316299"/>
                <a:gd name="adj2" fmla="val 12799041"/>
              </a:avLst>
            </a:prstGeom>
            <a:noFill/>
            <a:ln w="12700" cap="flat" cmpd="sng" algn="ctr">
              <a:solidFill>
                <a:sysClr val="windowText" lastClr="000000"/>
              </a:solidFill>
              <a:prstDash val="solid"/>
              <a:miter lim="800000"/>
              <a:headEnd type="triangle" w="sm" len="med"/>
              <a:tailEnd type="none"/>
            </a:ln>
            <a:effectLst/>
          </p:spPr>
          <p:txBody>
            <a:bodyPr rtlCol="0" anchor="ctr"/>
            <a:lstStyle/>
            <a:p>
              <a:pPr algn="ctr">
                <a:defRPr/>
              </a:pPr>
              <a:endParaRPr lang="fr-FR" kern="0">
                <a:solidFill>
                  <a:prstClr val="black"/>
                </a:solidFill>
                <a:latin typeface="Calibri"/>
              </a:endParaRPr>
            </a:p>
          </p:txBody>
        </p:sp>
        <p:cxnSp>
          <p:nvCxnSpPr>
            <p:cNvPr id="11" name="Connecteur droit avec flèche 10"/>
            <p:cNvCxnSpPr/>
            <p:nvPr/>
          </p:nvCxnSpPr>
          <p:spPr>
            <a:xfrm flipH="1">
              <a:off x="8881970" y="2873352"/>
              <a:ext cx="288000" cy="0"/>
            </a:xfrm>
            <a:prstGeom prst="straightConnector1">
              <a:avLst/>
            </a:prstGeom>
            <a:noFill/>
            <a:ln w="38100" cap="flat" cmpd="sng" algn="ctr">
              <a:solidFill>
                <a:sysClr val="windowText" lastClr="000000"/>
              </a:solidFill>
              <a:prstDash val="solid"/>
              <a:miter lim="800000"/>
              <a:tailEnd type="triangle" w="sm" len="med"/>
            </a:ln>
            <a:effectLst/>
          </p:spPr>
        </p:cxnSp>
        <p:sp>
          <p:nvSpPr>
            <p:cNvPr id="12" name="ZoneTexte 11"/>
            <p:cNvSpPr txBox="1"/>
            <p:nvPr/>
          </p:nvSpPr>
          <p:spPr>
            <a:xfrm>
              <a:off x="8745148" y="2850262"/>
              <a:ext cx="357559" cy="307777"/>
            </a:xfrm>
            <a:prstGeom prst="rect">
              <a:avLst/>
            </a:prstGeom>
            <a:noFill/>
          </p:spPr>
          <p:txBody>
            <a:bodyPr wrap="square" rtlCol="0">
              <a:spAutoFit/>
            </a:bodyPr>
            <a:lstStyle/>
            <a:p>
              <a:pPr algn="ctr">
                <a:defRPr/>
              </a:pPr>
              <a:r>
                <a:rPr lang="fr-FR" sz="1400" b="1" i="1" kern="0" dirty="0">
                  <a:solidFill>
                    <a:prstClr val="black"/>
                  </a:solidFill>
                  <a:latin typeface="Calibri"/>
                </a:rPr>
                <a:t>F</a:t>
              </a:r>
              <a:r>
                <a:rPr lang="fr-FR" sz="1400" b="1" i="1" kern="0" baseline="-25000" dirty="0">
                  <a:solidFill>
                    <a:prstClr val="black"/>
                  </a:solidFill>
                  <a:latin typeface="Calibri"/>
                </a:rPr>
                <a:t>y</a:t>
              </a:r>
            </a:p>
          </p:txBody>
        </p:sp>
      </p:grpSp>
    </p:spTree>
    <p:extLst>
      <p:ext uri="{BB962C8B-B14F-4D97-AF65-F5344CB8AC3E}">
        <p14:creationId xmlns:p14="http://schemas.microsoft.com/office/powerpoint/2010/main" val="18382946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794" y="598766"/>
            <a:ext cx="4613797" cy="3557160"/>
          </a:xfrm>
          <a:prstGeom prst="rect">
            <a:avLst/>
          </a:prstGeom>
        </p:spPr>
      </p:pic>
      <p:sp>
        <p:nvSpPr>
          <p:cNvPr id="2" name="Titre 1"/>
          <p:cNvSpPr>
            <a:spLocks noGrp="1"/>
          </p:cNvSpPr>
          <p:nvPr>
            <p:ph type="title"/>
          </p:nvPr>
        </p:nvSpPr>
        <p:spPr/>
        <p:txBody>
          <a:bodyPr/>
          <a:lstStyle/>
          <a:p>
            <a:r>
              <a:rPr lang="fr-FR" dirty="0"/>
              <a:t>Portance en rotation</a:t>
            </a:r>
          </a:p>
        </p:txBody>
      </p:sp>
      <p:sp>
        <p:nvSpPr>
          <p:cNvPr id="4" name="Espace réservé du pied de page 3"/>
          <p:cNvSpPr>
            <a:spLocks noGrp="1"/>
          </p:cNvSpPr>
          <p:nvPr>
            <p:ph type="ftr" sz="quarter" idx="11"/>
          </p:nvPr>
        </p:nvSpPr>
        <p:spPr/>
        <p:txBody>
          <a:bodyPr/>
          <a:lstStyle/>
          <a:p>
            <a:r>
              <a:rPr lang="en-US"/>
              <a:t>Thèse A. Joly – Cylindre déformé en écoulement axial</a:t>
            </a:r>
            <a:endParaRPr lang="fr-FR" dirty="0"/>
          </a:p>
        </p:txBody>
      </p:sp>
      <p:pic>
        <p:nvPicPr>
          <p:cNvPr id="24" name="Image 23"/>
          <p:cNvPicPr>
            <a:picLocks noChangeAspect="1"/>
          </p:cNvPicPr>
          <p:nvPr/>
        </p:nvPicPr>
        <p:blipFill rotWithShape="1">
          <a:blip r:embed="rId4">
            <a:extLst>
              <a:ext uri="{28A0092B-C50C-407E-A947-70E740481C1C}">
                <a14:useLocalDpi xmlns:a14="http://schemas.microsoft.com/office/drawing/2010/main" val="0"/>
              </a:ext>
            </a:extLst>
          </a:blip>
          <a:srcRect b="76497"/>
          <a:stretch/>
        </p:blipFill>
        <p:spPr>
          <a:xfrm>
            <a:off x="5149676" y="751433"/>
            <a:ext cx="3263957" cy="308151"/>
          </a:xfrm>
          <a:prstGeom prst="rect">
            <a:avLst/>
          </a:prstGeom>
        </p:spPr>
      </p:pic>
      <p:grpSp>
        <p:nvGrpSpPr>
          <p:cNvPr id="37" name="Groupe 36"/>
          <p:cNvGrpSpPr/>
          <p:nvPr/>
        </p:nvGrpSpPr>
        <p:grpSpPr>
          <a:xfrm>
            <a:off x="5112823" y="2348062"/>
            <a:ext cx="1583738" cy="1383533"/>
            <a:chOff x="5220072" y="2304231"/>
            <a:chExt cx="1583738" cy="1383533"/>
          </a:xfrm>
        </p:grpSpPr>
        <p:grpSp>
          <p:nvGrpSpPr>
            <p:cNvPr id="8" name="Groupe 7"/>
            <p:cNvGrpSpPr/>
            <p:nvPr/>
          </p:nvGrpSpPr>
          <p:grpSpPr>
            <a:xfrm>
              <a:off x="5220072" y="2304231"/>
              <a:ext cx="1320213" cy="1320213"/>
              <a:chOff x="8509863" y="2216361"/>
              <a:chExt cx="1320213" cy="1320213"/>
            </a:xfrm>
          </p:grpSpPr>
          <p:grpSp>
            <p:nvGrpSpPr>
              <p:cNvPr id="9" name="Groupe 8"/>
              <p:cNvGrpSpPr/>
              <p:nvPr/>
            </p:nvGrpSpPr>
            <p:grpSpPr>
              <a:xfrm>
                <a:off x="8509863" y="2216361"/>
                <a:ext cx="1320213" cy="1320213"/>
                <a:chOff x="8509863" y="2216361"/>
                <a:chExt cx="1320213" cy="1320213"/>
              </a:xfrm>
            </p:grpSpPr>
            <p:sp>
              <p:nvSpPr>
                <p:cNvPr id="16" name="Ellipse 15"/>
                <p:cNvSpPr/>
                <p:nvPr/>
              </p:nvSpPr>
              <p:spPr>
                <a:xfrm>
                  <a:off x="8509863" y="2216361"/>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white"/>
                    </a:solidFill>
                    <a:latin typeface="Calibri"/>
                  </a:endParaRPr>
                </a:p>
              </p:txBody>
            </p:sp>
            <p:sp>
              <p:nvSpPr>
                <p:cNvPr id="17" name="Ellipse 16"/>
                <p:cNvSpPr/>
                <p:nvPr/>
              </p:nvSpPr>
              <p:spPr>
                <a:xfrm>
                  <a:off x="8989940" y="2216361"/>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white"/>
                    </a:solidFill>
                    <a:latin typeface="Calibri"/>
                  </a:endParaRPr>
                </a:p>
              </p:txBody>
            </p:sp>
            <p:sp>
              <p:nvSpPr>
                <p:cNvPr id="18" name="Ellipse 17"/>
                <p:cNvSpPr/>
                <p:nvPr/>
              </p:nvSpPr>
              <p:spPr>
                <a:xfrm>
                  <a:off x="9470018" y="2216361"/>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white"/>
                    </a:solidFill>
                    <a:latin typeface="Calibri"/>
                  </a:endParaRPr>
                </a:p>
              </p:txBody>
            </p:sp>
            <p:sp>
              <p:nvSpPr>
                <p:cNvPr id="19" name="Ellipse 18"/>
                <p:cNvSpPr/>
                <p:nvPr/>
              </p:nvSpPr>
              <p:spPr>
                <a:xfrm>
                  <a:off x="8509863" y="2696438"/>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white"/>
                    </a:solidFill>
                    <a:latin typeface="Calibri"/>
                  </a:endParaRPr>
                </a:p>
              </p:txBody>
            </p:sp>
            <p:sp>
              <p:nvSpPr>
                <p:cNvPr id="20" name="Ellipse 19"/>
                <p:cNvSpPr/>
                <p:nvPr/>
              </p:nvSpPr>
              <p:spPr>
                <a:xfrm>
                  <a:off x="9470018" y="2696438"/>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white"/>
                    </a:solidFill>
                    <a:latin typeface="Calibri"/>
                  </a:endParaRPr>
                </a:p>
              </p:txBody>
            </p:sp>
            <p:sp>
              <p:nvSpPr>
                <p:cNvPr id="21" name="Ellipse 20"/>
                <p:cNvSpPr/>
                <p:nvPr/>
              </p:nvSpPr>
              <p:spPr>
                <a:xfrm>
                  <a:off x="8509863" y="3176516"/>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white"/>
                    </a:solidFill>
                    <a:latin typeface="Calibri"/>
                  </a:endParaRPr>
                </a:p>
              </p:txBody>
            </p:sp>
            <p:sp>
              <p:nvSpPr>
                <p:cNvPr id="22" name="Ellipse 21"/>
                <p:cNvSpPr/>
                <p:nvPr/>
              </p:nvSpPr>
              <p:spPr>
                <a:xfrm>
                  <a:off x="8989940" y="3176516"/>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white"/>
                    </a:solidFill>
                    <a:latin typeface="Calibri"/>
                  </a:endParaRPr>
                </a:p>
              </p:txBody>
            </p:sp>
            <p:sp>
              <p:nvSpPr>
                <p:cNvPr id="23" name="Ellipse 22"/>
                <p:cNvSpPr/>
                <p:nvPr/>
              </p:nvSpPr>
              <p:spPr>
                <a:xfrm>
                  <a:off x="9470018" y="3176516"/>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white"/>
                    </a:solidFill>
                    <a:latin typeface="Calibri"/>
                  </a:endParaRPr>
                </a:p>
              </p:txBody>
            </p:sp>
          </p:grpSp>
          <p:cxnSp>
            <p:nvCxnSpPr>
              <p:cNvPr id="10" name="Connecteur droit avec flèche 9"/>
              <p:cNvCxnSpPr/>
              <p:nvPr/>
            </p:nvCxnSpPr>
            <p:spPr>
              <a:xfrm flipV="1">
                <a:off x="9169970" y="2444213"/>
                <a:ext cx="0" cy="858278"/>
              </a:xfrm>
              <a:prstGeom prst="straightConnector1">
                <a:avLst/>
              </a:prstGeom>
              <a:noFill/>
              <a:ln w="12700" cap="flat" cmpd="sng" algn="ctr">
                <a:solidFill>
                  <a:sysClr val="windowText" lastClr="000000"/>
                </a:solidFill>
                <a:prstDash val="sysDash"/>
                <a:miter lim="800000"/>
                <a:headEnd type="none" w="med" len="med"/>
                <a:tailEnd type="none" w="med" len="med"/>
              </a:ln>
              <a:effectLst/>
            </p:spPr>
          </p:cxnSp>
          <p:sp>
            <p:nvSpPr>
              <p:cNvPr id="11" name="ZoneTexte 10"/>
              <p:cNvSpPr txBox="1"/>
              <p:nvPr/>
            </p:nvSpPr>
            <p:spPr>
              <a:xfrm>
                <a:off x="8705436" y="2444213"/>
                <a:ext cx="364449" cy="307777"/>
              </a:xfrm>
              <a:prstGeom prst="rect">
                <a:avLst/>
              </a:prstGeom>
              <a:noFill/>
            </p:spPr>
            <p:txBody>
              <a:bodyPr wrap="square" rtlCol="0">
                <a:spAutoFit/>
              </a:bodyPr>
              <a:lstStyle/>
              <a:p>
                <a:pPr>
                  <a:defRPr/>
                </a:pPr>
                <a:r>
                  <a:rPr lang="el-GR" sz="1400" b="1" i="1" kern="0" dirty="0">
                    <a:solidFill>
                      <a:prstClr val="black"/>
                    </a:solidFill>
                    <a:latin typeface="Calibri"/>
                  </a:rPr>
                  <a:t>α</a:t>
                </a:r>
                <a:r>
                  <a:rPr lang="fr-FR" sz="1400" b="1" i="1" kern="0" baseline="-25000" dirty="0">
                    <a:solidFill>
                      <a:prstClr val="black"/>
                    </a:solidFill>
                    <a:latin typeface="Calibri"/>
                  </a:rPr>
                  <a:t>z</a:t>
                </a:r>
              </a:p>
            </p:txBody>
          </p:sp>
          <p:sp>
            <p:nvSpPr>
              <p:cNvPr id="12" name="Ellipse 11"/>
              <p:cNvSpPr/>
              <p:nvPr/>
            </p:nvSpPr>
            <p:spPr>
              <a:xfrm>
                <a:off x="8989940" y="2695485"/>
                <a:ext cx="360058" cy="360058"/>
              </a:xfrm>
              <a:prstGeom prst="ellipse">
                <a:avLst/>
              </a:prstGeom>
              <a:solidFill>
                <a:sysClr val="window" lastClr="FFFFFF">
                  <a:lumMod val="75000"/>
                </a:sysClr>
              </a:solidFill>
              <a:ln w="12700" cap="flat" cmpd="sng" algn="ctr">
                <a:noFill/>
                <a:prstDash val="solid"/>
                <a:miter lim="800000"/>
              </a:ln>
              <a:effectLst/>
              <a:scene3d>
                <a:camera prst="orthographicFront">
                  <a:rot lat="0" lon="20699986" rev="0"/>
                </a:camera>
                <a:lightRig rig="threePt" dir="t"/>
              </a:scene3d>
              <a:sp3d z="431800" extrusionH="508000">
                <a:bevelT w="177800" h="190500" prst="angle"/>
                <a:extrusionClr>
                  <a:sysClr val="window" lastClr="FFFFFF">
                    <a:lumMod val="75000"/>
                  </a:sysClr>
                </a:extrusionClr>
                <a:contourClr>
                  <a:sysClr val="window" lastClr="FFFFFF">
                    <a:lumMod val="75000"/>
                  </a:sysClr>
                </a:contourClr>
              </a:sp3d>
            </p:spPr>
            <p:txBody>
              <a:bodyPr rtlCol="0" anchor="ctr"/>
              <a:lstStyle/>
              <a:p>
                <a:pPr algn="ctr">
                  <a:defRPr/>
                </a:pPr>
                <a:endParaRPr lang="fr-FR" kern="0" dirty="0">
                  <a:solidFill>
                    <a:prstClr val="white"/>
                  </a:solidFill>
                  <a:latin typeface="Calibri"/>
                </a:endParaRPr>
              </a:p>
            </p:txBody>
          </p:sp>
          <p:sp>
            <p:nvSpPr>
              <p:cNvPr id="13" name="Arc 12"/>
              <p:cNvSpPr/>
              <p:nvPr/>
            </p:nvSpPr>
            <p:spPr>
              <a:xfrm>
                <a:off x="8969800" y="2603479"/>
                <a:ext cx="400338" cy="67811"/>
              </a:xfrm>
              <a:prstGeom prst="arc">
                <a:avLst>
                  <a:gd name="adj1" fmla="val 19316299"/>
                  <a:gd name="adj2" fmla="val 12799041"/>
                </a:avLst>
              </a:prstGeom>
              <a:noFill/>
              <a:ln w="12700" cap="flat" cmpd="sng" algn="ctr">
                <a:solidFill>
                  <a:sysClr val="windowText" lastClr="000000"/>
                </a:solidFill>
                <a:prstDash val="solid"/>
                <a:miter lim="800000"/>
                <a:headEnd type="triangle" w="sm" len="med"/>
                <a:tailEnd type="none"/>
              </a:ln>
              <a:effectLst/>
            </p:spPr>
            <p:txBody>
              <a:bodyPr rtlCol="0" anchor="ctr"/>
              <a:lstStyle/>
              <a:p>
                <a:pPr algn="ctr">
                  <a:defRPr/>
                </a:pPr>
                <a:endParaRPr lang="fr-FR" kern="0">
                  <a:solidFill>
                    <a:prstClr val="black"/>
                  </a:solidFill>
                  <a:latin typeface="Calibri"/>
                </a:endParaRPr>
              </a:p>
            </p:txBody>
          </p:sp>
          <p:cxnSp>
            <p:nvCxnSpPr>
              <p:cNvPr id="14" name="Connecteur droit avec flèche 13"/>
              <p:cNvCxnSpPr/>
              <p:nvPr/>
            </p:nvCxnSpPr>
            <p:spPr>
              <a:xfrm flipH="1">
                <a:off x="8881970" y="2873352"/>
                <a:ext cx="288000" cy="0"/>
              </a:xfrm>
              <a:prstGeom prst="straightConnector1">
                <a:avLst/>
              </a:prstGeom>
              <a:noFill/>
              <a:ln w="38100" cap="flat" cmpd="sng" algn="ctr">
                <a:solidFill>
                  <a:sysClr val="windowText" lastClr="000000"/>
                </a:solidFill>
                <a:prstDash val="solid"/>
                <a:miter lim="800000"/>
                <a:tailEnd type="triangle" w="sm" len="med"/>
              </a:ln>
              <a:effectLst/>
            </p:spPr>
          </p:cxnSp>
          <p:sp>
            <p:nvSpPr>
              <p:cNvPr id="15" name="ZoneTexte 14"/>
              <p:cNvSpPr txBox="1"/>
              <p:nvPr/>
            </p:nvSpPr>
            <p:spPr>
              <a:xfrm>
                <a:off x="8745148" y="2850262"/>
                <a:ext cx="357559" cy="307777"/>
              </a:xfrm>
              <a:prstGeom prst="rect">
                <a:avLst/>
              </a:prstGeom>
              <a:noFill/>
            </p:spPr>
            <p:txBody>
              <a:bodyPr wrap="square" rtlCol="0">
                <a:spAutoFit/>
              </a:bodyPr>
              <a:lstStyle/>
              <a:p>
                <a:pPr algn="ctr">
                  <a:defRPr/>
                </a:pPr>
                <a:r>
                  <a:rPr lang="fr-FR" sz="1400" b="1" i="1" kern="0" dirty="0">
                    <a:solidFill>
                      <a:prstClr val="black"/>
                    </a:solidFill>
                    <a:latin typeface="Calibri"/>
                  </a:rPr>
                  <a:t>F</a:t>
                </a:r>
                <a:r>
                  <a:rPr lang="fr-FR" sz="1400" b="1" i="1" kern="0" baseline="-25000" dirty="0">
                    <a:solidFill>
                      <a:prstClr val="black"/>
                    </a:solidFill>
                    <a:latin typeface="Calibri"/>
                  </a:rPr>
                  <a:t>y</a:t>
                </a:r>
              </a:p>
            </p:txBody>
          </p:sp>
        </p:grpSp>
        <p:grpSp>
          <p:nvGrpSpPr>
            <p:cNvPr id="31" name="Groupe 30"/>
            <p:cNvGrpSpPr/>
            <p:nvPr/>
          </p:nvGrpSpPr>
          <p:grpSpPr>
            <a:xfrm>
              <a:off x="6540285" y="3264386"/>
              <a:ext cx="263525" cy="423378"/>
              <a:chOff x="6597033" y="4287116"/>
              <a:chExt cx="263525" cy="423378"/>
            </a:xfrm>
          </p:grpSpPr>
          <p:grpSp>
            <p:nvGrpSpPr>
              <p:cNvPr id="32" name="Groupe 31"/>
              <p:cNvGrpSpPr/>
              <p:nvPr/>
            </p:nvGrpSpPr>
            <p:grpSpPr>
              <a:xfrm>
                <a:off x="6661036" y="4602494"/>
                <a:ext cx="105475" cy="108000"/>
                <a:chOff x="7076375" y="648234"/>
                <a:chExt cx="105475" cy="108000"/>
              </a:xfrm>
            </p:grpSpPr>
            <p:sp>
              <p:nvSpPr>
                <p:cNvPr id="34" name="Ellipse 33"/>
                <p:cNvSpPr/>
                <p:nvPr/>
              </p:nvSpPr>
              <p:spPr>
                <a:xfrm>
                  <a:off x="7076375" y="648234"/>
                  <a:ext cx="105475" cy="108000"/>
                </a:xfrm>
                <a:prstGeom prst="ellipse">
                  <a:avLst/>
                </a:prstGeom>
                <a:noFill/>
                <a:ln w="19050" cap="flat" cmpd="sng" algn="ctr">
                  <a:solidFill>
                    <a:sysClr val="windowText" lastClr="000000"/>
                  </a:solidFill>
                  <a:prstDash val="solid"/>
                  <a:miter lim="800000"/>
                  <a:tailEnd type="triangle"/>
                </a:ln>
                <a:effectLst/>
              </p:spPr>
              <p:txBody>
                <a:bodyPr rtlCol="0" anchor="ctr"/>
                <a:lstStyle/>
                <a:p>
                  <a:pPr algn="ctr">
                    <a:defRPr/>
                  </a:pPr>
                  <a:endParaRPr lang="fr-FR" kern="0">
                    <a:ln>
                      <a:solidFill>
                        <a:sysClr val="windowText" lastClr="000000"/>
                      </a:solidFill>
                    </a:ln>
                    <a:solidFill>
                      <a:prstClr val="black"/>
                    </a:solidFill>
                    <a:latin typeface="Calibri"/>
                  </a:endParaRPr>
                </a:p>
              </p:txBody>
            </p:sp>
            <p:cxnSp>
              <p:nvCxnSpPr>
                <p:cNvPr id="35" name="Connecteur droit 34"/>
                <p:cNvCxnSpPr>
                  <a:stCxn id="34" idx="7"/>
                  <a:endCxn id="34" idx="3"/>
                </p:cNvCxnSpPr>
                <p:nvPr/>
              </p:nvCxnSpPr>
              <p:spPr>
                <a:xfrm flipH="1">
                  <a:off x="7091821" y="664050"/>
                  <a:ext cx="74583" cy="76368"/>
                </a:xfrm>
                <a:prstGeom prst="line">
                  <a:avLst/>
                </a:prstGeom>
                <a:noFill/>
                <a:ln w="19050" cap="flat" cmpd="sng" algn="ctr">
                  <a:solidFill>
                    <a:sysClr val="windowText" lastClr="000000"/>
                  </a:solidFill>
                  <a:prstDash val="solid"/>
                  <a:miter lim="800000"/>
                </a:ln>
                <a:effectLst/>
              </p:spPr>
            </p:cxnSp>
            <p:cxnSp>
              <p:nvCxnSpPr>
                <p:cNvPr id="36" name="Connecteur droit 35"/>
                <p:cNvCxnSpPr>
                  <a:stCxn id="34" idx="1"/>
                  <a:endCxn id="34" idx="5"/>
                </p:cNvCxnSpPr>
                <p:nvPr/>
              </p:nvCxnSpPr>
              <p:spPr>
                <a:xfrm>
                  <a:off x="7091821" y="664050"/>
                  <a:ext cx="74583" cy="76368"/>
                </a:xfrm>
                <a:prstGeom prst="line">
                  <a:avLst/>
                </a:prstGeom>
                <a:noFill/>
                <a:ln w="19050" cap="flat" cmpd="sng" algn="ctr">
                  <a:solidFill>
                    <a:sysClr val="windowText" lastClr="000000"/>
                  </a:solidFill>
                  <a:prstDash val="solid"/>
                  <a:miter lim="800000"/>
                </a:ln>
                <a:effectLst/>
              </p:spPr>
            </p:cxnSp>
          </p:grpSp>
          <p:sp>
            <p:nvSpPr>
              <p:cNvPr id="33" name="ZoneTexte 32"/>
              <p:cNvSpPr txBox="1"/>
              <p:nvPr/>
            </p:nvSpPr>
            <p:spPr>
              <a:xfrm>
                <a:off x="6597033" y="4287116"/>
                <a:ext cx="263525" cy="369332"/>
              </a:xfrm>
              <a:prstGeom prst="rect">
                <a:avLst/>
              </a:prstGeom>
              <a:noFill/>
            </p:spPr>
            <p:txBody>
              <a:bodyPr wrap="square" rtlCol="0">
                <a:spAutoFit/>
              </a:bodyPr>
              <a:lstStyle/>
              <a:p>
                <a:pPr algn="ctr">
                  <a:defRPr/>
                </a:pPr>
                <a:r>
                  <a:rPr lang="fr-FR" i="1" kern="0" dirty="0">
                    <a:solidFill>
                      <a:prstClr val="black"/>
                    </a:solidFill>
                    <a:latin typeface="Calibri"/>
                  </a:rPr>
                  <a:t>U</a:t>
                </a:r>
              </a:p>
            </p:txBody>
          </p:sp>
        </p:grpSp>
      </p:grpSp>
    </p:spTree>
    <p:extLst>
      <p:ext uri="{BB962C8B-B14F-4D97-AF65-F5344CB8AC3E}">
        <p14:creationId xmlns:p14="http://schemas.microsoft.com/office/powerpoint/2010/main" val="36057824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794" y="598766"/>
            <a:ext cx="4613798" cy="3557160"/>
          </a:xfrm>
          <a:prstGeom prst="rect">
            <a:avLst/>
          </a:prstGeom>
        </p:spPr>
      </p:pic>
      <p:sp>
        <p:nvSpPr>
          <p:cNvPr id="2" name="Titre 1"/>
          <p:cNvSpPr>
            <a:spLocks noGrp="1"/>
          </p:cNvSpPr>
          <p:nvPr>
            <p:ph type="title"/>
          </p:nvPr>
        </p:nvSpPr>
        <p:spPr/>
        <p:txBody>
          <a:bodyPr/>
          <a:lstStyle/>
          <a:p>
            <a:r>
              <a:rPr lang="fr-FR" dirty="0"/>
              <a:t>Portance en rotation</a:t>
            </a:r>
          </a:p>
        </p:txBody>
      </p:sp>
      <p:sp>
        <p:nvSpPr>
          <p:cNvPr id="4" name="Espace réservé du pied de page 3"/>
          <p:cNvSpPr>
            <a:spLocks noGrp="1"/>
          </p:cNvSpPr>
          <p:nvPr>
            <p:ph type="ftr" sz="quarter" idx="11"/>
          </p:nvPr>
        </p:nvSpPr>
        <p:spPr/>
        <p:txBody>
          <a:bodyPr/>
          <a:lstStyle/>
          <a:p>
            <a:r>
              <a:rPr lang="en-US"/>
              <a:t>Thèse A. Joly – Cylindre déformé en écoulement axial</a:t>
            </a:r>
            <a:endParaRPr lang="fr-FR" dirty="0"/>
          </a:p>
        </p:txBody>
      </p:sp>
      <p:pic>
        <p:nvPicPr>
          <p:cNvPr id="24" name="Image 23"/>
          <p:cNvPicPr>
            <a:picLocks noChangeAspect="1"/>
          </p:cNvPicPr>
          <p:nvPr/>
        </p:nvPicPr>
        <p:blipFill rotWithShape="1">
          <a:blip r:embed="rId4">
            <a:extLst>
              <a:ext uri="{28A0092B-C50C-407E-A947-70E740481C1C}">
                <a14:useLocalDpi xmlns:a14="http://schemas.microsoft.com/office/drawing/2010/main" val="0"/>
              </a:ext>
            </a:extLst>
          </a:blip>
          <a:srcRect b="23312"/>
          <a:stretch/>
        </p:blipFill>
        <p:spPr>
          <a:xfrm>
            <a:off x="5149676" y="751431"/>
            <a:ext cx="3263957" cy="1005468"/>
          </a:xfrm>
          <a:prstGeom prst="rect">
            <a:avLst/>
          </a:prstGeom>
        </p:spPr>
      </p:pic>
      <p:grpSp>
        <p:nvGrpSpPr>
          <p:cNvPr id="37" name="Groupe 36"/>
          <p:cNvGrpSpPr/>
          <p:nvPr/>
        </p:nvGrpSpPr>
        <p:grpSpPr>
          <a:xfrm>
            <a:off x="5112823" y="2348062"/>
            <a:ext cx="1583738" cy="1383533"/>
            <a:chOff x="5220072" y="2304231"/>
            <a:chExt cx="1583738" cy="1383533"/>
          </a:xfrm>
        </p:grpSpPr>
        <p:grpSp>
          <p:nvGrpSpPr>
            <p:cNvPr id="8" name="Groupe 7"/>
            <p:cNvGrpSpPr/>
            <p:nvPr/>
          </p:nvGrpSpPr>
          <p:grpSpPr>
            <a:xfrm>
              <a:off x="5220072" y="2304231"/>
              <a:ext cx="1320213" cy="1320213"/>
              <a:chOff x="8509863" y="2216361"/>
              <a:chExt cx="1320213" cy="1320213"/>
            </a:xfrm>
          </p:grpSpPr>
          <p:grpSp>
            <p:nvGrpSpPr>
              <p:cNvPr id="9" name="Groupe 8"/>
              <p:cNvGrpSpPr/>
              <p:nvPr/>
            </p:nvGrpSpPr>
            <p:grpSpPr>
              <a:xfrm>
                <a:off x="8509863" y="2216361"/>
                <a:ext cx="1320213" cy="1320213"/>
                <a:chOff x="8509863" y="2216361"/>
                <a:chExt cx="1320213" cy="1320213"/>
              </a:xfrm>
            </p:grpSpPr>
            <p:sp>
              <p:nvSpPr>
                <p:cNvPr id="16" name="Ellipse 15"/>
                <p:cNvSpPr/>
                <p:nvPr/>
              </p:nvSpPr>
              <p:spPr>
                <a:xfrm>
                  <a:off x="8509863" y="2216361"/>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white"/>
                    </a:solidFill>
                    <a:latin typeface="Calibri"/>
                  </a:endParaRPr>
                </a:p>
              </p:txBody>
            </p:sp>
            <p:sp>
              <p:nvSpPr>
                <p:cNvPr id="17" name="Ellipse 16"/>
                <p:cNvSpPr/>
                <p:nvPr/>
              </p:nvSpPr>
              <p:spPr>
                <a:xfrm>
                  <a:off x="8989940" y="2216361"/>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white"/>
                    </a:solidFill>
                    <a:latin typeface="Calibri"/>
                  </a:endParaRPr>
                </a:p>
              </p:txBody>
            </p:sp>
            <p:sp>
              <p:nvSpPr>
                <p:cNvPr id="18" name="Ellipse 17"/>
                <p:cNvSpPr/>
                <p:nvPr/>
              </p:nvSpPr>
              <p:spPr>
                <a:xfrm>
                  <a:off x="9470018" y="2216361"/>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white"/>
                    </a:solidFill>
                    <a:latin typeface="Calibri"/>
                  </a:endParaRPr>
                </a:p>
              </p:txBody>
            </p:sp>
            <p:sp>
              <p:nvSpPr>
                <p:cNvPr id="19" name="Ellipse 18"/>
                <p:cNvSpPr/>
                <p:nvPr/>
              </p:nvSpPr>
              <p:spPr>
                <a:xfrm>
                  <a:off x="8509863" y="2696438"/>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white"/>
                    </a:solidFill>
                    <a:latin typeface="Calibri"/>
                  </a:endParaRPr>
                </a:p>
              </p:txBody>
            </p:sp>
            <p:sp>
              <p:nvSpPr>
                <p:cNvPr id="20" name="Ellipse 19"/>
                <p:cNvSpPr/>
                <p:nvPr/>
              </p:nvSpPr>
              <p:spPr>
                <a:xfrm>
                  <a:off x="9470018" y="2696438"/>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white"/>
                    </a:solidFill>
                    <a:latin typeface="Calibri"/>
                  </a:endParaRPr>
                </a:p>
              </p:txBody>
            </p:sp>
            <p:sp>
              <p:nvSpPr>
                <p:cNvPr id="21" name="Ellipse 20"/>
                <p:cNvSpPr/>
                <p:nvPr/>
              </p:nvSpPr>
              <p:spPr>
                <a:xfrm>
                  <a:off x="8509863" y="3176516"/>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white"/>
                    </a:solidFill>
                    <a:latin typeface="Calibri"/>
                  </a:endParaRPr>
                </a:p>
              </p:txBody>
            </p:sp>
            <p:sp>
              <p:nvSpPr>
                <p:cNvPr id="22" name="Ellipse 21"/>
                <p:cNvSpPr/>
                <p:nvPr/>
              </p:nvSpPr>
              <p:spPr>
                <a:xfrm>
                  <a:off x="8989940" y="3176516"/>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white"/>
                    </a:solidFill>
                    <a:latin typeface="Calibri"/>
                  </a:endParaRPr>
                </a:p>
              </p:txBody>
            </p:sp>
            <p:sp>
              <p:nvSpPr>
                <p:cNvPr id="23" name="Ellipse 22"/>
                <p:cNvSpPr/>
                <p:nvPr/>
              </p:nvSpPr>
              <p:spPr>
                <a:xfrm>
                  <a:off x="9470018" y="3176516"/>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white"/>
                    </a:solidFill>
                    <a:latin typeface="Calibri"/>
                  </a:endParaRPr>
                </a:p>
              </p:txBody>
            </p:sp>
          </p:grpSp>
          <p:cxnSp>
            <p:nvCxnSpPr>
              <p:cNvPr id="10" name="Connecteur droit avec flèche 9"/>
              <p:cNvCxnSpPr/>
              <p:nvPr/>
            </p:nvCxnSpPr>
            <p:spPr>
              <a:xfrm flipV="1">
                <a:off x="9169970" y="2444213"/>
                <a:ext cx="0" cy="858278"/>
              </a:xfrm>
              <a:prstGeom prst="straightConnector1">
                <a:avLst/>
              </a:prstGeom>
              <a:noFill/>
              <a:ln w="12700" cap="flat" cmpd="sng" algn="ctr">
                <a:solidFill>
                  <a:sysClr val="windowText" lastClr="000000"/>
                </a:solidFill>
                <a:prstDash val="sysDash"/>
                <a:miter lim="800000"/>
                <a:headEnd type="none" w="med" len="med"/>
                <a:tailEnd type="none" w="med" len="med"/>
              </a:ln>
              <a:effectLst/>
            </p:spPr>
          </p:cxnSp>
          <p:sp>
            <p:nvSpPr>
              <p:cNvPr id="11" name="ZoneTexte 10"/>
              <p:cNvSpPr txBox="1"/>
              <p:nvPr/>
            </p:nvSpPr>
            <p:spPr>
              <a:xfrm>
                <a:off x="8705436" y="2444213"/>
                <a:ext cx="364449" cy="307777"/>
              </a:xfrm>
              <a:prstGeom prst="rect">
                <a:avLst/>
              </a:prstGeom>
              <a:noFill/>
            </p:spPr>
            <p:txBody>
              <a:bodyPr wrap="square" rtlCol="0">
                <a:spAutoFit/>
              </a:bodyPr>
              <a:lstStyle/>
              <a:p>
                <a:pPr>
                  <a:defRPr/>
                </a:pPr>
                <a:r>
                  <a:rPr lang="el-GR" sz="1400" b="1" i="1" kern="0" dirty="0">
                    <a:solidFill>
                      <a:prstClr val="black"/>
                    </a:solidFill>
                    <a:latin typeface="Calibri"/>
                  </a:rPr>
                  <a:t>α</a:t>
                </a:r>
                <a:r>
                  <a:rPr lang="fr-FR" sz="1400" b="1" i="1" kern="0" baseline="-25000" dirty="0">
                    <a:solidFill>
                      <a:prstClr val="black"/>
                    </a:solidFill>
                    <a:latin typeface="Calibri"/>
                  </a:rPr>
                  <a:t>z</a:t>
                </a:r>
              </a:p>
            </p:txBody>
          </p:sp>
          <p:sp>
            <p:nvSpPr>
              <p:cNvPr id="12" name="Ellipse 11"/>
              <p:cNvSpPr/>
              <p:nvPr/>
            </p:nvSpPr>
            <p:spPr>
              <a:xfrm>
                <a:off x="8989940" y="2695485"/>
                <a:ext cx="360058" cy="360058"/>
              </a:xfrm>
              <a:prstGeom prst="ellipse">
                <a:avLst/>
              </a:prstGeom>
              <a:solidFill>
                <a:sysClr val="window" lastClr="FFFFFF">
                  <a:lumMod val="75000"/>
                </a:sysClr>
              </a:solidFill>
              <a:ln w="12700" cap="flat" cmpd="sng" algn="ctr">
                <a:noFill/>
                <a:prstDash val="solid"/>
                <a:miter lim="800000"/>
              </a:ln>
              <a:effectLst/>
              <a:scene3d>
                <a:camera prst="orthographicFront">
                  <a:rot lat="0" lon="20699986" rev="0"/>
                </a:camera>
                <a:lightRig rig="threePt" dir="t"/>
              </a:scene3d>
              <a:sp3d z="431800" extrusionH="508000">
                <a:bevelT w="177800" h="190500" prst="angle"/>
                <a:extrusionClr>
                  <a:sysClr val="window" lastClr="FFFFFF">
                    <a:lumMod val="75000"/>
                  </a:sysClr>
                </a:extrusionClr>
                <a:contourClr>
                  <a:sysClr val="window" lastClr="FFFFFF">
                    <a:lumMod val="75000"/>
                  </a:sysClr>
                </a:contourClr>
              </a:sp3d>
            </p:spPr>
            <p:txBody>
              <a:bodyPr rtlCol="0" anchor="ctr"/>
              <a:lstStyle/>
              <a:p>
                <a:pPr algn="ctr">
                  <a:defRPr/>
                </a:pPr>
                <a:endParaRPr lang="fr-FR" kern="0" dirty="0">
                  <a:solidFill>
                    <a:prstClr val="white"/>
                  </a:solidFill>
                  <a:latin typeface="Calibri"/>
                </a:endParaRPr>
              </a:p>
            </p:txBody>
          </p:sp>
          <p:sp>
            <p:nvSpPr>
              <p:cNvPr id="13" name="Arc 12"/>
              <p:cNvSpPr/>
              <p:nvPr/>
            </p:nvSpPr>
            <p:spPr>
              <a:xfrm>
                <a:off x="8969800" y="2603479"/>
                <a:ext cx="400338" cy="67811"/>
              </a:xfrm>
              <a:prstGeom prst="arc">
                <a:avLst>
                  <a:gd name="adj1" fmla="val 19316299"/>
                  <a:gd name="adj2" fmla="val 12799041"/>
                </a:avLst>
              </a:prstGeom>
              <a:noFill/>
              <a:ln w="12700" cap="flat" cmpd="sng" algn="ctr">
                <a:solidFill>
                  <a:sysClr val="windowText" lastClr="000000"/>
                </a:solidFill>
                <a:prstDash val="solid"/>
                <a:miter lim="800000"/>
                <a:headEnd type="triangle" w="sm" len="med"/>
                <a:tailEnd type="none"/>
              </a:ln>
              <a:effectLst/>
            </p:spPr>
            <p:txBody>
              <a:bodyPr rtlCol="0" anchor="ctr"/>
              <a:lstStyle/>
              <a:p>
                <a:pPr algn="ctr">
                  <a:defRPr/>
                </a:pPr>
                <a:endParaRPr lang="fr-FR" kern="0">
                  <a:solidFill>
                    <a:prstClr val="black"/>
                  </a:solidFill>
                  <a:latin typeface="Calibri"/>
                </a:endParaRPr>
              </a:p>
            </p:txBody>
          </p:sp>
          <p:cxnSp>
            <p:nvCxnSpPr>
              <p:cNvPr id="14" name="Connecteur droit avec flèche 13"/>
              <p:cNvCxnSpPr/>
              <p:nvPr/>
            </p:nvCxnSpPr>
            <p:spPr>
              <a:xfrm flipH="1">
                <a:off x="8881970" y="2873352"/>
                <a:ext cx="288000" cy="0"/>
              </a:xfrm>
              <a:prstGeom prst="straightConnector1">
                <a:avLst/>
              </a:prstGeom>
              <a:noFill/>
              <a:ln w="38100" cap="flat" cmpd="sng" algn="ctr">
                <a:solidFill>
                  <a:sysClr val="windowText" lastClr="000000"/>
                </a:solidFill>
                <a:prstDash val="solid"/>
                <a:miter lim="800000"/>
                <a:tailEnd type="triangle" w="sm" len="med"/>
              </a:ln>
              <a:effectLst/>
            </p:spPr>
          </p:cxnSp>
          <p:sp>
            <p:nvSpPr>
              <p:cNvPr id="15" name="ZoneTexte 14"/>
              <p:cNvSpPr txBox="1"/>
              <p:nvPr/>
            </p:nvSpPr>
            <p:spPr>
              <a:xfrm>
                <a:off x="8745148" y="2850262"/>
                <a:ext cx="357559" cy="307777"/>
              </a:xfrm>
              <a:prstGeom prst="rect">
                <a:avLst/>
              </a:prstGeom>
              <a:noFill/>
            </p:spPr>
            <p:txBody>
              <a:bodyPr wrap="square" rtlCol="0">
                <a:spAutoFit/>
              </a:bodyPr>
              <a:lstStyle/>
              <a:p>
                <a:pPr algn="ctr">
                  <a:defRPr/>
                </a:pPr>
                <a:r>
                  <a:rPr lang="fr-FR" sz="1400" b="1" i="1" kern="0" dirty="0">
                    <a:solidFill>
                      <a:prstClr val="black"/>
                    </a:solidFill>
                    <a:latin typeface="Calibri"/>
                  </a:rPr>
                  <a:t>F</a:t>
                </a:r>
                <a:r>
                  <a:rPr lang="fr-FR" sz="1400" b="1" i="1" kern="0" baseline="-25000" dirty="0">
                    <a:solidFill>
                      <a:prstClr val="black"/>
                    </a:solidFill>
                    <a:latin typeface="Calibri"/>
                  </a:rPr>
                  <a:t>y</a:t>
                </a:r>
              </a:p>
            </p:txBody>
          </p:sp>
        </p:grpSp>
        <p:grpSp>
          <p:nvGrpSpPr>
            <p:cNvPr id="31" name="Groupe 30"/>
            <p:cNvGrpSpPr/>
            <p:nvPr/>
          </p:nvGrpSpPr>
          <p:grpSpPr>
            <a:xfrm>
              <a:off x="6540285" y="3264386"/>
              <a:ext cx="263525" cy="423378"/>
              <a:chOff x="6597033" y="4287116"/>
              <a:chExt cx="263525" cy="423378"/>
            </a:xfrm>
          </p:grpSpPr>
          <p:grpSp>
            <p:nvGrpSpPr>
              <p:cNvPr id="32" name="Groupe 31"/>
              <p:cNvGrpSpPr/>
              <p:nvPr/>
            </p:nvGrpSpPr>
            <p:grpSpPr>
              <a:xfrm>
                <a:off x="6661036" y="4602494"/>
                <a:ext cx="105475" cy="108000"/>
                <a:chOff x="7076375" y="648234"/>
                <a:chExt cx="105475" cy="108000"/>
              </a:xfrm>
            </p:grpSpPr>
            <p:sp>
              <p:nvSpPr>
                <p:cNvPr id="34" name="Ellipse 33"/>
                <p:cNvSpPr/>
                <p:nvPr/>
              </p:nvSpPr>
              <p:spPr>
                <a:xfrm>
                  <a:off x="7076375" y="648234"/>
                  <a:ext cx="105475" cy="108000"/>
                </a:xfrm>
                <a:prstGeom prst="ellipse">
                  <a:avLst/>
                </a:prstGeom>
                <a:noFill/>
                <a:ln w="19050" cap="flat" cmpd="sng" algn="ctr">
                  <a:solidFill>
                    <a:sysClr val="windowText" lastClr="000000"/>
                  </a:solidFill>
                  <a:prstDash val="solid"/>
                  <a:miter lim="800000"/>
                  <a:tailEnd type="triangle"/>
                </a:ln>
                <a:effectLst/>
              </p:spPr>
              <p:txBody>
                <a:bodyPr rtlCol="0" anchor="ctr"/>
                <a:lstStyle/>
                <a:p>
                  <a:pPr algn="ctr">
                    <a:defRPr/>
                  </a:pPr>
                  <a:endParaRPr lang="fr-FR" kern="0">
                    <a:ln>
                      <a:solidFill>
                        <a:sysClr val="windowText" lastClr="000000"/>
                      </a:solidFill>
                    </a:ln>
                    <a:solidFill>
                      <a:prstClr val="black"/>
                    </a:solidFill>
                    <a:latin typeface="Calibri"/>
                  </a:endParaRPr>
                </a:p>
              </p:txBody>
            </p:sp>
            <p:cxnSp>
              <p:nvCxnSpPr>
                <p:cNvPr id="35" name="Connecteur droit 34"/>
                <p:cNvCxnSpPr>
                  <a:stCxn id="34" idx="7"/>
                  <a:endCxn id="34" idx="3"/>
                </p:cNvCxnSpPr>
                <p:nvPr/>
              </p:nvCxnSpPr>
              <p:spPr>
                <a:xfrm flipH="1">
                  <a:off x="7091821" y="664050"/>
                  <a:ext cx="74583" cy="76368"/>
                </a:xfrm>
                <a:prstGeom prst="line">
                  <a:avLst/>
                </a:prstGeom>
                <a:noFill/>
                <a:ln w="19050" cap="flat" cmpd="sng" algn="ctr">
                  <a:solidFill>
                    <a:sysClr val="windowText" lastClr="000000"/>
                  </a:solidFill>
                  <a:prstDash val="solid"/>
                  <a:miter lim="800000"/>
                </a:ln>
                <a:effectLst/>
              </p:spPr>
            </p:cxnSp>
            <p:cxnSp>
              <p:nvCxnSpPr>
                <p:cNvPr id="36" name="Connecteur droit 35"/>
                <p:cNvCxnSpPr>
                  <a:stCxn id="34" idx="1"/>
                  <a:endCxn id="34" idx="5"/>
                </p:cNvCxnSpPr>
                <p:nvPr/>
              </p:nvCxnSpPr>
              <p:spPr>
                <a:xfrm>
                  <a:off x="7091821" y="664050"/>
                  <a:ext cx="74583" cy="76368"/>
                </a:xfrm>
                <a:prstGeom prst="line">
                  <a:avLst/>
                </a:prstGeom>
                <a:noFill/>
                <a:ln w="19050" cap="flat" cmpd="sng" algn="ctr">
                  <a:solidFill>
                    <a:sysClr val="windowText" lastClr="000000"/>
                  </a:solidFill>
                  <a:prstDash val="solid"/>
                  <a:miter lim="800000"/>
                </a:ln>
                <a:effectLst/>
              </p:spPr>
            </p:cxnSp>
          </p:grpSp>
          <p:sp>
            <p:nvSpPr>
              <p:cNvPr id="33" name="ZoneTexte 32"/>
              <p:cNvSpPr txBox="1"/>
              <p:nvPr/>
            </p:nvSpPr>
            <p:spPr>
              <a:xfrm>
                <a:off x="6597033" y="4287116"/>
                <a:ext cx="263525" cy="369332"/>
              </a:xfrm>
              <a:prstGeom prst="rect">
                <a:avLst/>
              </a:prstGeom>
              <a:noFill/>
            </p:spPr>
            <p:txBody>
              <a:bodyPr wrap="square" rtlCol="0">
                <a:spAutoFit/>
              </a:bodyPr>
              <a:lstStyle/>
              <a:p>
                <a:pPr algn="ctr">
                  <a:defRPr/>
                </a:pPr>
                <a:r>
                  <a:rPr lang="fr-FR" i="1" kern="0" dirty="0">
                    <a:solidFill>
                      <a:prstClr val="black"/>
                    </a:solidFill>
                    <a:latin typeface="Calibri"/>
                  </a:rPr>
                  <a:t>U</a:t>
                </a:r>
              </a:p>
            </p:txBody>
          </p:sp>
        </p:grpSp>
      </p:grpSp>
      <p:sp>
        <p:nvSpPr>
          <p:cNvPr id="40" name="Espace réservé du contenu 2"/>
          <p:cNvSpPr txBox="1">
            <a:spLocks/>
          </p:cNvSpPr>
          <p:nvPr/>
        </p:nvSpPr>
        <p:spPr>
          <a:xfrm>
            <a:off x="395289" y="4131717"/>
            <a:ext cx="8569200" cy="1392363"/>
          </a:xfrm>
          <a:prstGeom prst="rect">
            <a:avLst/>
          </a:prstGeom>
        </p:spPr>
        <p:txBody>
          <a:bodyPr vert="horz" lIns="36000" tIns="0" rIns="36000" bIns="0" rtlCol="0">
            <a:noAutofit/>
          </a:bodyPr>
          <a:lstStyle>
            <a:lvl1pPr marL="179388" indent="-179388" algn="l" defTabSz="914400" rtl="0" eaLnBrk="1" latinLnBrk="0" hangingPunct="1">
              <a:spcBef>
                <a:spcPts val="600"/>
              </a:spcBef>
              <a:buClr>
                <a:schemeClr val="accent5"/>
              </a:buClr>
              <a:buFont typeface="Wingdings" pitchFamily="2" charset="2"/>
              <a:buChar char=""/>
              <a:defRPr sz="2000" b="1" kern="1200">
                <a:solidFill>
                  <a:schemeClr val="tx2"/>
                </a:solidFill>
                <a:latin typeface="+mn-lt"/>
                <a:ea typeface="+mn-ea"/>
                <a:cs typeface="+mn-cs"/>
              </a:defRPr>
            </a:lvl1pPr>
            <a:lvl2pPr marL="360000" indent="-180000" algn="l" defTabSz="914400" rtl="0" eaLnBrk="1" latinLnBrk="0" hangingPunct="1">
              <a:spcBef>
                <a:spcPts val="600"/>
              </a:spcBef>
              <a:buClr>
                <a:schemeClr val="accent5"/>
              </a:buClr>
              <a:buSzPct val="50000"/>
              <a:buFont typeface="Wingdings" pitchFamily="2" charset="2"/>
              <a:buChar char=""/>
              <a:defRPr sz="2000" kern="1200">
                <a:solidFill>
                  <a:schemeClr val="tx2"/>
                </a:solidFill>
                <a:latin typeface="+mn-lt"/>
                <a:ea typeface="+mn-ea"/>
                <a:cs typeface="+mn-cs"/>
              </a:defRPr>
            </a:lvl2pPr>
            <a:lvl3pPr marL="540000" indent="-180000" algn="l" defTabSz="914400" rtl="0" eaLnBrk="1" latinLnBrk="0" hangingPunct="1">
              <a:spcBef>
                <a:spcPts val="300"/>
              </a:spcBef>
              <a:buClr>
                <a:schemeClr val="accent5"/>
              </a:buClr>
              <a:buFont typeface="Arial" pitchFamily="34" charset="0"/>
              <a:buChar char="•"/>
              <a:defRPr sz="1800" kern="1200">
                <a:solidFill>
                  <a:schemeClr val="tx2"/>
                </a:solidFill>
                <a:latin typeface="+mn-lt"/>
                <a:ea typeface="+mn-ea"/>
                <a:cs typeface="+mn-cs"/>
              </a:defRPr>
            </a:lvl3pPr>
            <a:lvl4pPr marL="720000" indent="-144000" algn="l" defTabSz="914400" rtl="0" eaLnBrk="1" latinLnBrk="0" hangingPunct="1">
              <a:spcBef>
                <a:spcPts val="0"/>
              </a:spcBef>
              <a:buFont typeface="Arial" pitchFamily="34" charset="0"/>
              <a:buChar char="–"/>
              <a:defRPr sz="1600" kern="1200">
                <a:solidFill>
                  <a:schemeClr val="tx2"/>
                </a:solidFill>
                <a:latin typeface="+mn-lt"/>
                <a:ea typeface="+mn-ea"/>
                <a:cs typeface="+mn-cs"/>
              </a:defRPr>
            </a:lvl4pPr>
            <a:lvl5pPr marL="864000" indent="-108000" algn="l" defTabSz="914400" rtl="0" eaLnBrk="1" latinLnBrk="0" hangingPunct="1">
              <a:spcBef>
                <a:spcPts val="0"/>
              </a:spcBef>
              <a:buFont typeface="Arial" pitchFamily="34" charset="0"/>
              <a:buChar char="»"/>
              <a:defRPr sz="14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dirty="0"/>
              <a:t>Pas d’influence claire de </a:t>
            </a:r>
            <a:r>
              <a:rPr lang="fr-FR" dirty="0" err="1"/>
              <a:t>Re</a:t>
            </a:r>
            <a:endParaRPr lang="fr-FR" dirty="0"/>
          </a:p>
          <a:p>
            <a:r>
              <a:rPr lang="fr-FR" dirty="0"/>
              <a:t>Résultats cohérents avec </a:t>
            </a:r>
            <a:r>
              <a:rPr lang="fr-FR" dirty="0" err="1">
                <a:solidFill>
                  <a:schemeClr val="accent5"/>
                </a:solidFill>
              </a:rPr>
              <a:t>Divaret</a:t>
            </a:r>
            <a:r>
              <a:rPr lang="fr-FR" dirty="0">
                <a:solidFill>
                  <a:schemeClr val="accent5"/>
                </a:solidFill>
              </a:rPr>
              <a:t> </a:t>
            </a:r>
            <a:r>
              <a:rPr lang="fr-FR" i="1" dirty="0">
                <a:solidFill>
                  <a:schemeClr val="accent5"/>
                </a:solidFill>
              </a:rPr>
              <a:t>et al.</a:t>
            </a:r>
            <a:r>
              <a:rPr lang="fr-FR" dirty="0">
                <a:solidFill>
                  <a:schemeClr val="accent5"/>
                </a:solidFill>
              </a:rPr>
              <a:t> (2014) </a:t>
            </a:r>
            <a:r>
              <a:rPr lang="fr-FR" dirty="0"/>
              <a:t>malgré conditions ≠</a:t>
            </a:r>
          </a:p>
          <a:p>
            <a:pPr lvl="1"/>
            <a:endParaRPr lang="fr-FR" dirty="0"/>
          </a:p>
          <a:p>
            <a:endParaRPr lang="fr-FR" dirty="0"/>
          </a:p>
        </p:txBody>
      </p:sp>
      <p:graphicFrame>
        <p:nvGraphicFramePr>
          <p:cNvPr id="39" name="Tableau 38"/>
          <p:cNvGraphicFramePr>
            <a:graphicFrameLocks noGrp="1"/>
          </p:cNvGraphicFramePr>
          <p:nvPr>
            <p:extLst>
              <p:ext uri="{D42A27DB-BD31-4B8C-83A1-F6EECF244321}">
                <p14:modId xmlns:p14="http://schemas.microsoft.com/office/powerpoint/2010/main" val="3524896114"/>
              </p:ext>
            </p:extLst>
          </p:nvPr>
        </p:nvGraphicFramePr>
        <p:xfrm>
          <a:off x="5015386" y="1967349"/>
          <a:ext cx="3708000" cy="2392680"/>
        </p:xfrm>
        <a:graphic>
          <a:graphicData uri="http://schemas.openxmlformats.org/drawingml/2006/table">
            <a:tbl>
              <a:tblPr firstRow="1" bandRow="1">
                <a:tableStyleId>{7DF18680-E054-41AD-8BC1-D1AEF772440D}</a:tableStyleId>
              </a:tblPr>
              <a:tblGrid>
                <a:gridCol w="1260000">
                  <a:extLst>
                    <a:ext uri="{9D8B030D-6E8A-4147-A177-3AD203B41FA5}">
                      <a16:colId xmlns:a16="http://schemas.microsoft.com/office/drawing/2014/main" val="20000"/>
                    </a:ext>
                  </a:extLst>
                </a:gridCol>
                <a:gridCol w="1368000">
                  <a:extLst>
                    <a:ext uri="{9D8B030D-6E8A-4147-A177-3AD203B41FA5}">
                      <a16:colId xmlns:a16="http://schemas.microsoft.com/office/drawing/2014/main" val="20001"/>
                    </a:ext>
                  </a:extLst>
                </a:gridCol>
                <a:gridCol w="1080000">
                  <a:extLst>
                    <a:ext uri="{9D8B030D-6E8A-4147-A177-3AD203B41FA5}">
                      <a16:colId xmlns:a16="http://schemas.microsoft.com/office/drawing/2014/main" val="20002"/>
                    </a:ext>
                  </a:extLst>
                </a:gridCol>
              </a:tblGrid>
              <a:tr h="370840">
                <a:tc>
                  <a:txBody>
                    <a:bodyPr/>
                    <a:lstStyle/>
                    <a:p>
                      <a:endParaRPr lang="fr-FR" dirty="0"/>
                    </a:p>
                  </a:txBody>
                  <a:tcPr/>
                </a:tc>
                <a:tc>
                  <a:txBody>
                    <a:bodyPr/>
                    <a:lstStyle/>
                    <a:p>
                      <a:r>
                        <a:rPr lang="fr-FR" dirty="0" err="1"/>
                        <a:t>Divaret</a:t>
                      </a:r>
                      <a:r>
                        <a:rPr lang="fr-FR" dirty="0"/>
                        <a:t> </a:t>
                      </a:r>
                      <a:r>
                        <a:rPr lang="fr-FR" i="1" dirty="0"/>
                        <a:t>et al. </a:t>
                      </a:r>
                      <a:r>
                        <a:rPr lang="fr-FR" dirty="0"/>
                        <a:t>(2014)</a:t>
                      </a:r>
                    </a:p>
                  </a:txBody>
                  <a:tcPr/>
                </a:tc>
                <a:tc>
                  <a:txBody>
                    <a:bodyPr/>
                    <a:lstStyle/>
                    <a:p>
                      <a:r>
                        <a:rPr lang="fr-FR" dirty="0"/>
                        <a:t>FICEL</a:t>
                      </a:r>
                    </a:p>
                  </a:txBody>
                  <a:tcPr/>
                </a:tc>
                <a:extLst>
                  <a:ext uri="{0D108BD9-81ED-4DB2-BD59-A6C34878D82A}">
                    <a16:rowId xmlns:a16="http://schemas.microsoft.com/office/drawing/2014/main" val="10000"/>
                  </a:ext>
                </a:extLst>
              </a:tr>
              <a:tr h="370840">
                <a:tc>
                  <a:txBody>
                    <a:bodyPr/>
                    <a:lstStyle/>
                    <a:p>
                      <a:r>
                        <a:rPr lang="fr-FR" dirty="0" err="1">
                          <a:solidFill>
                            <a:schemeClr val="tx2"/>
                          </a:solidFill>
                        </a:rPr>
                        <a:t>Re</a:t>
                      </a:r>
                      <a:endParaRPr lang="fr-FR" dirty="0">
                        <a:solidFill>
                          <a:schemeClr val="tx2"/>
                        </a:solidFill>
                      </a:endParaRPr>
                    </a:p>
                  </a:txBody>
                  <a:tcPr/>
                </a:tc>
                <a:tc>
                  <a:txBody>
                    <a:bodyPr/>
                    <a:lstStyle/>
                    <a:p>
                      <a:r>
                        <a:rPr lang="fr-FR" dirty="0">
                          <a:solidFill>
                            <a:schemeClr val="tx2"/>
                          </a:solidFill>
                        </a:rPr>
                        <a:t>30 000</a:t>
                      </a:r>
                    </a:p>
                  </a:txBody>
                  <a:tcPr/>
                </a:tc>
                <a:tc>
                  <a:txBody>
                    <a:bodyPr/>
                    <a:lstStyle/>
                    <a:p>
                      <a:r>
                        <a:rPr lang="fr-FR" dirty="0">
                          <a:solidFill>
                            <a:schemeClr val="tx2"/>
                          </a:solidFill>
                        </a:rPr>
                        <a:t>66 000 – 110 000</a:t>
                      </a:r>
                    </a:p>
                  </a:txBody>
                  <a:tcPr/>
                </a:tc>
                <a:extLst>
                  <a:ext uri="{0D108BD9-81ED-4DB2-BD59-A6C34878D82A}">
                    <a16:rowId xmlns:a16="http://schemas.microsoft.com/office/drawing/2014/main" val="10001"/>
                  </a:ext>
                </a:extLst>
              </a:tr>
              <a:tr h="370840">
                <a:tc>
                  <a:txBody>
                    <a:bodyPr/>
                    <a:lstStyle/>
                    <a:p>
                      <a:r>
                        <a:rPr lang="fr-FR" dirty="0">
                          <a:solidFill>
                            <a:schemeClr val="tx2"/>
                          </a:solidFill>
                        </a:rPr>
                        <a:t>géométrie</a:t>
                      </a:r>
                    </a:p>
                  </a:txBody>
                  <a:tcPr/>
                </a:tc>
                <a:tc>
                  <a:txBody>
                    <a:bodyPr/>
                    <a:lstStyle/>
                    <a:p>
                      <a:r>
                        <a:rPr lang="fr-FR" dirty="0">
                          <a:solidFill>
                            <a:schemeClr val="tx2"/>
                          </a:solidFill>
                        </a:rPr>
                        <a:t>non confiné</a:t>
                      </a:r>
                    </a:p>
                  </a:txBody>
                  <a:tcPr/>
                </a:tc>
                <a:tc>
                  <a:txBody>
                    <a:bodyPr/>
                    <a:lstStyle/>
                    <a:p>
                      <a:r>
                        <a:rPr lang="fr-FR" dirty="0">
                          <a:solidFill>
                            <a:schemeClr val="tx2"/>
                          </a:solidFill>
                        </a:rPr>
                        <a:t>confiné</a:t>
                      </a:r>
                    </a:p>
                  </a:txBody>
                  <a:tcPr/>
                </a:tc>
                <a:extLst>
                  <a:ext uri="{0D108BD9-81ED-4DB2-BD59-A6C34878D82A}">
                    <a16:rowId xmlns:a16="http://schemas.microsoft.com/office/drawing/2014/main" val="10002"/>
                  </a:ext>
                </a:extLst>
              </a:tr>
              <a:tr h="370840">
                <a:tc>
                  <a:txBody>
                    <a:bodyPr/>
                    <a:lstStyle/>
                    <a:p>
                      <a:r>
                        <a:rPr lang="fr-FR" dirty="0">
                          <a:solidFill>
                            <a:schemeClr val="tx2"/>
                          </a:solidFill>
                        </a:rPr>
                        <a:t>gamme</a:t>
                      </a:r>
                    </a:p>
                  </a:txBody>
                  <a:tcPr/>
                </a:tc>
                <a:tc>
                  <a:txBody>
                    <a:bodyPr/>
                    <a:lstStyle/>
                    <a:p>
                      <a:r>
                        <a:rPr lang="fr-FR" dirty="0">
                          <a:solidFill>
                            <a:schemeClr val="tx2"/>
                          </a:solidFill>
                        </a:rPr>
                        <a:t>± 5°</a:t>
                      </a:r>
                    </a:p>
                  </a:txBody>
                  <a:tcPr/>
                </a:tc>
                <a:tc>
                  <a:txBody>
                    <a:bodyPr/>
                    <a:lstStyle/>
                    <a:p>
                      <a:r>
                        <a:rPr lang="fr-FR" dirty="0">
                          <a:solidFill>
                            <a:schemeClr val="tx2"/>
                          </a:solidFill>
                        </a:rPr>
                        <a:t>± 0,5°</a:t>
                      </a:r>
                    </a:p>
                  </a:txBody>
                  <a:tcPr/>
                </a:tc>
                <a:extLst>
                  <a:ext uri="{0D108BD9-81ED-4DB2-BD59-A6C34878D82A}">
                    <a16:rowId xmlns:a16="http://schemas.microsoft.com/office/drawing/2014/main" val="10003"/>
                  </a:ext>
                </a:extLst>
              </a:tr>
              <a:tr h="370840">
                <a:tc>
                  <a:txBody>
                    <a:bodyPr/>
                    <a:lstStyle/>
                    <a:p>
                      <a:r>
                        <a:rPr lang="fr-FR" dirty="0">
                          <a:solidFill>
                            <a:schemeClr val="tx2"/>
                          </a:solidFill>
                        </a:rPr>
                        <a:t>nb </a:t>
                      </a:r>
                      <a:r>
                        <a:rPr lang="fr-FR" baseline="0" dirty="0">
                          <a:solidFill>
                            <a:schemeClr val="tx2"/>
                          </a:solidFill>
                        </a:rPr>
                        <a:t>points</a:t>
                      </a:r>
                      <a:endParaRPr lang="fr-FR" dirty="0">
                        <a:solidFill>
                          <a:schemeClr val="tx2"/>
                        </a:solidFill>
                      </a:endParaRPr>
                    </a:p>
                  </a:txBody>
                  <a:tcPr/>
                </a:tc>
                <a:tc>
                  <a:txBody>
                    <a:bodyPr/>
                    <a:lstStyle/>
                    <a:p>
                      <a:r>
                        <a:rPr lang="fr-FR" dirty="0">
                          <a:solidFill>
                            <a:schemeClr val="tx2"/>
                          </a:solidFill>
                        </a:rPr>
                        <a:t>7</a:t>
                      </a:r>
                    </a:p>
                  </a:txBody>
                  <a:tcPr/>
                </a:tc>
                <a:tc>
                  <a:txBody>
                    <a:bodyPr/>
                    <a:lstStyle/>
                    <a:p>
                      <a:r>
                        <a:rPr lang="fr-FR" dirty="0">
                          <a:solidFill>
                            <a:schemeClr val="tx2"/>
                          </a:solidFill>
                        </a:rPr>
                        <a:t>13</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61705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600" y="598767"/>
            <a:ext cx="4613797" cy="3557159"/>
          </a:xfrm>
          <a:prstGeom prst="rect">
            <a:avLst/>
          </a:prstGeom>
        </p:spPr>
      </p:pic>
      <p:sp>
        <p:nvSpPr>
          <p:cNvPr id="2" name="Titre 1"/>
          <p:cNvSpPr>
            <a:spLocks noGrp="1"/>
          </p:cNvSpPr>
          <p:nvPr>
            <p:ph type="title"/>
          </p:nvPr>
        </p:nvSpPr>
        <p:spPr/>
        <p:txBody>
          <a:bodyPr/>
          <a:lstStyle/>
          <a:p>
            <a:r>
              <a:rPr lang="fr-FR" dirty="0"/>
              <a:t>Portance en rotation</a:t>
            </a:r>
          </a:p>
        </p:txBody>
      </p:sp>
      <p:sp>
        <p:nvSpPr>
          <p:cNvPr id="4" name="Espace réservé du pied de page 3"/>
          <p:cNvSpPr>
            <a:spLocks noGrp="1"/>
          </p:cNvSpPr>
          <p:nvPr>
            <p:ph type="ftr" sz="quarter" idx="11"/>
          </p:nvPr>
        </p:nvSpPr>
        <p:spPr/>
        <p:txBody>
          <a:bodyPr/>
          <a:lstStyle/>
          <a:p>
            <a:r>
              <a:rPr lang="en-US"/>
              <a:t>Thèse A. Joly – Cylindre déformé en écoulement axial</a:t>
            </a:r>
            <a:endParaRPr lang="fr-FR" dirty="0"/>
          </a:p>
        </p:txBody>
      </p:sp>
      <p:pic>
        <p:nvPicPr>
          <p:cNvPr id="24" name="Image 23"/>
          <p:cNvPicPr>
            <a:picLocks noChangeAspect="1"/>
          </p:cNvPicPr>
          <p:nvPr/>
        </p:nvPicPr>
        <p:blipFill rotWithShape="1">
          <a:blip r:embed="rId4">
            <a:extLst>
              <a:ext uri="{28A0092B-C50C-407E-A947-70E740481C1C}">
                <a14:useLocalDpi xmlns:a14="http://schemas.microsoft.com/office/drawing/2010/main" val="0"/>
              </a:ext>
            </a:extLst>
          </a:blip>
          <a:srcRect t="2" b="-395"/>
          <a:stretch/>
        </p:blipFill>
        <p:spPr>
          <a:xfrm>
            <a:off x="5149676" y="751433"/>
            <a:ext cx="3263957" cy="1316263"/>
          </a:xfrm>
          <a:prstGeom prst="rect">
            <a:avLst/>
          </a:prstGeom>
        </p:spPr>
      </p:pic>
      <p:grpSp>
        <p:nvGrpSpPr>
          <p:cNvPr id="37" name="Groupe 36"/>
          <p:cNvGrpSpPr/>
          <p:nvPr/>
        </p:nvGrpSpPr>
        <p:grpSpPr>
          <a:xfrm>
            <a:off x="5112823" y="2348062"/>
            <a:ext cx="1583738" cy="1383533"/>
            <a:chOff x="5220072" y="2304231"/>
            <a:chExt cx="1583738" cy="1383533"/>
          </a:xfrm>
        </p:grpSpPr>
        <p:grpSp>
          <p:nvGrpSpPr>
            <p:cNvPr id="8" name="Groupe 7"/>
            <p:cNvGrpSpPr/>
            <p:nvPr/>
          </p:nvGrpSpPr>
          <p:grpSpPr>
            <a:xfrm>
              <a:off x="5220072" y="2304231"/>
              <a:ext cx="1320213" cy="1320213"/>
              <a:chOff x="8509863" y="2216361"/>
              <a:chExt cx="1320213" cy="1320213"/>
            </a:xfrm>
          </p:grpSpPr>
          <p:grpSp>
            <p:nvGrpSpPr>
              <p:cNvPr id="9" name="Groupe 8"/>
              <p:cNvGrpSpPr/>
              <p:nvPr/>
            </p:nvGrpSpPr>
            <p:grpSpPr>
              <a:xfrm>
                <a:off x="8509863" y="2216361"/>
                <a:ext cx="1320213" cy="1320213"/>
                <a:chOff x="8509863" y="2216361"/>
                <a:chExt cx="1320213" cy="1320213"/>
              </a:xfrm>
            </p:grpSpPr>
            <p:sp>
              <p:nvSpPr>
                <p:cNvPr id="16" name="Ellipse 15"/>
                <p:cNvSpPr/>
                <p:nvPr/>
              </p:nvSpPr>
              <p:spPr>
                <a:xfrm>
                  <a:off x="8509863" y="2216361"/>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white"/>
                    </a:solidFill>
                    <a:latin typeface="Calibri"/>
                  </a:endParaRPr>
                </a:p>
              </p:txBody>
            </p:sp>
            <p:sp>
              <p:nvSpPr>
                <p:cNvPr id="17" name="Ellipse 16"/>
                <p:cNvSpPr/>
                <p:nvPr/>
              </p:nvSpPr>
              <p:spPr>
                <a:xfrm>
                  <a:off x="8989940" y="2216361"/>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white"/>
                    </a:solidFill>
                    <a:latin typeface="Calibri"/>
                  </a:endParaRPr>
                </a:p>
              </p:txBody>
            </p:sp>
            <p:sp>
              <p:nvSpPr>
                <p:cNvPr id="18" name="Ellipse 17"/>
                <p:cNvSpPr/>
                <p:nvPr/>
              </p:nvSpPr>
              <p:spPr>
                <a:xfrm>
                  <a:off x="9470018" y="2216361"/>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white"/>
                    </a:solidFill>
                    <a:latin typeface="Calibri"/>
                  </a:endParaRPr>
                </a:p>
              </p:txBody>
            </p:sp>
            <p:sp>
              <p:nvSpPr>
                <p:cNvPr id="19" name="Ellipse 18"/>
                <p:cNvSpPr/>
                <p:nvPr/>
              </p:nvSpPr>
              <p:spPr>
                <a:xfrm>
                  <a:off x="8509863" y="2696438"/>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white"/>
                    </a:solidFill>
                    <a:latin typeface="Calibri"/>
                  </a:endParaRPr>
                </a:p>
              </p:txBody>
            </p:sp>
            <p:sp>
              <p:nvSpPr>
                <p:cNvPr id="20" name="Ellipse 19"/>
                <p:cNvSpPr/>
                <p:nvPr/>
              </p:nvSpPr>
              <p:spPr>
                <a:xfrm>
                  <a:off x="9470018" y="2696438"/>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white"/>
                    </a:solidFill>
                    <a:latin typeface="Calibri"/>
                  </a:endParaRPr>
                </a:p>
              </p:txBody>
            </p:sp>
            <p:sp>
              <p:nvSpPr>
                <p:cNvPr id="21" name="Ellipse 20"/>
                <p:cNvSpPr/>
                <p:nvPr/>
              </p:nvSpPr>
              <p:spPr>
                <a:xfrm>
                  <a:off x="8509863" y="3176516"/>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white"/>
                    </a:solidFill>
                    <a:latin typeface="Calibri"/>
                  </a:endParaRPr>
                </a:p>
              </p:txBody>
            </p:sp>
            <p:sp>
              <p:nvSpPr>
                <p:cNvPr id="22" name="Ellipse 21"/>
                <p:cNvSpPr/>
                <p:nvPr/>
              </p:nvSpPr>
              <p:spPr>
                <a:xfrm>
                  <a:off x="8989940" y="3176516"/>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white"/>
                    </a:solidFill>
                    <a:latin typeface="Calibri"/>
                  </a:endParaRPr>
                </a:p>
              </p:txBody>
            </p:sp>
            <p:sp>
              <p:nvSpPr>
                <p:cNvPr id="23" name="Ellipse 22"/>
                <p:cNvSpPr/>
                <p:nvPr/>
              </p:nvSpPr>
              <p:spPr>
                <a:xfrm>
                  <a:off x="9470018" y="3176516"/>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white"/>
                    </a:solidFill>
                    <a:latin typeface="Calibri"/>
                  </a:endParaRPr>
                </a:p>
              </p:txBody>
            </p:sp>
          </p:grpSp>
          <p:cxnSp>
            <p:nvCxnSpPr>
              <p:cNvPr id="10" name="Connecteur droit avec flèche 9"/>
              <p:cNvCxnSpPr/>
              <p:nvPr/>
            </p:nvCxnSpPr>
            <p:spPr>
              <a:xfrm flipV="1">
                <a:off x="9169970" y="2444213"/>
                <a:ext cx="0" cy="858278"/>
              </a:xfrm>
              <a:prstGeom prst="straightConnector1">
                <a:avLst/>
              </a:prstGeom>
              <a:noFill/>
              <a:ln w="12700" cap="flat" cmpd="sng" algn="ctr">
                <a:solidFill>
                  <a:sysClr val="windowText" lastClr="000000"/>
                </a:solidFill>
                <a:prstDash val="sysDash"/>
                <a:miter lim="800000"/>
                <a:headEnd type="none" w="med" len="med"/>
                <a:tailEnd type="none" w="med" len="med"/>
              </a:ln>
              <a:effectLst/>
            </p:spPr>
          </p:cxnSp>
          <p:sp>
            <p:nvSpPr>
              <p:cNvPr id="11" name="ZoneTexte 10"/>
              <p:cNvSpPr txBox="1"/>
              <p:nvPr/>
            </p:nvSpPr>
            <p:spPr>
              <a:xfrm>
                <a:off x="8705436" y="2444213"/>
                <a:ext cx="364449" cy="307777"/>
              </a:xfrm>
              <a:prstGeom prst="rect">
                <a:avLst/>
              </a:prstGeom>
              <a:noFill/>
            </p:spPr>
            <p:txBody>
              <a:bodyPr wrap="square" rtlCol="0">
                <a:spAutoFit/>
              </a:bodyPr>
              <a:lstStyle/>
              <a:p>
                <a:pPr>
                  <a:defRPr/>
                </a:pPr>
                <a:r>
                  <a:rPr lang="el-GR" sz="1400" b="1" i="1" kern="0" dirty="0">
                    <a:solidFill>
                      <a:prstClr val="black"/>
                    </a:solidFill>
                    <a:latin typeface="Calibri"/>
                  </a:rPr>
                  <a:t>α</a:t>
                </a:r>
                <a:r>
                  <a:rPr lang="fr-FR" sz="1400" b="1" i="1" kern="0" baseline="-25000" dirty="0">
                    <a:solidFill>
                      <a:prstClr val="black"/>
                    </a:solidFill>
                    <a:latin typeface="Calibri"/>
                  </a:rPr>
                  <a:t>z</a:t>
                </a:r>
              </a:p>
            </p:txBody>
          </p:sp>
          <p:sp>
            <p:nvSpPr>
              <p:cNvPr id="12" name="Ellipse 11"/>
              <p:cNvSpPr/>
              <p:nvPr/>
            </p:nvSpPr>
            <p:spPr>
              <a:xfrm>
                <a:off x="8989940" y="2695485"/>
                <a:ext cx="360058" cy="360058"/>
              </a:xfrm>
              <a:prstGeom prst="ellipse">
                <a:avLst/>
              </a:prstGeom>
              <a:solidFill>
                <a:sysClr val="window" lastClr="FFFFFF">
                  <a:lumMod val="75000"/>
                </a:sysClr>
              </a:solidFill>
              <a:ln w="12700" cap="flat" cmpd="sng" algn="ctr">
                <a:noFill/>
                <a:prstDash val="solid"/>
                <a:miter lim="800000"/>
              </a:ln>
              <a:effectLst/>
              <a:scene3d>
                <a:camera prst="orthographicFront">
                  <a:rot lat="0" lon="20699986" rev="0"/>
                </a:camera>
                <a:lightRig rig="threePt" dir="t"/>
              </a:scene3d>
              <a:sp3d z="431800" extrusionH="508000">
                <a:bevelT w="177800" h="190500" prst="angle"/>
                <a:extrusionClr>
                  <a:sysClr val="window" lastClr="FFFFFF">
                    <a:lumMod val="75000"/>
                  </a:sysClr>
                </a:extrusionClr>
                <a:contourClr>
                  <a:sysClr val="window" lastClr="FFFFFF">
                    <a:lumMod val="75000"/>
                  </a:sysClr>
                </a:contourClr>
              </a:sp3d>
            </p:spPr>
            <p:txBody>
              <a:bodyPr rtlCol="0" anchor="ctr"/>
              <a:lstStyle/>
              <a:p>
                <a:pPr algn="ctr">
                  <a:defRPr/>
                </a:pPr>
                <a:endParaRPr lang="fr-FR" kern="0" dirty="0">
                  <a:solidFill>
                    <a:prstClr val="white"/>
                  </a:solidFill>
                  <a:latin typeface="Calibri"/>
                </a:endParaRPr>
              </a:p>
            </p:txBody>
          </p:sp>
          <p:sp>
            <p:nvSpPr>
              <p:cNvPr id="13" name="Arc 12"/>
              <p:cNvSpPr/>
              <p:nvPr/>
            </p:nvSpPr>
            <p:spPr>
              <a:xfrm>
                <a:off x="8969800" y="2603479"/>
                <a:ext cx="400338" cy="67811"/>
              </a:xfrm>
              <a:prstGeom prst="arc">
                <a:avLst>
                  <a:gd name="adj1" fmla="val 19316299"/>
                  <a:gd name="adj2" fmla="val 12799041"/>
                </a:avLst>
              </a:prstGeom>
              <a:noFill/>
              <a:ln w="12700" cap="flat" cmpd="sng" algn="ctr">
                <a:solidFill>
                  <a:sysClr val="windowText" lastClr="000000"/>
                </a:solidFill>
                <a:prstDash val="solid"/>
                <a:miter lim="800000"/>
                <a:headEnd type="triangle" w="sm" len="med"/>
                <a:tailEnd type="none"/>
              </a:ln>
              <a:effectLst/>
            </p:spPr>
            <p:txBody>
              <a:bodyPr rtlCol="0" anchor="ctr"/>
              <a:lstStyle/>
              <a:p>
                <a:pPr algn="ctr">
                  <a:defRPr/>
                </a:pPr>
                <a:endParaRPr lang="fr-FR" kern="0">
                  <a:solidFill>
                    <a:prstClr val="black"/>
                  </a:solidFill>
                  <a:latin typeface="Calibri"/>
                </a:endParaRPr>
              </a:p>
            </p:txBody>
          </p:sp>
          <p:cxnSp>
            <p:nvCxnSpPr>
              <p:cNvPr id="14" name="Connecteur droit avec flèche 13"/>
              <p:cNvCxnSpPr/>
              <p:nvPr/>
            </p:nvCxnSpPr>
            <p:spPr>
              <a:xfrm flipH="1">
                <a:off x="8881970" y="2873352"/>
                <a:ext cx="288000" cy="0"/>
              </a:xfrm>
              <a:prstGeom prst="straightConnector1">
                <a:avLst/>
              </a:prstGeom>
              <a:noFill/>
              <a:ln w="38100" cap="flat" cmpd="sng" algn="ctr">
                <a:solidFill>
                  <a:sysClr val="windowText" lastClr="000000"/>
                </a:solidFill>
                <a:prstDash val="solid"/>
                <a:miter lim="800000"/>
                <a:tailEnd type="triangle" w="sm" len="med"/>
              </a:ln>
              <a:effectLst/>
            </p:spPr>
          </p:cxnSp>
          <p:sp>
            <p:nvSpPr>
              <p:cNvPr id="15" name="ZoneTexte 14"/>
              <p:cNvSpPr txBox="1"/>
              <p:nvPr/>
            </p:nvSpPr>
            <p:spPr>
              <a:xfrm>
                <a:off x="8745148" y="2850262"/>
                <a:ext cx="357559" cy="307777"/>
              </a:xfrm>
              <a:prstGeom prst="rect">
                <a:avLst/>
              </a:prstGeom>
              <a:noFill/>
            </p:spPr>
            <p:txBody>
              <a:bodyPr wrap="square" rtlCol="0">
                <a:spAutoFit/>
              </a:bodyPr>
              <a:lstStyle/>
              <a:p>
                <a:pPr algn="ctr">
                  <a:defRPr/>
                </a:pPr>
                <a:r>
                  <a:rPr lang="fr-FR" sz="1400" b="1" i="1" kern="0" dirty="0">
                    <a:solidFill>
                      <a:prstClr val="black"/>
                    </a:solidFill>
                    <a:latin typeface="Calibri"/>
                  </a:rPr>
                  <a:t>F</a:t>
                </a:r>
                <a:r>
                  <a:rPr lang="fr-FR" sz="1400" b="1" i="1" kern="0" baseline="-25000" dirty="0">
                    <a:solidFill>
                      <a:prstClr val="black"/>
                    </a:solidFill>
                    <a:latin typeface="Calibri"/>
                  </a:rPr>
                  <a:t>y</a:t>
                </a:r>
              </a:p>
            </p:txBody>
          </p:sp>
        </p:grpSp>
        <p:grpSp>
          <p:nvGrpSpPr>
            <p:cNvPr id="31" name="Groupe 30"/>
            <p:cNvGrpSpPr/>
            <p:nvPr/>
          </p:nvGrpSpPr>
          <p:grpSpPr>
            <a:xfrm>
              <a:off x="6540285" y="3264386"/>
              <a:ext cx="263525" cy="423378"/>
              <a:chOff x="6597033" y="4287116"/>
              <a:chExt cx="263525" cy="423378"/>
            </a:xfrm>
          </p:grpSpPr>
          <p:grpSp>
            <p:nvGrpSpPr>
              <p:cNvPr id="32" name="Groupe 31"/>
              <p:cNvGrpSpPr/>
              <p:nvPr/>
            </p:nvGrpSpPr>
            <p:grpSpPr>
              <a:xfrm>
                <a:off x="6661036" y="4602494"/>
                <a:ext cx="105475" cy="108000"/>
                <a:chOff x="7076375" y="648234"/>
                <a:chExt cx="105475" cy="108000"/>
              </a:xfrm>
            </p:grpSpPr>
            <p:sp>
              <p:nvSpPr>
                <p:cNvPr id="34" name="Ellipse 33"/>
                <p:cNvSpPr/>
                <p:nvPr/>
              </p:nvSpPr>
              <p:spPr>
                <a:xfrm>
                  <a:off x="7076375" y="648234"/>
                  <a:ext cx="105475" cy="108000"/>
                </a:xfrm>
                <a:prstGeom prst="ellipse">
                  <a:avLst/>
                </a:prstGeom>
                <a:noFill/>
                <a:ln w="19050" cap="flat" cmpd="sng" algn="ctr">
                  <a:solidFill>
                    <a:sysClr val="windowText" lastClr="000000"/>
                  </a:solidFill>
                  <a:prstDash val="solid"/>
                  <a:miter lim="800000"/>
                  <a:tailEnd type="triangle"/>
                </a:ln>
                <a:effectLst/>
              </p:spPr>
              <p:txBody>
                <a:bodyPr rtlCol="0" anchor="ctr"/>
                <a:lstStyle/>
                <a:p>
                  <a:pPr algn="ctr">
                    <a:defRPr/>
                  </a:pPr>
                  <a:endParaRPr lang="fr-FR" kern="0">
                    <a:ln>
                      <a:solidFill>
                        <a:sysClr val="windowText" lastClr="000000"/>
                      </a:solidFill>
                    </a:ln>
                    <a:solidFill>
                      <a:prstClr val="black"/>
                    </a:solidFill>
                    <a:latin typeface="Calibri"/>
                  </a:endParaRPr>
                </a:p>
              </p:txBody>
            </p:sp>
            <p:cxnSp>
              <p:nvCxnSpPr>
                <p:cNvPr id="35" name="Connecteur droit 34"/>
                <p:cNvCxnSpPr>
                  <a:stCxn id="34" idx="7"/>
                  <a:endCxn id="34" idx="3"/>
                </p:cNvCxnSpPr>
                <p:nvPr/>
              </p:nvCxnSpPr>
              <p:spPr>
                <a:xfrm flipH="1">
                  <a:off x="7091821" y="664050"/>
                  <a:ext cx="74583" cy="76368"/>
                </a:xfrm>
                <a:prstGeom prst="line">
                  <a:avLst/>
                </a:prstGeom>
                <a:noFill/>
                <a:ln w="19050" cap="flat" cmpd="sng" algn="ctr">
                  <a:solidFill>
                    <a:sysClr val="windowText" lastClr="000000"/>
                  </a:solidFill>
                  <a:prstDash val="solid"/>
                  <a:miter lim="800000"/>
                </a:ln>
                <a:effectLst/>
              </p:spPr>
            </p:cxnSp>
            <p:cxnSp>
              <p:nvCxnSpPr>
                <p:cNvPr id="36" name="Connecteur droit 35"/>
                <p:cNvCxnSpPr>
                  <a:stCxn id="34" idx="1"/>
                  <a:endCxn id="34" idx="5"/>
                </p:cNvCxnSpPr>
                <p:nvPr/>
              </p:nvCxnSpPr>
              <p:spPr>
                <a:xfrm>
                  <a:off x="7091821" y="664050"/>
                  <a:ext cx="74583" cy="76368"/>
                </a:xfrm>
                <a:prstGeom prst="line">
                  <a:avLst/>
                </a:prstGeom>
                <a:noFill/>
                <a:ln w="19050" cap="flat" cmpd="sng" algn="ctr">
                  <a:solidFill>
                    <a:sysClr val="windowText" lastClr="000000"/>
                  </a:solidFill>
                  <a:prstDash val="solid"/>
                  <a:miter lim="800000"/>
                </a:ln>
                <a:effectLst/>
              </p:spPr>
            </p:cxnSp>
          </p:grpSp>
          <p:sp>
            <p:nvSpPr>
              <p:cNvPr id="33" name="ZoneTexte 32"/>
              <p:cNvSpPr txBox="1"/>
              <p:nvPr/>
            </p:nvSpPr>
            <p:spPr>
              <a:xfrm>
                <a:off x="6597033" y="4287116"/>
                <a:ext cx="263525" cy="369332"/>
              </a:xfrm>
              <a:prstGeom prst="rect">
                <a:avLst/>
              </a:prstGeom>
              <a:noFill/>
            </p:spPr>
            <p:txBody>
              <a:bodyPr wrap="square" rtlCol="0">
                <a:spAutoFit/>
              </a:bodyPr>
              <a:lstStyle/>
              <a:p>
                <a:pPr algn="ctr">
                  <a:defRPr/>
                </a:pPr>
                <a:r>
                  <a:rPr lang="fr-FR" i="1" kern="0" dirty="0">
                    <a:solidFill>
                      <a:prstClr val="black"/>
                    </a:solidFill>
                    <a:latin typeface="Calibri"/>
                  </a:rPr>
                  <a:t>U</a:t>
                </a:r>
              </a:p>
            </p:txBody>
          </p:sp>
        </p:grpSp>
      </p:grpSp>
      <p:sp>
        <p:nvSpPr>
          <p:cNvPr id="29" name="Espace réservé du contenu 2"/>
          <p:cNvSpPr txBox="1">
            <a:spLocks/>
          </p:cNvSpPr>
          <p:nvPr/>
        </p:nvSpPr>
        <p:spPr>
          <a:xfrm>
            <a:off x="251521" y="4245573"/>
            <a:ext cx="8712969" cy="1191116"/>
          </a:xfrm>
          <a:prstGeom prst="rect">
            <a:avLst/>
          </a:prstGeom>
        </p:spPr>
        <p:txBody>
          <a:bodyPr vert="horz" lIns="36000" tIns="0" rIns="36000" bIns="0" rtlCol="0">
            <a:noAutofit/>
          </a:bodyPr>
          <a:lstStyle>
            <a:lvl1pPr marL="179388" indent="-179388" algn="l" defTabSz="914400" rtl="0" eaLnBrk="1" latinLnBrk="0" hangingPunct="1">
              <a:spcBef>
                <a:spcPts val="600"/>
              </a:spcBef>
              <a:buClr>
                <a:schemeClr val="accent5"/>
              </a:buClr>
              <a:buFont typeface="Wingdings" pitchFamily="2" charset="2"/>
              <a:buChar char=""/>
              <a:defRPr sz="2000" b="1" kern="1200">
                <a:solidFill>
                  <a:schemeClr val="tx2"/>
                </a:solidFill>
                <a:latin typeface="+mn-lt"/>
                <a:ea typeface="+mn-ea"/>
                <a:cs typeface="+mn-cs"/>
              </a:defRPr>
            </a:lvl1pPr>
            <a:lvl2pPr marL="360000" indent="-180000" algn="l" defTabSz="914400" rtl="0" eaLnBrk="1" latinLnBrk="0" hangingPunct="1">
              <a:spcBef>
                <a:spcPts val="600"/>
              </a:spcBef>
              <a:buClr>
                <a:schemeClr val="accent5"/>
              </a:buClr>
              <a:buSzPct val="50000"/>
              <a:buFont typeface="Wingdings" pitchFamily="2" charset="2"/>
              <a:buChar char=""/>
              <a:defRPr sz="2000" kern="1200">
                <a:solidFill>
                  <a:schemeClr val="tx2"/>
                </a:solidFill>
                <a:latin typeface="+mn-lt"/>
                <a:ea typeface="+mn-ea"/>
                <a:cs typeface="+mn-cs"/>
              </a:defRPr>
            </a:lvl2pPr>
            <a:lvl3pPr marL="540000" indent="-180000" algn="l" defTabSz="914400" rtl="0" eaLnBrk="1" latinLnBrk="0" hangingPunct="1">
              <a:spcBef>
                <a:spcPts val="300"/>
              </a:spcBef>
              <a:buClr>
                <a:schemeClr val="accent5"/>
              </a:buClr>
              <a:buFont typeface="Arial" pitchFamily="34" charset="0"/>
              <a:buChar char="•"/>
              <a:defRPr sz="1800" kern="1200">
                <a:solidFill>
                  <a:schemeClr val="tx2"/>
                </a:solidFill>
                <a:latin typeface="+mn-lt"/>
                <a:ea typeface="+mn-ea"/>
                <a:cs typeface="+mn-cs"/>
              </a:defRPr>
            </a:lvl3pPr>
            <a:lvl4pPr marL="720000" indent="-144000" algn="l" defTabSz="914400" rtl="0" eaLnBrk="1" latinLnBrk="0" hangingPunct="1">
              <a:spcBef>
                <a:spcPts val="0"/>
              </a:spcBef>
              <a:buFont typeface="Arial" pitchFamily="34" charset="0"/>
              <a:buChar char="–"/>
              <a:defRPr sz="1600" kern="1200">
                <a:solidFill>
                  <a:schemeClr val="tx2"/>
                </a:solidFill>
                <a:latin typeface="+mn-lt"/>
                <a:ea typeface="+mn-ea"/>
                <a:cs typeface="+mn-cs"/>
              </a:defRPr>
            </a:lvl4pPr>
            <a:lvl5pPr marL="864000" indent="-108000" algn="l" defTabSz="914400" rtl="0" eaLnBrk="1" latinLnBrk="0" hangingPunct="1">
              <a:spcBef>
                <a:spcPts val="0"/>
              </a:spcBef>
              <a:buFont typeface="Arial" pitchFamily="34" charset="0"/>
              <a:buChar char="»"/>
              <a:defRPr sz="14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dirty="0"/>
              <a:t>Accord qualitatif essais-simulation</a:t>
            </a:r>
          </a:p>
          <a:p>
            <a:r>
              <a:rPr lang="fr-FR" dirty="0"/>
              <a:t>Pente CFD (0,15) &gt; pente essais (0,10)</a:t>
            </a:r>
          </a:p>
          <a:p>
            <a:endParaRPr lang="fr-FR" dirty="0"/>
          </a:p>
        </p:txBody>
      </p:sp>
    </p:spTree>
    <p:extLst>
      <p:ext uri="{BB962C8B-B14F-4D97-AF65-F5344CB8AC3E}">
        <p14:creationId xmlns:p14="http://schemas.microsoft.com/office/powerpoint/2010/main" val="30480297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436" y="598767"/>
            <a:ext cx="4326124" cy="3557159"/>
          </a:xfrm>
          <a:prstGeom prst="rect">
            <a:avLst/>
          </a:prstGeom>
        </p:spPr>
      </p:pic>
      <p:pic>
        <p:nvPicPr>
          <p:cNvPr id="7" name="Image 6"/>
          <p:cNvPicPr>
            <a:picLocks noChangeAspect="1"/>
          </p:cNvPicPr>
          <p:nvPr/>
        </p:nvPicPr>
        <p:blipFill rotWithShape="1">
          <a:blip r:embed="rId3" cstate="print">
            <a:extLst>
              <a:ext uri="{28A0092B-C50C-407E-A947-70E740481C1C}">
                <a14:useLocalDpi xmlns:a14="http://schemas.microsoft.com/office/drawing/2010/main" val="0"/>
              </a:ext>
            </a:extLst>
          </a:blip>
          <a:srcRect b="8277"/>
          <a:stretch/>
        </p:blipFill>
        <p:spPr>
          <a:xfrm>
            <a:off x="7147701" y="1800345"/>
            <a:ext cx="1895084" cy="2881461"/>
          </a:xfrm>
          <a:prstGeom prst="rect">
            <a:avLst/>
          </a:prstGeom>
        </p:spPr>
      </p:pic>
      <p:sp>
        <p:nvSpPr>
          <p:cNvPr id="2" name="Titre 1"/>
          <p:cNvSpPr>
            <a:spLocks noGrp="1"/>
          </p:cNvSpPr>
          <p:nvPr>
            <p:ph type="title"/>
          </p:nvPr>
        </p:nvSpPr>
        <p:spPr/>
        <p:txBody>
          <a:bodyPr/>
          <a:lstStyle/>
          <a:p>
            <a:r>
              <a:rPr lang="fr-FR" dirty="0"/>
              <a:t>Traînée en Rotation</a:t>
            </a:r>
          </a:p>
        </p:txBody>
      </p:sp>
      <p:sp>
        <p:nvSpPr>
          <p:cNvPr id="4" name="Espace réservé du pied de page 3"/>
          <p:cNvSpPr>
            <a:spLocks noGrp="1"/>
          </p:cNvSpPr>
          <p:nvPr>
            <p:ph type="ftr" sz="quarter" idx="11"/>
          </p:nvPr>
        </p:nvSpPr>
        <p:spPr/>
        <p:txBody>
          <a:bodyPr/>
          <a:lstStyle/>
          <a:p>
            <a:r>
              <a:rPr lang="en-US"/>
              <a:t>Thèse A. Joly – Cylindre déformé en écoulement axial</a:t>
            </a:r>
            <a:endParaRPr lang="fr-FR" dirty="0"/>
          </a:p>
        </p:txBody>
      </p:sp>
      <p:pic>
        <p:nvPicPr>
          <p:cNvPr id="3" name="Image 2"/>
          <p:cNvPicPr>
            <a:picLocks noChangeAspect="1"/>
          </p:cNvPicPr>
          <p:nvPr/>
        </p:nvPicPr>
        <p:blipFill rotWithShape="1">
          <a:blip r:embed="rId4">
            <a:extLst>
              <a:ext uri="{28A0092B-C50C-407E-A947-70E740481C1C}">
                <a14:useLocalDpi xmlns:a14="http://schemas.microsoft.com/office/drawing/2010/main" val="0"/>
              </a:ext>
            </a:extLst>
          </a:blip>
          <a:srcRect b="88755"/>
          <a:stretch/>
        </p:blipFill>
        <p:spPr>
          <a:xfrm>
            <a:off x="4628209" y="627534"/>
            <a:ext cx="2904369" cy="288032"/>
          </a:xfrm>
          <a:prstGeom prst="rect">
            <a:avLst/>
          </a:prstGeom>
        </p:spPr>
      </p:pic>
    </p:spTree>
    <p:extLst>
      <p:ext uri="{BB962C8B-B14F-4D97-AF65-F5344CB8AC3E}">
        <p14:creationId xmlns:p14="http://schemas.microsoft.com/office/powerpoint/2010/main" val="17557749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436" y="598767"/>
            <a:ext cx="4326123" cy="3557158"/>
          </a:xfrm>
          <a:prstGeom prst="rect">
            <a:avLst/>
          </a:prstGeom>
        </p:spPr>
      </p:pic>
      <p:pic>
        <p:nvPicPr>
          <p:cNvPr id="7" name="Image 6"/>
          <p:cNvPicPr>
            <a:picLocks noChangeAspect="1"/>
          </p:cNvPicPr>
          <p:nvPr/>
        </p:nvPicPr>
        <p:blipFill rotWithShape="1">
          <a:blip r:embed="rId4" cstate="print">
            <a:extLst>
              <a:ext uri="{28A0092B-C50C-407E-A947-70E740481C1C}">
                <a14:useLocalDpi xmlns:a14="http://schemas.microsoft.com/office/drawing/2010/main" val="0"/>
              </a:ext>
            </a:extLst>
          </a:blip>
          <a:srcRect b="8277"/>
          <a:stretch/>
        </p:blipFill>
        <p:spPr>
          <a:xfrm>
            <a:off x="7147701" y="1800345"/>
            <a:ext cx="1895084" cy="2881461"/>
          </a:xfrm>
          <a:prstGeom prst="rect">
            <a:avLst/>
          </a:prstGeom>
        </p:spPr>
      </p:pic>
      <p:sp>
        <p:nvSpPr>
          <p:cNvPr id="2" name="Titre 1"/>
          <p:cNvSpPr>
            <a:spLocks noGrp="1"/>
          </p:cNvSpPr>
          <p:nvPr>
            <p:ph type="title"/>
          </p:nvPr>
        </p:nvSpPr>
        <p:spPr/>
        <p:txBody>
          <a:bodyPr/>
          <a:lstStyle/>
          <a:p>
            <a:r>
              <a:rPr lang="fr-FR" dirty="0"/>
              <a:t>Traînée en Rotation</a:t>
            </a:r>
          </a:p>
        </p:txBody>
      </p:sp>
      <p:sp>
        <p:nvSpPr>
          <p:cNvPr id="4" name="Espace réservé du pied de page 3"/>
          <p:cNvSpPr>
            <a:spLocks noGrp="1"/>
          </p:cNvSpPr>
          <p:nvPr>
            <p:ph type="ftr" sz="quarter" idx="11"/>
          </p:nvPr>
        </p:nvSpPr>
        <p:spPr/>
        <p:txBody>
          <a:bodyPr/>
          <a:lstStyle/>
          <a:p>
            <a:r>
              <a:rPr lang="en-US"/>
              <a:t>Thèse A. Joly – Cylindre déformé en écoulement axial</a:t>
            </a:r>
            <a:endParaRPr lang="fr-FR" dirty="0"/>
          </a:p>
        </p:txBody>
      </p:sp>
      <p:sp>
        <p:nvSpPr>
          <p:cNvPr id="8" name="Espace réservé du contenu 2"/>
          <p:cNvSpPr txBox="1">
            <a:spLocks/>
          </p:cNvSpPr>
          <p:nvPr/>
        </p:nvSpPr>
        <p:spPr>
          <a:xfrm>
            <a:off x="251521" y="4245573"/>
            <a:ext cx="8712969" cy="1191116"/>
          </a:xfrm>
          <a:prstGeom prst="rect">
            <a:avLst/>
          </a:prstGeom>
        </p:spPr>
        <p:txBody>
          <a:bodyPr vert="horz" lIns="36000" tIns="0" rIns="36000" bIns="0" rtlCol="0">
            <a:noAutofit/>
          </a:bodyPr>
          <a:lstStyle>
            <a:lvl1pPr marL="179388" indent="-179388" algn="l" defTabSz="914400" rtl="0" eaLnBrk="1" latinLnBrk="0" hangingPunct="1">
              <a:spcBef>
                <a:spcPts val="600"/>
              </a:spcBef>
              <a:buClr>
                <a:schemeClr val="accent5"/>
              </a:buClr>
              <a:buFont typeface="Wingdings" pitchFamily="2" charset="2"/>
              <a:buChar char=""/>
              <a:defRPr sz="2000" b="1" kern="1200">
                <a:solidFill>
                  <a:schemeClr val="tx2"/>
                </a:solidFill>
                <a:latin typeface="+mn-lt"/>
                <a:ea typeface="+mn-ea"/>
                <a:cs typeface="+mn-cs"/>
              </a:defRPr>
            </a:lvl1pPr>
            <a:lvl2pPr marL="360000" indent="-180000" algn="l" defTabSz="914400" rtl="0" eaLnBrk="1" latinLnBrk="0" hangingPunct="1">
              <a:spcBef>
                <a:spcPts val="600"/>
              </a:spcBef>
              <a:buClr>
                <a:schemeClr val="accent5"/>
              </a:buClr>
              <a:buSzPct val="50000"/>
              <a:buFont typeface="Wingdings" pitchFamily="2" charset="2"/>
              <a:buChar char=""/>
              <a:defRPr sz="2000" kern="1200">
                <a:solidFill>
                  <a:schemeClr val="tx2"/>
                </a:solidFill>
                <a:latin typeface="+mn-lt"/>
                <a:ea typeface="+mn-ea"/>
                <a:cs typeface="+mn-cs"/>
              </a:defRPr>
            </a:lvl2pPr>
            <a:lvl3pPr marL="540000" indent="-180000" algn="l" defTabSz="914400" rtl="0" eaLnBrk="1" latinLnBrk="0" hangingPunct="1">
              <a:spcBef>
                <a:spcPts val="300"/>
              </a:spcBef>
              <a:buClr>
                <a:schemeClr val="accent5"/>
              </a:buClr>
              <a:buFont typeface="Arial" pitchFamily="34" charset="0"/>
              <a:buChar char="•"/>
              <a:defRPr sz="1800" kern="1200">
                <a:solidFill>
                  <a:schemeClr val="tx2"/>
                </a:solidFill>
                <a:latin typeface="+mn-lt"/>
                <a:ea typeface="+mn-ea"/>
                <a:cs typeface="+mn-cs"/>
              </a:defRPr>
            </a:lvl3pPr>
            <a:lvl4pPr marL="720000" indent="-144000" algn="l" defTabSz="914400" rtl="0" eaLnBrk="1" latinLnBrk="0" hangingPunct="1">
              <a:spcBef>
                <a:spcPts val="0"/>
              </a:spcBef>
              <a:buFont typeface="Arial" pitchFamily="34" charset="0"/>
              <a:buChar char="–"/>
              <a:defRPr sz="1600" kern="1200">
                <a:solidFill>
                  <a:schemeClr val="tx2"/>
                </a:solidFill>
                <a:latin typeface="+mn-lt"/>
                <a:ea typeface="+mn-ea"/>
                <a:cs typeface="+mn-cs"/>
              </a:defRPr>
            </a:lvl4pPr>
            <a:lvl5pPr marL="864000" indent="-108000" algn="l" defTabSz="914400" rtl="0" eaLnBrk="1" latinLnBrk="0" hangingPunct="1">
              <a:spcBef>
                <a:spcPts val="0"/>
              </a:spcBef>
              <a:buFont typeface="Arial" pitchFamily="34" charset="0"/>
              <a:buChar char="»"/>
              <a:defRPr sz="14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dirty="0"/>
              <a:t>Pas de tendance claire : traînée constante</a:t>
            </a:r>
          </a:p>
          <a:p>
            <a:pPr lvl="1"/>
            <a:endParaRPr lang="fr-FR" dirty="0"/>
          </a:p>
          <a:p>
            <a:endParaRPr lang="fr-FR" dirty="0"/>
          </a:p>
        </p:txBody>
      </p:sp>
      <p:pic>
        <p:nvPicPr>
          <p:cNvPr id="9" name="Image 8"/>
          <p:cNvPicPr>
            <a:picLocks noChangeAspect="1"/>
          </p:cNvPicPr>
          <p:nvPr/>
        </p:nvPicPr>
        <p:blipFill rotWithShape="1">
          <a:blip r:embed="rId5">
            <a:extLst>
              <a:ext uri="{28A0092B-C50C-407E-A947-70E740481C1C}">
                <a14:useLocalDpi xmlns:a14="http://schemas.microsoft.com/office/drawing/2010/main" val="0"/>
              </a:ext>
            </a:extLst>
          </a:blip>
          <a:srcRect b="60642"/>
          <a:stretch/>
        </p:blipFill>
        <p:spPr>
          <a:xfrm>
            <a:off x="4628209" y="627534"/>
            <a:ext cx="2904369" cy="1008112"/>
          </a:xfrm>
          <a:prstGeom prst="rect">
            <a:avLst/>
          </a:prstGeom>
        </p:spPr>
      </p:pic>
    </p:spTree>
    <p:extLst>
      <p:ext uri="{BB962C8B-B14F-4D97-AF65-F5344CB8AC3E}">
        <p14:creationId xmlns:p14="http://schemas.microsoft.com/office/powerpoint/2010/main" val="11889767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436" y="598767"/>
            <a:ext cx="4326123" cy="3557158"/>
          </a:xfrm>
          <a:prstGeom prst="rect">
            <a:avLst/>
          </a:prstGeom>
        </p:spPr>
      </p:pic>
      <p:pic>
        <p:nvPicPr>
          <p:cNvPr id="7" name="Image 6"/>
          <p:cNvPicPr>
            <a:picLocks noChangeAspect="1"/>
          </p:cNvPicPr>
          <p:nvPr/>
        </p:nvPicPr>
        <p:blipFill rotWithShape="1">
          <a:blip r:embed="rId4" cstate="print">
            <a:extLst>
              <a:ext uri="{28A0092B-C50C-407E-A947-70E740481C1C}">
                <a14:useLocalDpi xmlns:a14="http://schemas.microsoft.com/office/drawing/2010/main" val="0"/>
              </a:ext>
            </a:extLst>
          </a:blip>
          <a:srcRect b="8277"/>
          <a:stretch/>
        </p:blipFill>
        <p:spPr>
          <a:xfrm>
            <a:off x="7147701" y="1800345"/>
            <a:ext cx="1895084" cy="2881461"/>
          </a:xfrm>
          <a:prstGeom prst="rect">
            <a:avLst/>
          </a:prstGeom>
        </p:spPr>
      </p:pic>
      <p:sp>
        <p:nvSpPr>
          <p:cNvPr id="2" name="Titre 1"/>
          <p:cNvSpPr>
            <a:spLocks noGrp="1"/>
          </p:cNvSpPr>
          <p:nvPr>
            <p:ph type="title"/>
          </p:nvPr>
        </p:nvSpPr>
        <p:spPr/>
        <p:txBody>
          <a:bodyPr/>
          <a:lstStyle/>
          <a:p>
            <a:r>
              <a:rPr lang="fr-FR" dirty="0"/>
              <a:t>Traînée en Rotation</a:t>
            </a:r>
          </a:p>
        </p:txBody>
      </p:sp>
      <p:sp>
        <p:nvSpPr>
          <p:cNvPr id="4" name="Espace réservé du pied de page 3"/>
          <p:cNvSpPr>
            <a:spLocks noGrp="1"/>
          </p:cNvSpPr>
          <p:nvPr>
            <p:ph type="ftr" sz="quarter" idx="11"/>
          </p:nvPr>
        </p:nvSpPr>
        <p:spPr/>
        <p:txBody>
          <a:bodyPr/>
          <a:lstStyle/>
          <a:p>
            <a:r>
              <a:rPr lang="en-US"/>
              <a:t>Thèse A. Joly – Cylindre déformé en écoulement axial</a:t>
            </a:r>
            <a:endParaRPr lang="fr-FR" dirty="0"/>
          </a:p>
        </p:txBody>
      </p:sp>
      <p:sp>
        <p:nvSpPr>
          <p:cNvPr id="8" name="Espace réservé du contenu 2"/>
          <p:cNvSpPr txBox="1">
            <a:spLocks/>
          </p:cNvSpPr>
          <p:nvPr/>
        </p:nvSpPr>
        <p:spPr>
          <a:xfrm>
            <a:off x="251521" y="4245573"/>
            <a:ext cx="6624736" cy="1191116"/>
          </a:xfrm>
          <a:prstGeom prst="rect">
            <a:avLst/>
          </a:prstGeom>
        </p:spPr>
        <p:txBody>
          <a:bodyPr vert="horz" lIns="36000" tIns="0" rIns="36000" bIns="0" rtlCol="0">
            <a:noAutofit/>
          </a:bodyPr>
          <a:lstStyle>
            <a:lvl1pPr marL="179388" indent="-179388" algn="l" defTabSz="914400" rtl="0" eaLnBrk="1" latinLnBrk="0" hangingPunct="1">
              <a:spcBef>
                <a:spcPts val="600"/>
              </a:spcBef>
              <a:buClr>
                <a:schemeClr val="accent5"/>
              </a:buClr>
              <a:buFont typeface="Wingdings" pitchFamily="2" charset="2"/>
              <a:buChar char=""/>
              <a:defRPr sz="2000" b="1" kern="1200">
                <a:solidFill>
                  <a:schemeClr val="tx2"/>
                </a:solidFill>
                <a:latin typeface="+mn-lt"/>
                <a:ea typeface="+mn-ea"/>
                <a:cs typeface="+mn-cs"/>
              </a:defRPr>
            </a:lvl1pPr>
            <a:lvl2pPr marL="360000" indent="-180000" algn="l" defTabSz="914400" rtl="0" eaLnBrk="1" latinLnBrk="0" hangingPunct="1">
              <a:spcBef>
                <a:spcPts val="600"/>
              </a:spcBef>
              <a:buClr>
                <a:schemeClr val="accent5"/>
              </a:buClr>
              <a:buSzPct val="50000"/>
              <a:buFont typeface="Wingdings" pitchFamily="2" charset="2"/>
              <a:buChar char=""/>
              <a:defRPr sz="2000" kern="1200">
                <a:solidFill>
                  <a:schemeClr val="tx2"/>
                </a:solidFill>
                <a:latin typeface="+mn-lt"/>
                <a:ea typeface="+mn-ea"/>
                <a:cs typeface="+mn-cs"/>
              </a:defRPr>
            </a:lvl2pPr>
            <a:lvl3pPr marL="540000" indent="-180000" algn="l" defTabSz="914400" rtl="0" eaLnBrk="1" latinLnBrk="0" hangingPunct="1">
              <a:spcBef>
                <a:spcPts val="300"/>
              </a:spcBef>
              <a:buClr>
                <a:schemeClr val="accent5"/>
              </a:buClr>
              <a:buFont typeface="Arial" pitchFamily="34" charset="0"/>
              <a:buChar char="•"/>
              <a:defRPr sz="1800" kern="1200">
                <a:solidFill>
                  <a:schemeClr val="tx2"/>
                </a:solidFill>
                <a:latin typeface="+mn-lt"/>
                <a:ea typeface="+mn-ea"/>
                <a:cs typeface="+mn-cs"/>
              </a:defRPr>
            </a:lvl3pPr>
            <a:lvl4pPr marL="720000" indent="-144000" algn="l" defTabSz="914400" rtl="0" eaLnBrk="1" latinLnBrk="0" hangingPunct="1">
              <a:spcBef>
                <a:spcPts val="0"/>
              </a:spcBef>
              <a:buFont typeface="Arial" pitchFamily="34" charset="0"/>
              <a:buChar char="–"/>
              <a:defRPr sz="1600" kern="1200">
                <a:solidFill>
                  <a:schemeClr val="tx2"/>
                </a:solidFill>
                <a:latin typeface="+mn-lt"/>
                <a:ea typeface="+mn-ea"/>
                <a:cs typeface="+mn-cs"/>
              </a:defRPr>
            </a:lvl4pPr>
            <a:lvl5pPr marL="864000" indent="-108000" algn="l" defTabSz="914400" rtl="0" eaLnBrk="1" latinLnBrk="0" hangingPunct="1">
              <a:spcBef>
                <a:spcPts val="0"/>
              </a:spcBef>
              <a:buFont typeface="Arial" pitchFamily="34" charset="0"/>
              <a:buChar char="»"/>
              <a:defRPr sz="14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dirty="0"/>
              <a:t>Sans tige supérieure : traînée réduite</a:t>
            </a:r>
          </a:p>
          <a:p>
            <a:pPr lvl="1"/>
            <a:endParaRPr lang="fr-FR" dirty="0"/>
          </a:p>
          <a:p>
            <a:endParaRPr lang="fr-FR" dirty="0"/>
          </a:p>
        </p:txBody>
      </p:sp>
      <p:pic>
        <p:nvPicPr>
          <p:cNvPr id="9" name="Image 8"/>
          <p:cNvPicPr>
            <a:picLocks noChangeAspect="1"/>
          </p:cNvPicPr>
          <p:nvPr/>
        </p:nvPicPr>
        <p:blipFill rotWithShape="1">
          <a:blip r:embed="rId5">
            <a:extLst>
              <a:ext uri="{28A0092B-C50C-407E-A947-70E740481C1C}">
                <a14:useLocalDpi xmlns:a14="http://schemas.microsoft.com/office/drawing/2010/main" val="0"/>
              </a:ext>
            </a:extLst>
          </a:blip>
          <a:srcRect b="43774"/>
          <a:stretch/>
        </p:blipFill>
        <p:spPr>
          <a:xfrm>
            <a:off x="4628209" y="627534"/>
            <a:ext cx="2904369" cy="1440160"/>
          </a:xfrm>
          <a:prstGeom prst="rect">
            <a:avLst/>
          </a:prstGeom>
        </p:spPr>
      </p:pic>
    </p:spTree>
    <p:extLst>
      <p:ext uri="{BB962C8B-B14F-4D97-AF65-F5344CB8AC3E}">
        <p14:creationId xmlns:p14="http://schemas.microsoft.com/office/powerpoint/2010/main" val="2958640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827088" y="771550"/>
            <a:ext cx="7129288" cy="3384376"/>
          </a:xfrm>
        </p:spPr>
        <p:txBody>
          <a:bodyPr/>
          <a:lstStyle/>
          <a:p>
            <a:r>
              <a:rPr lang="fr-FR" dirty="0"/>
              <a:t>Contexte industriel</a:t>
            </a:r>
            <a:br>
              <a:rPr lang="fr-FR" dirty="0"/>
            </a:br>
            <a:r>
              <a:rPr lang="fr-FR" dirty="0">
                <a:solidFill>
                  <a:srgbClr val="53A5FF"/>
                </a:solidFill>
              </a:rPr>
              <a:t>Une configuration simplifiée</a:t>
            </a:r>
            <a:br>
              <a:rPr lang="fr-FR" dirty="0">
                <a:solidFill>
                  <a:srgbClr val="53A5FF"/>
                </a:solidFill>
              </a:rPr>
            </a:br>
            <a:r>
              <a:rPr lang="fr-FR" dirty="0">
                <a:solidFill>
                  <a:srgbClr val="53A5FF"/>
                </a:solidFill>
              </a:rPr>
              <a:t>Banc d'essai et modèle numérique</a:t>
            </a:r>
            <a:br>
              <a:rPr lang="fr-FR" dirty="0">
                <a:solidFill>
                  <a:srgbClr val="53A5FF"/>
                </a:solidFill>
              </a:rPr>
            </a:br>
            <a:r>
              <a:rPr lang="fr-FR" dirty="0">
                <a:solidFill>
                  <a:srgbClr val="53A5FF"/>
                </a:solidFill>
              </a:rPr>
              <a:t>Modèle de forces fluides</a:t>
            </a:r>
            <a:br>
              <a:rPr lang="fr-FR" dirty="0">
                <a:solidFill>
                  <a:srgbClr val="53A5FF"/>
                </a:solidFill>
              </a:rPr>
            </a:br>
            <a:r>
              <a:rPr lang="fr-FR" dirty="0">
                <a:solidFill>
                  <a:srgbClr val="53A5FF"/>
                </a:solidFill>
              </a:rPr>
              <a:t>Résultats</a:t>
            </a:r>
            <a:br>
              <a:rPr lang="fr-FR" dirty="0">
                <a:solidFill>
                  <a:srgbClr val="53A5FF"/>
                </a:solidFill>
              </a:rPr>
            </a:br>
            <a:r>
              <a:rPr lang="fr-FR" dirty="0">
                <a:solidFill>
                  <a:srgbClr val="53A5FF"/>
                </a:solidFill>
              </a:rPr>
              <a:t>Application industrielle</a:t>
            </a:r>
            <a:br>
              <a:rPr lang="fr-FR" dirty="0">
                <a:solidFill>
                  <a:srgbClr val="53A5FF"/>
                </a:solidFill>
              </a:rPr>
            </a:br>
            <a:r>
              <a:rPr lang="fr-FR" dirty="0">
                <a:solidFill>
                  <a:srgbClr val="53A5FF"/>
                </a:solidFill>
              </a:rPr>
              <a:t>Conclusion</a:t>
            </a:r>
            <a:endParaRPr lang="fr-FR" dirty="0"/>
          </a:p>
        </p:txBody>
      </p:sp>
    </p:spTree>
    <p:extLst>
      <p:ext uri="{BB962C8B-B14F-4D97-AF65-F5344CB8AC3E}">
        <p14:creationId xmlns:p14="http://schemas.microsoft.com/office/powerpoint/2010/main" val="18901255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436" y="598767"/>
            <a:ext cx="4326123" cy="3557157"/>
          </a:xfrm>
          <a:prstGeom prst="rect">
            <a:avLst/>
          </a:prstGeom>
        </p:spPr>
      </p:pic>
      <p:pic>
        <p:nvPicPr>
          <p:cNvPr id="7" name="Image 6"/>
          <p:cNvPicPr>
            <a:picLocks noChangeAspect="1"/>
          </p:cNvPicPr>
          <p:nvPr/>
        </p:nvPicPr>
        <p:blipFill rotWithShape="1">
          <a:blip r:embed="rId4" cstate="print">
            <a:extLst>
              <a:ext uri="{28A0092B-C50C-407E-A947-70E740481C1C}">
                <a14:useLocalDpi xmlns:a14="http://schemas.microsoft.com/office/drawing/2010/main" val="0"/>
              </a:ext>
            </a:extLst>
          </a:blip>
          <a:srcRect b="8277"/>
          <a:stretch/>
        </p:blipFill>
        <p:spPr>
          <a:xfrm>
            <a:off x="7147701" y="1800345"/>
            <a:ext cx="1895084" cy="2881461"/>
          </a:xfrm>
          <a:prstGeom prst="rect">
            <a:avLst/>
          </a:prstGeom>
        </p:spPr>
      </p:pic>
      <p:sp>
        <p:nvSpPr>
          <p:cNvPr id="2" name="Titre 1"/>
          <p:cNvSpPr>
            <a:spLocks noGrp="1"/>
          </p:cNvSpPr>
          <p:nvPr>
            <p:ph type="title"/>
          </p:nvPr>
        </p:nvSpPr>
        <p:spPr/>
        <p:txBody>
          <a:bodyPr/>
          <a:lstStyle/>
          <a:p>
            <a:r>
              <a:rPr lang="fr-FR" dirty="0"/>
              <a:t>Traînée en Rotation</a:t>
            </a:r>
          </a:p>
        </p:txBody>
      </p:sp>
      <p:sp>
        <p:nvSpPr>
          <p:cNvPr id="4" name="Espace réservé du pied de page 3"/>
          <p:cNvSpPr>
            <a:spLocks noGrp="1"/>
          </p:cNvSpPr>
          <p:nvPr>
            <p:ph type="ftr" sz="quarter" idx="11"/>
          </p:nvPr>
        </p:nvSpPr>
        <p:spPr/>
        <p:txBody>
          <a:bodyPr/>
          <a:lstStyle/>
          <a:p>
            <a:r>
              <a:rPr lang="en-US"/>
              <a:t>Thèse A. Joly – Cylindre déformé en écoulement axial</a:t>
            </a:r>
            <a:endParaRPr lang="fr-FR" dirty="0"/>
          </a:p>
        </p:txBody>
      </p:sp>
      <p:pic>
        <p:nvPicPr>
          <p:cNvPr id="9" name="Image 8"/>
          <p:cNvPicPr>
            <a:picLocks noChangeAspect="1"/>
          </p:cNvPicPr>
          <p:nvPr/>
        </p:nvPicPr>
        <p:blipFill rotWithShape="1">
          <a:blip r:embed="rId5">
            <a:extLst>
              <a:ext uri="{28A0092B-C50C-407E-A947-70E740481C1C}">
                <a14:useLocalDpi xmlns:a14="http://schemas.microsoft.com/office/drawing/2010/main" val="0"/>
              </a:ext>
            </a:extLst>
          </a:blip>
          <a:srcRect b="29717"/>
          <a:stretch/>
        </p:blipFill>
        <p:spPr>
          <a:xfrm>
            <a:off x="4628209" y="627534"/>
            <a:ext cx="2904369" cy="1800200"/>
          </a:xfrm>
          <a:prstGeom prst="rect">
            <a:avLst/>
          </a:prstGeom>
        </p:spPr>
      </p:pic>
      <p:sp>
        <p:nvSpPr>
          <p:cNvPr id="10" name="Espace réservé du contenu 2"/>
          <p:cNvSpPr txBox="1">
            <a:spLocks/>
          </p:cNvSpPr>
          <p:nvPr/>
        </p:nvSpPr>
        <p:spPr>
          <a:xfrm>
            <a:off x="251521" y="4245573"/>
            <a:ext cx="6624736" cy="1191116"/>
          </a:xfrm>
          <a:prstGeom prst="rect">
            <a:avLst/>
          </a:prstGeom>
        </p:spPr>
        <p:txBody>
          <a:bodyPr vert="horz" lIns="36000" tIns="0" rIns="36000" bIns="0" rtlCol="0">
            <a:noAutofit/>
          </a:bodyPr>
          <a:lstStyle>
            <a:lvl1pPr marL="179388" indent="-179388" algn="l" defTabSz="914400" rtl="0" eaLnBrk="1" latinLnBrk="0" hangingPunct="1">
              <a:spcBef>
                <a:spcPts val="600"/>
              </a:spcBef>
              <a:buClr>
                <a:schemeClr val="accent5"/>
              </a:buClr>
              <a:buFont typeface="Wingdings" pitchFamily="2" charset="2"/>
              <a:buChar char=""/>
              <a:defRPr sz="2000" b="1" kern="1200">
                <a:solidFill>
                  <a:schemeClr val="tx2"/>
                </a:solidFill>
                <a:latin typeface="+mn-lt"/>
                <a:ea typeface="+mn-ea"/>
                <a:cs typeface="+mn-cs"/>
              </a:defRPr>
            </a:lvl1pPr>
            <a:lvl2pPr marL="360000" indent="-180000" algn="l" defTabSz="914400" rtl="0" eaLnBrk="1" latinLnBrk="0" hangingPunct="1">
              <a:spcBef>
                <a:spcPts val="600"/>
              </a:spcBef>
              <a:buClr>
                <a:schemeClr val="accent5"/>
              </a:buClr>
              <a:buSzPct val="50000"/>
              <a:buFont typeface="Wingdings" pitchFamily="2" charset="2"/>
              <a:buChar char=""/>
              <a:defRPr sz="2000" kern="1200">
                <a:solidFill>
                  <a:schemeClr val="tx2"/>
                </a:solidFill>
                <a:latin typeface="+mn-lt"/>
                <a:ea typeface="+mn-ea"/>
                <a:cs typeface="+mn-cs"/>
              </a:defRPr>
            </a:lvl2pPr>
            <a:lvl3pPr marL="540000" indent="-180000" algn="l" defTabSz="914400" rtl="0" eaLnBrk="1" latinLnBrk="0" hangingPunct="1">
              <a:spcBef>
                <a:spcPts val="300"/>
              </a:spcBef>
              <a:buClr>
                <a:schemeClr val="accent5"/>
              </a:buClr>
              <a:buFont typeface="Arial" pitchFamily="34" charset="0"/>
              <a:buChar char="•"/>
              <a:defRPr sz="1800" kern="1200">
                <a:solidFill>
                  <a:schemeClr val="tx2"/>
                </a:solidFill>
                <a:latin typeface="+mn-lt"/>
                <a:ea typeface="+mn-ea"/>
                <a:cs typeface="+mn-cs"/>
              </a:defRPr>
            </a:lvl3pPr>
            <a:lvl4pPr marL="720000" indent="-144000" algn="l" defTabSz="914400" rtl="0" eaLnBrk="1" latinLnBrk="0" hangingPunct="1">
              <a:spcBef>
                <a:spcPts val="0"/>
              </a:spcBef>
              <a:buFont typeface="Arial" pitchFamily="34" charset="0"/>
              <a:buChar char="–"/>
              <a:defRPr sz="1600" kern="1200">
                <a:solidFill>
                  <a:schemeClr val="tx2"/>
                </a:solidFill>
                <a:latin typeface="+mn-lt"/>
                <a:ea typeface="+mn-ea"/>
                <a:cs typeface="+mn-cs"/>
              </a:defRPr>
            </a:lvl4pPr>
            <a:lvl5pPr marL="864000" indent="-108000" algn="l" defTabSz="914400" rtl="0" eaLnBrk="1" latinLnBrk="0" hangingPunct="1">
              <a:spcBef>
                <a:spcPts val="0"/>
              </a:spcBef>
              <a:buFont typeface="Arial" pitchFamily="34" charset="0"/>
              <a:buChar char="»"/>
              <a:defRPr sz="14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dirty="0"/>
              <a:t>Pas de support dans les simulations</a:t>
            </a:r>
          </a:p>
        </p:txBody>
      </p:sp>
    </p:spTree>
    <p:extLst>
      <p:ext uri="{BB962C8B-B14F-4D97-AF65-F5344CB8AC3E}">
        <p14:creationId xmlns:p14="http://schemas.microsoft.com/office/powerpoint/2010/main" val="20792781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436" y="598767"/>
            <a:ext cx="4326122" cy="3557157"/>
          </a:xfrm>
          <a:prstGeom prst="rect">
            <a:avLst/>
          </a:prstGeom>
        </p:spPr>
      </p:pic>
      <p:pic>
        <p:nvPicPr>
          <p:cNvPr id="7" name="Image 6"/>
          <p:cNvPicPr>
            <a:picLocks noChangeAspect="1"/>
          </p:cNvPicPr>
          <p:nvPr/>
        </p:nvPicPr>
        <p:blipFill rotWithShape="1">
          <a:blip r:embed="rId4" cstate="print">
            <a:extLst>
              <a:ext uri="{28A0092B-C50C-407E-A947-70E740481C1C}">
                <a14:useLocalDpi xmlns:a14="http://schemas.microsoft.com/office/drawing/2010/main" val="0"/>
              </a:ext>
            </a:extLst>
          </a:blip>
          <a:srcRect b="8277"/>
          <a:stretch/>
        </p:blipFill>
        <p:spPr>
          <a:xfrm>
            <a:off x="7147701" y="1800345"/>
            <a:ext cx="1895084" cy="2881461"/>
          </a:xfrm>
          <a:prstGeom prst="rect">
            <a:avLst/>
          </a:prstGeom>
        </p:spPr>
      </p:pic>
      <p:sp>
        <p:nvSpPr>
          <p:cNvPr id="2" name="Titre 1"/>
          <p:cNvSpPr>
            <a:spLocks noGrp="1"/>
          </p:cNvSpPr>
          <p:nvPr>
            <p:ph type="title"/>
          </p:nvPr>
        </p:nvSpPr>
        <p:spPr/>
        <p:txBody>
          <a:bodyPr/>
          <a:lstStyle/>
          <a:p>
            <a:r>
              <a:rPr lang="fr-FR" dirty="0"/>
              <a:t>Traînée en Rotation</a:t>
            </a:r>
          </a:p>
        </p:txBody>
      </p:sp>
      <p:sp>
        <p:nvSpPr>
          <p:cNvPr id="4" name="Espace réservé du pied de page 3"/>
          <p:cNvSpPr>
            <a:spLocks noGrp="1"/>
          </p:cNvSpPr>
          <p:nvPr>
            <p:ph type="ftr" sz="quarter" idx="11"/>
          </p:nvPr>
        </p:nvSpPr>
        <p:spPr/>
        <p:txBody>
          <a:bodyPr/>
          <a:lstStyle/>
          <a:p>
            <a:r>
              <a:rPr lang="en-US" dirty="0" err="1"/>
              <a:t>Thèse</a:t>
            </a:r>
            <a:r>
              <a:rPr lang="en-US" dirty="0"/>
              <a:t> A. </a:t>
            </a:r>
            <a:r>
              <a:rPr lang="en-US" dirty="0" err="1"/>
              <a:t>Joly</a:t>
            </a:r>
            <a:r>
              <a:rPr lang="en-US" dirty="0"/>
              <a:t> – </a:t>
            </a:r>
            <a:r>
              <a:rPr lang="en-US" dirty="0" err="1"/>
              <a:t>Cylindre</a:t>
            </a:r>
            <a:r>
              <a:rPr lang="en-US" dirty="0"/>
              <a:t> </a:t>
            </a:r>
            <a:r>
              <a:rPr lang="en-US" dirty="0" err="1"/>
              <a:t>déformé</a:t>
            </a:r>
            <a:r>
              <a:rPr lang="en-US" dirty="0"/>
              <a:t> en </a:t>
            </a:r>
            <a:r>
              <a:rPr lang="en-US" dirty="0" err="1"/>
              <a:t>écoulement</a:t>
            </a:r>
            <a:r>
              <a:rPr lang="en-US" dirty="0"/>
              <a:t> axial</a:t>
            </a:r>
            <a:endParaRPr lang="fr-FR" dirty="0"/>
          </a:p>
        </p:txBody>
      </p:sp>
      <p:sp>
        <p:nvSpPr>
          <p:cNvPr id="8" name="Espace réservé du contenu 2"/>
          <p:cNvSpPr txBox="1">
            <a:spLocks/>
          </p:cNvSpPr>
          <p:nvPr/>
        </p:nvSpPr>
        <p:spPr>
          <a:xfrm>
            <a:off x="251521" y="4245573"/>
            <a:ext cx="6624736" cy="1191116"/>
          </a:xfrm>
          <a:prstGeom prst="rect">
            <a:avLst/>
          </a:prstGeom>
        </p:spPr>
        <p:txBody>
          <a:bodyPr vert="horz" lIns="36000" tIns="0" rIns="36000" bIns="0" rtlCol="0">
            <a:noAutofit/>
          </a:bodyPr>
          <a:lstStyle>
            <a:lvl1pPr marL="179388" indent="-179388" algn="l" defTabSz="914400" rtl="0" eaLnBrk="1" latinLnBrk="0" hangingPunct="1">
              <a:spcBef>
                <a:spcPts val="600"/>
              </a:spcBef>
              <a:buClr>
                <a:schemeClr val="accent5"/>
              </a:buClr>
              <a:buFont typeface="Wingdings" pitchFamily="2" charset="2"/>
              <a:buChar char=""/>
              <a:defRPr sz="2000" b="1" kern="1200">
                <a:solidFill>
                  <a:schemeClr val="tx2"/>
                </a:solidFill>
                <a:latin typeface="+mn-lt"/>
                <a:ea typeface="+mn-ea"/>
                <a:cs typeface="+mn-cs"/>
              </a:defRPr>
            </a:lvl1pPr>
            <a:lvl2pPr marL="360000" indent="-180000" algn="l" defTabSz="914400" rtl="0" eaLnBrk="1" latinLnBrk="0" hangingPunct="1">
              <a:spcBef>
                <a:spcPts val="600"/>
              </a:spcBef>
              <a:buClr>
                <a:schemeClr val="accent5"/>
              </a:buClr>
              <a:buSzPct val="50000"/>
              <a:buFont typeface="Wingdings" pitchFamily="2" charset="2"/>
              <a:buChar char=""/>
              <a:defRPr sz="2000" kern="1200">
                <a:solidFill>
                  <a:schemeClr val="tx2"/>
                </a:solidFill>
                <a:latin typeface="+mn-lt"/>
                <a:ea typeface="+mn-ea"/>
                <a:cs typeface="+mn-cs"/>
              </a:defRPr>
            </a:lvl2pPr>
            <a:lvl3pPr marL="540000" indent="-180000" algn="l" defTabSz="914400" rtl="0" eaLnBrk="1" latinLnBrk="0" hangingPunct="1">
              <a:spcBef>
                <a:spcPts val="300"/>
              </a:spcBef>
              <a:buClr>
                <a:schemeClr val="accent5"/>
              </a:buClr>
              <a:buFont typeface="Arial" pitchFamily="34" charset="0"/>
              <a:buChar char="•"/>
              <a:defRPr sz="1800" kern="1200">
                <a:solidFill>
                  <a:schemeClr val="tx2"/>
                </a:solidFill>
                <a:latin typeface="+mn-lt"/>
                <a:ea typeface="+mn-ea"/>
                <a:cs typeface="+mn-cs"/>
              </a:defRPr>
            </a:lvl3pPr>
            <a:lvl4pPr marL="720000" indent="-144000" algn="l" defTabSz="914400" rtl="0" eaLnBrk="1" latinLnBrk="0" hangingPunct="1">
              <a:spcBef>
                <a:spcPts val="0"/>
              </a:spcBef>
              <a:buFont typeface="Arial" pitchFamily="34" charset="0"/>
              <a:buChar char="–"/>
              <a:defRPr sz="1600" kern="1200">
                <a:solidFill>
                  <a:schemeClr val="tx2"/>
                </a:solidFill>
                <a:latin typeface="+mn-lt"/>
                <a:ea typeface="+mn-ea"/>
                <a:cs typeface="+mn-cs"/>
              </a:defRPr>
            </a:lvl4pPr>
            <a:lvl5pPr marL="864000" indent="-108000" algn="l" defTabSz="914400" rtl="0" eaLnBrk="1" latinLnBrk="0" hangingPunct="1">
              <a:spcBef>
                <a:spcPts val="0"/>
              </a:spcBef>
              <a:buFont typeface="Arial" pitchFamily="34" charset="0"/>
              <a:buChar char="»"/>
              <a:defRPr sz="14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dirty="0"/>
              <a:t>Accord essais-simulation plutôt bon</a:t>
            </a:r>
          </a:p>
        </p:txBody>
      </p:sp>
      <p:pic>
        <p:nvPicPr>
          <p:cNvPr id="9" name="Image 8"/>
          <p:cNvPicPr>
            <a:picLocks noChangeAspect="1"/>
          </p:cNvPicPr>
          <p:nvPr/>
        </p:nvPicPr>
        <p:blipFill rotWithShape="1">
          <a:blip r:embed="rId5">
            <a:extLst>
              <a:ext uri="{28A0092B-C50C-407E-A947-70E740481C1C}">
                <a14:useLocalDpi xmlns:a14="http://schemas.microsoft.com/office/drawing/2010/main" val="0"/>
              </a:ext>
            </a:extLst>
          </a:blip>
          <a:srcRect b="18473"/>
          <a:stretch/>
        </p:blipFill>
        <p:spPr>
          <a:xfrm>
            <a:off x="4628209" y="627534"/>
            <a:ext cx="2904369" cy="2088232"/>
          </a:xfrm>
          <a:prstGeom prst="rect">
            <a:avLst/>
          </a:prstGeom>
        </p:spPr>
      </p:pic>
    </p:spTree>
    <p:extLst>
      <p:ext uri="{BB962C8B-B14F-4D97-AF65-F5344CB8AC3E}">
        <p14:creationId xmlns:p14="http://schemas.microsoft.com/office/powerpoint/2010/main" val="12440420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436" y="598767"/>
            <a:ext cx="4326122" cy="3557157"/>
          </a:xfrm>
          <a:prstGeom prst="rect">
            <a:avLst/>
          </a:prstGeom>
        </p:spPr>
      </p:pic>
      <p:pic>
        <p:nvPicPr>
          <p:cNvPr id="7" name="Image 6"/>
          <p:cNvPicPr>
            <a:picLocks noChangeAspect="1"/>
          </p:cNvPicPr>
          <p:nvPr/>
        </p:nvPicPr>
        <p:blipFill rotWithShape="1">
          <a:blip r:embed="rId4" cstate="print">
            <a:extLst>
              <a:ext uri="{28A0092B-C50C-407E-A947-70E740481C1C}">
                <a14:useLocalDpi xmlns:a14="http://schemas.microsoft.com/office/drawing/2010/main" val="0"/>
              </a:ext>
            </a:extLst>
          </a:blip>
          <a:srcRect b="8277"/>
          <a:stretch/>
        </p:blipFill>
        <p:spPr>
          <a:xfrm>
            <a:off x="7147701" y="1800345"/>
            <a:ext cx="1895084" cy="2881461"/>
          </a:xfrm>
          <a:prstGeom prst="rect">
            <a:avLst/>
          </a:prstGeom>
        </p:spPr>
      </p:pic>
      <p:sp>
        <p:nvSpPr>
          <p:cNvPr id="2" name="Titre 1"/>
          <p:cNvSpPr>
            <a:spLocks noGrp="1"/>
          </p:cNvSpPr>
          <p:nvPr>
            <p:ph type="title"/>
          </p:nvPr>
        </p:nvSpPr>
        <p:spPr/>
        <p:txBody>
          <a:bodyPr/>
          <a:lstStyle/>
          <a:p>
            <a:r>
              <a:rPr lang="fr-FR" dirty="0"/>
              <a:t>Traînée en Rotation</a:t>
            </a:r>
          </a:p>
        </p:txBody>
      </p:sp>
      <p:sp>
        <p:nvSpPr>
          <p:cNvPr id="4" name="Espace réservé du pied de page 3"/>
          <p:cNvSpPr>
            <a:spLocks noGrp="1"/>
          </p:cNvSpPr>
          <p:nvPr>
            <p:ph type="ftr" sz="quarter" idx="11"/>
          </p:nvPr>
        </p:nvSpPr>
        <p:spPr/>
        <p:txBody>
          <a:bodyPr/>
          <a:lstStyle/>
          <a:p>
            <a:r>
              <a:rPr lang="en-US"/>
              <a:t>Thèse A. Joly – Cylindre déformé en écoulement axial</a:t>
            </a:r>
            <a:endParaRPr lang="fr-FR" dirty="0"/>
          </a:p>
        </p:txBody>
      </p:sp>
      <mc:AlternateContent xmlns:mc="http://schemas.openxmlformats.org/markup-compatibility/2006" xmlns:a14="http://schemas.microsoft.com/office/drawing/2010/main">
        <mc:Choice Requires="a14">
          <p:sp>
            <p:nvSpPr>
              <p:cNvPr id="8" name="Espace réservé du contenu 2"/>
              <p:cNvSpPr txBox="1">
                <a:spLocks/>
              </p:cNvSpPr>
              <p:nvPr/>
            </p:nvSpPr>
            <p:spPr>
              <a:xfrm>
                <a:off x="251520" y="4184690"/>
                <a:ext cx="6984775" cy="1051355"/>
              </a:xfrm>
              <a:prstGeom prst="rect">
                <a:avLst/>
              </a:prstGeom>
            </p:spPr>
            <p:txBody>
              <a:bodyPr vert="horz" lIns="36000" tIns="0" rIns="36000" bIns="0" rtlCol="0">
                <a:noAutofit/>
              </a:bodyPr>
              <a:lstStyle>
                <a:lvl1pPr marL="179388" indent="-179388" algn="l" defTabSz="914400" rtl="0" eaLnBrk="1" latinLnBrk="0" hangingPunct="1">
                  <a:spcBef>
                    <a:spcPts val="600"/>
                  </a:spcBef>
                  <a:buClr>
                    <a:schemeClr val="accent5"/>
                  </a:buClr>
                  <a:buFont typeface="Wingdings" pitchFamily="2" charset="2"/>
                  <a:buChar char=""/>
                  <a:defRPr sz="2000" b="1" kern="1200">
                    <a:solidFill>
                      <a:schemeClr val="tx2"/>
                    </a:solidFill>
                    <a:latin typeface="+mn-lt"/>
                    <a:ea typeface="+mn-ea"/>
                    <a:cs typeface="+mn-cs"/>
                  </a:defRPr>
                </a:lvl1pPr>
                <a:lvl2pPr marL="360000" indent="-180000" algn="l" defTabSz="914400" rtl="0" eaLnBrk="1" latinLnBrk="0" hangingPunct="1">
                  <a:spcBef>
                    <a:spcPts val="600"/>
                  </a:spcBef>
                  <a:buClr>
                    <a:schemeClr val="accent5"/>
                  </a:buClr>
                  <a:buSzPct val="50000"/>
                  <a:buFont typeface="Wingdings" pitchFamily="2" charset="2"/>
                  <a:buChar char=""/>
                  <a:defRPr sz="2000" kern="1200">
                    <a:solidFill>
                      <a:schemeClr val="tx2"/>
                    </a:solidFill>
                    <a:latin typeface="+mn-lt"/>
                    <a:ea typeface="+mn-ea"/>
                    <a:cs typeface="+mn-cs"/>
                  </a:defRPr>
                </a:lvl2pPr>
                <a:lvl3pPr marL="540000" indent="-180000" algn="l" defTabSz="914400" rtl="0" eaLnBrk="1" latinLnBrk="0" hangingPunct="1">
                  <a:spcBef>
                    <a:spcPts val="300"/>
                  </a:spcBef>
                  <a:buClr>
                    <a:schemeClr val="accent5"/>
                  </a:buClr>
                  <a:buFont typeface="Arial" pitchFamily="34" charset="0"/>
                  <a:buChar char="•"/>
                  <a:defRPr sz="1800" kern="1200">
                    <a:solidFill>
                      <a:schemeClr val="tx2"/>
                    </a:solidFill>
                    <a:latin typeface="+mn-lt"/>
                    <a:ea typeface="+mn-ea"/>
                    <a:cs typeface="+mn-cs"/>
                  </a:defRPr>
                </a:lvl3pPr>
                <a:lvl4pPr marL="720000" indent="-144000" algn="l" defTabSz="914400" rtl="0" eaLnBrk="1" latinLnBrk="0" hangingPunct="1">
                  <a:spcBef>
                    <a:spcPts val="0"/>
                  </a:spcBef>
                  <a:buFont typeface="Arial" pitchFamily="34" charset="0"/>
                  <a:buChar char="–"/>
                  <a:defRPr sz="1600" kern="1200">
                    <a:solidFill>
                      <a:schemeClr val="tx2"/>
                    </a:solidFill>
                    <a:latin typeface="+mn-lt"/>
                    <a:ea typeface="+mn-ea"/>
                    <a:cs typeface="+mn-cs"/>
                  </a:defRPr>
                </a:lvl4pPr>
                <a:lvl5pPr marL="864000" indent="-108000" algn="l" defTabSz="914400" rtl="0" eaLnBrk="1" latinLnBrk="0" hangingPunct="1">
                  <a:spcBef>
                    <a:spcPts val="0"/>
                  </a:spcBef>
                  <a:buFont typeface="Arial" pitchFamily="34" charset="0"/>
                  <a:buChar char="»"/>
                  <a:defRPr sz="14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dirty="0"/>
                  <a:t>Traînée de friction : cohérente avec </a:t>
                </a:r>
                <a:r>
                  <a:rPr lang="fr-FR" dirty="0" err="1">
                    <a:solidFill>
                      <a:schemeClr val="accent5"/>
                    </a:solidFill>
                  </a:rPr>
                  <a:t>Haaland</a:t>
                </a:r>
                <a:r>
                  <a:rPr lang="fr-FR" dirty="0">
                    <a:solidFill>
                      <a:schemeClr val="accent5"/>
                    </a:solidFill>
                  </a:rPr>
                  <a:t> (1983)</a:t>
                </a:r>
              </a:p>
              <a:p>
                <a:pPr marL="0" indent="0">
                  <a:buNone/>
                </a:pPr>
                <a:r>
                  <a:rPr lang="fr-FR" dirty="0"/>
                  <a:t>⇒ Valide l’approche par les pertes de charge pour </a:t>
                </a:r>
                <a14:m>
                  <m:oMath xmlns:m="http://schemas.openxmlformats.org/officeDocument/2006/math">
                    <m:sSubSup>
                      <m:sSubSupPr>
                        <m:ctrlPr>
                          <a:rPr lang="fr-FR" b="0" i="1">
                            <a:latin typeface="Cambria Math" panose="02040503050406030204" pitchFamily="18" charset="0"/>
                          </a:rPr>
                        </m:ctrlPr>
                      </m:sSubSupPr>
                      <m:e>
                        <m:r>
                          <a:rPr lang="fr-FR" b="0" i="1">
                            <a:latin typeface="Cambria Math" panose="02040503050406030204" pitchFamily="18" charset="0"/>
                          </a:rPr>
                          <m:t>𝐶</m:t>
                        </m:r>
                      </m:e>
                      <m:sub>
                        <m:r>
                          <a:rPr lang="fr-FR" b="0" i="1">
                            <a:latin typeface="Cambria Math" panose="02040503050406030204" pitchFamily="18" charset="0"/>
                          </a:rPr>
                          <m:t>𝐷</m:t>
                        </m:r>
                      </m:sub>
                      <m:sup>
                        <m:r>
                          <m:rPr>
                            <m:sty m:val="p"/>
                          </m:rPr>
                          <a:rPr lang="fr-FR" b="0">
                            <a:latin typeface="Cambria Math" panose="02040503050406030204" pitchFamily="18" charset="0"/>
                          </a:rPr>
                          <m:t>TLP</m:t>
                        </m:r>
                      </m:sup>
                    </m:sSubSup>
                  </m:oMath>
                </a14:m>
                <a:endParaRPr lang="fr-FR" b="0" dirty="0"/>
              </a:p>
              <a:p>
                <a:pPr lvl="1"/>
                <a:endParaRPr lang="fr-FR" dirty="0"/>
              </a:p>
              <a:p>
                <a:endParaRPr lang="fr-FR" dirty="0"/>
              </a:p>
            </p:txBody>
          </p:sp>
        </mc:Choice>
        <mc:Fallback xmlns="">
          <p:sp>
            <p:nvSpPr>
              <p:cNvPr id="8" name="Espace réservé du contenu 2"/>
              <p:cNvSpPr txBox="1">
                <a:spLocks noRot="1" noChangeAspect="1" noMove="1" noResize="1" noEditPoints="1" noAdjustHandles="1" noChangeArrowheads="1" noChangeShapeType="1" noTextEdit="1"/>
              </p:cNvSpPr>
              <p:nvPr/>
            </p:nvSpPr>
            <p:spPr>
              <a:xfrm>
                <a:off x="251520" y="4184690"/>
                <a:ext cx="6984775" cy="1051355"/>
              </a:xfrm>
              <a:prstGeom prst="rect">
                <a:avLst/>
              </a:prstGeom>
              <a:blipFill rotWithShape="0">
                <a:blip r:embed="rId5"/>
                <a:stretch>
                  <a:fillRect l="-1658" t="-6936"/>
                </a:stretch>
              </a:blipFill>
            </p:spPr>
            <p:txBody>
              <a:bodyPr/>
              <a:lstStyle/>
              <a:p>
                <a:r>
                  <a:rPr lang="fr-FR">
                    <a:noFill/>
                  </a:rPr>
                  <a:t> </a:t>
                </a:r>
              </a:p>
            </p:txBody>
          </p:sp>
        </mc:Fallback>
      </mc:AlternateContent>
      <p:pic>
        <p:nvPicPr>
          <p:cNvPr id="9" name="Imag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8209" y="627534"/>
            <a:ext cx="2904369" cy="2561376"/>
          </a:xfrm>
          <a:prstGeom prst="rect">
            <a:avLst/>
          </a:prstGeom>
        </p:spPr>
      </p:pic>
    </p:spTree>
    <p:extLst>
      <p:ext uri="{BB962C8B-B14F-4D97-AF65-F5344CB8AC3E}">
        <p14:creationId xmlns:p14="http://schemas.microsoft.com/office/powerpoint/2010/main" val="41763970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e 20"/>
          <p:cNvGrpSpPr/>
          <p:nvPr/>
        </p:nvGrpSpPr>
        <p:grpSpPr>
          <a:xfrm>
            <a:off x="5988274" y="1176597"/>
            <a:ext cx="1512000" cy="1512000"/>
            <a:chOff x="5486174" y="2056957"/>
            <a:chExt cx="1512000" cy="1512000"/>
          </a:xfrm>
        </p:grpSpPr>
        <p:grpSp>
          <p:nvGrpSpPr>
            <p:cNvPr id="22" name="Groupe 21"/>
            <p:cNvGrpSpPr/>
            <p:nvPr/>
          </p:nvGrpSpPr>
          <p:grpSpPr>
            <a:xfrm>
              <a:off x="5582068" y="2152851"/>
              <a:ext cx="1320213" cy="1320213"/>
              <a:chOff x="6080014" y="1819609"/>
              <a:chExt cx="1320213" cy="1320213"/>
            </a:xfrm>
          </p:grpSpPr>
          <p:grpSp>
            <p:nvGrpSpPr>
              <p:cNvPr id="24" name="Groupe 23"/>
              <p:cNvGrpSpPr/>
              <p:nvPr/>
            </p:nvGrpSpPr>
            <p:grpSpPr>
              <a:xfrm>
                <a:off x="6080014" y="1819609"/>
                <a:ext cx="1320213" cy="1320213"/>
                <a:chOff x="7349698" y="4415596"/>
                <a:chExt cx="1320213" cy="1320213"/>
              </a:xfrm>
            </p:grpSpPr>
            <p:sp>
              <p:nvSpPr>
                <p:cNvPr id="32" name="Ellipse 31"/>
                <p:cNvSpPr/>
                <p:nvPr/>
              </p:nvSpPr>
              <p:spPr>
                <a:xfrm>
                  <a:off x="7349698" y="4415596"/>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black"/>
                    </a:solidFill>
                    <a:latin typeface="Calibri"/>
                  </a:endParaRPr>
                </a:p>
              </p:txBody>
            </p:sp>
            <p:sp>
              <p:nvSpPr>
                <p:cNvPr id="33" name="Ellipse 32"/>
                <p:cNvSpPr/>
                <p:nvPr/>
              </p:nvSpPr>
              <p:spPr>
                <a:xfrm>
                  <a:off x="7829775" y="4415596"/>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white"/>
                    </a:solidFill>
                    <a:latin typeface="Calibri"/>
                  </a:endParaRPr>
                </a:p>
              </p:txBody>
            </p:sp>
            <p:sp>
              <p:nvSpPr>
                <p:cNvPr id="34" name="Ellipse 33"/>
                <p:cNvSpPr/>
                <p:nvPr/>
              </p:nvSpPr>
              <p:spPr>
                <a:xfrm>
                  <a:off x="8309853" y="4415596"/>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white"/>
                    </a:solidFill>
                    <a:latin typeface="Calibri"/>
                  </a:endParaRPr>
                </a:p>
              </p:txBody>
            </p:sp>
            <p:sp>
              <p:nvSpPr>
                <p:cNvPr id="35" name="Ellipse 34"/>
                <p:cNvSpPr/>
                <p:nvPr/>
              </p:nvSpPr>
              <p:spPr>
                <a:xfrm>
                  <a:off x="7349698" y="4895673"/>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white"/>
                    </a:solidFill>
                    <a:latin typeface="Calibri"/>
                  </a:endParaRPr>
                </a:p>
              </p:txBody>
            </p:sp>
            <p:sp>
              <p:nvSpPr>
                <p:cNvPr id="36" name="Ellipse 35"/>
                <p:cNvSpPr/>
                <p:nvPr/>
              </p:nvSpPr>
              <p:spPr>
                <a:xfrm>
                  <a:off x="7829775" y="4821378"/>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white"/>
                    </a:solidFill>
                    <a:latin typeface="Calibri"/>
                  </a:endParaRPr>
                </a:p>
              </p:txBody>
            </p:sp>
            <p:sp>
              <p:nvSpPr>
                <p:cNvPr id="37" name="Ellipse 36"/>
                <p:cNvSpPr/>
                <p:nvPr/>
              </p:nvSpPr>
              <p:spPr>
                <a:xfrm>
                  <a:off x="8309853" y="4895673"/>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white"/>
                    </a:solidFill>
                    <a:latin typeface="Calibri"/>
                  </a:endParaRPr>
                </a:p>
              </p:txBody>
            </p:sp>
            <p:sp>
              <p:nvSpPr>
                <p:cNvPr id="38" name="Ellipse 37"/>
                <p:cNvSpPr/>
                <p:nvPr/>
              </p:nvSpPr>
              <p:spPr>
                <a:xfrm>
                  <a:off x="7349698" y="5375751"/>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white"/>
                    </a:solidFill>
                    <a:latin typeface="Calibri"/>
                  </a:endParaRPr>
                </a:p>
              </p:txBody>
            </p:sp>
            <p:sp>
              <p:nvSpPr>
                <p:cNvPr id="39" name="Ellipse 38"/>
                <p:cNvSpPr/>
                <p:nvPr/>
              </p:nvSpPr>
              <p:spPr>
                <a:xfrm>
                  <a:off x="7829775" y="5375751"/>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black"/>
                    </a:solidFill>
                    <a:latin typeface="Calibri"/>
                  </a:endParaRPr>
                </a:p>
              </p:txBody>
            </p:sp>
            <p:sp>
              <p:nvSpPr>
                <p:cNvPr id="40" name="Ellipse 39"/>
                <p:cNvSpPr/>
                <p:nvPr/>
              </p:nvSpPr>
              <p:spPr>
                <a:xfrm>
                  <a:off x="8309853" y="5375751"/>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white"/>
                    </a:solidFill>
                    <a:latin typeface="Calibri"/>
                  </a:endParaRPr>
                </a:p>
              </p:txBody>
            </p:sp>
          </p:grpSp>
          <p:grpSp>
            <p:nvGrpSpPr>
              <p:cNvPr id="25" name="Groupe 24"/>
              <p:cNvGrpSpPr/>
              <p:nvPr/>
            </p:nvGrpSpPr>
            <p:grpSpPr>
              <a:xfrm>
                <a:off x="6633437" y="2229835"/>
                <a:ext cx="416492" cy="307777"/>
                <a:chOff x="6633437" y="2229835"/>
                <a:chExt cx="416492" cy="307777"/>
              </a:xfrm>
            </p:grpSpPr>
            <p:cxnSp>
              <p:nvCxnSpPr>
                <p:cNvPr id="30" name="Connecteur droit avec flèche 29"/>
                <p:cNvCxnSpPr/>
                <p:nvPr/>
              </p:nvCxnSpPr>
              <p:spPr>
                <a:xfrm flipV="1">
                  <a:off x="6740120" y="2265114"/>
                  <a:ext cx="0" cy="180000"/>
                </a:xfrm>
                <a:prstGeom prst="straightConnector1">
                  <a:avLst/>
                </a:prstGeom>
                <a:noFill/>
                <a:ln w="38100" cap="flat" cmpd="sng" algn="ctr">
                  <a:solidFill>
                    <a:sysClr val="windowText" lastClr="000000"/>
                  </a:solidFill>
                  <a:prstDash val="solid"/>
                  <a:miter lim="800000"/>
                  <a:tailEnd type="triangle" w="sm" len="med"/>
                </a:ln>
                <a:effectLst/>
              </p:spPr>
            </p:cxnSp>
            <p:sp>
              <p:nvSpPr>
                <p:cNvPr id="31" name="ZoneTexte 30"/>
                <p:cNvSpPr txBox="1"/>
                <p:nvPr/>
              </p:nvSpPr>
              <p:spPr>
                <a:xfrm>
                  <a:off x="6633437" y="2229835"/>
                  <a:ext cx="416492" cy="307777"/>
                </a:xfrm>
                <a:prstGeom prst="rect">
                  <a:avLst/>
                </a:prstGeom>
                <a:noFill/>
              </p:spPr>
              <p:txBody>
                <a:bodyPr wrap="square" rtlCol="0">
                  <a:spAutoFit/>
                </a:bodyPr>
                <a:lstStyle/>
                <a:p>
                  <a:pPr algn="ctr">
                    <a:defRPr/>
                  </a:pPr>
                  <a:r>
                    <a:rPr lang="fr-FR" sz="1400" b="1" i="1" kern="0" dirty="0" err="1">
                      <a:solidFill>
                        <a:prstClr val="black"/>
                      </a:solidFill>
                      <a:latin typeface="Calibri"/>
                    </a:rPr>
                    <a:t>F</a:t>
                  </a:r>
                  <a:r>
                    <a:rPr lang="fr-FR" sz="1400" b="1" i="1" kern="0" baseline="-25000" dirty="0" err="1">
                      <a:solidFill>
                        <a:prstClr val="black"/>
                      </a:solidFill>
                      <a:latin typeface="Calibri"/>
                    </a:rPr>
                    <a:t>z</a:t>
                  </a:r>
                  <a:endParaRPr lang="fr-FR" sz="1400" b="1" i="1" kern="0" baseline="-25000" dirty="0">
                    <a:solidFill>
                      <a:prstClr val="black"/>
                    </a:solidFill>
                    <a:latin typeface="Calibri"/>
                  </a:endParaRPr>
                </a:p>
              </p:txBody>
            </p:sp>
          </p:grpSp>
          <p:grpSp>
            <p:nvGrpSpPr>
              <p:cNvPr id="26" name="Groupe 25"/>
              <p:cNvGrpSpPr/>
              <p:nvPr/>
            </p:nvGrpSpPr>
            <p:grpSpPr>
              <a:xfrm>
                <a:off x="6410093" y="2147735"/>
                <a:ext cx="174259" cy="340870"/>
                <a:chOff x="5438067" y="2147735"/>
                <a:chExt cx="174259" cy="340870"/>
              </a:xfrm>
            </p:grpSpPr>
            <p:sp>
              <p:nvSpPr>
                <p:cNvPr id="27" name="ZoneTexte 26"/>
                <p:cNvSpPr txBox="1"/>
                <p:nvPr/>
              </p:nvSpPr>
              <p:spPr>
                <a:xfrm>
                  <a:off x="5438067" y="2147735"/>
                  <a:ext cx="174259" cy="307777"/>
                </a:xfrm>
                <a:prstGeom prst="rect">
                  <a:avLst/>
                </a:prstGeom>
                <a:noFill/>
              </p:spPr>
              <p:txBody>
                <a:bodyPr wrap="square" rtlCol="0">
                  <a:spAutoFit/>
                </a:bodyPr>
                <a:lstStyle/>
                <a:p>
                  <a:pPr algn="ctr">
                    <a:defRPr/>
                  </a:pPr>
                  <a:r>
                    <a:rPr lang="fr-FR" sz="1400" b="1" i="1" kern="0" dirty="0">
                      <a:solidFill>
                        <a:prstClr val="black"/>
                      </a:solidFill>
                      <a:latin typeface="Calibri"/>
                    </a:rPr>
                    <a:t>Z</a:t>
                  </a:r>
                  <a:endParaRPr lang="fr-FR" sz="1400" b="1" i="1" kern="0" baseline="-25000" dirty="0">
                    <a:solidFill>
                      <a:prstClr val="black"/>
                    </a:solidFill>
                    <a:latin typeface="Calibri"/>
                  </a:endParaRPr>
                </a:p>
              </p:txBody>
            </p:sp>
            <p:cxnSp>
              <p:nvCxnSpPr>
                <p:cNvPr id="28" name="Connecteur droit avec flèche 27"/>
                <p:cNvCxnSpPr/>
                <p:nvPr/>
              </p:nvCxnSpPr>
              <p:spPr>
                <a:xfrm flipV="1">
                  <a:off x="5525196" y="2383724"/>
                  <a:ext cx="0" cy="102430"/>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29" name="Connecteur droit 28"/>
                <p:cNvCxnSpPr/>
                <p:nvPr/>
              </p:nvCxnSpPr>
              <p:spPr>
                <a:xfrm>
                  <a:off x="5498196" y="2488605"/>
                  <a:ext cx="54000" cy="0"/>
                </a:xfrm>
                <a:prstGeom prst="line">
                  <a:avLst/>
                </a:prstGeom>
                <a:noFill/>
                <a:ln w="12700" cap="flat" cmpd="sng" algn="ctr">
                  <a:solidFill>
                    <a:sysClr val="windowText" lastClr="000000"/>
                  </a:solidFill>
                  <a:prstDash val="solid"/>
                  <a:miter lim="800000"/>
                </a:ln>
                <a:effectLst/>
              </p:spPr>
            </p:cxnSp>
          </p:grpSp>
        </p:grpSp>
        <p:sp>
          <p:nvSpPr>
            <p:cNvPr id="23" name="Rectangle 22"/>
            <p:cNvSpPr/>
            <p:nvPr/>
          </p:nvSpPr>
          <p:spPr>
            <a:xfrm>
              <a:off x="5486174" y="2056957"/>
              <a:ext cx="1512000" cy="1512000"/>
            </a:xfrm>
            <a:prstGeom prst="rect">
              <a:avLst/>
            </a:prstGeom>
            <a:noFill/>
            <a:ln w="12700" cap="flat" cmpd="sng" algn="ctr">
              <a:noFill/>
              <a:prstDash val="solid"/>
              <a:miter lim="800000"/>
            </a:ln>
            <a:effectLst/>
          </p:spPr>
          <p:txBody>
            <a:bodyPr rtlCol="0" anchor="ctr"/>
            <a:lstStyle/>
            <a:p>
              <a:pPr algn="ctr">
                <a:defRPr/>
              </a:pPr>
              <a:endParaRPr lang="fr-FR" kern="0">
                <a:solidFill>
                  <a:prstClr val="white"/>
                </a:solidFill>
                <a:latin typeface="Calibri"/>
              </a:endParaRPr>
            </a:p>
          </p:txBody>
        </p:sp>
      </p:grpSp>
      <p:sp>
        <p:nvSpPr>
          <p:cNvPr id="2" name="Titre 1"/>
          <p:cNvSpPr>
            <a:spLocks noGrp="1"/>
          </p:cNvSpPr>
          <p:nvPr>
            <p:ph type="ctrTitle"/>
          </p:nvPr>
        </p:nvSpPr>
        <p:spPr/>
        <p:txBody>
          <a:bodyPr/>
          <a:lstStyle/>
          <a:p>
            <a:r>
              <a:rPr lang="fr-FR" dirty="0"/>
              <a:t>Translation</a:t>
            </a:r>
          </a:p>
        </p:txBody>
      </p:sp>
      <p:sp>
        <p:nvSpPr>
          <p:cNvPr id="3" name="Sous-titre 2"/>
          <p:cNvSpPr>
            <a:spLocks noGrp="1"/>
          </p:cNvSpPr>
          <p:nvPr>
            <p:ph type="subTitle" idx="1"/>
          </p:nvPr>
        </p:nvSpPr>
        <p:spPr/>
        <p:txBody>
          <a:bodyPr/>
          <a:lstStyle/>
          <a:p>
            <a:endParaRPr lang="fr-FR"/>
          </a:p>
        </p:txBody>
      </p:sp>
      <p:sp>
        <p:nvSpPr>
          <p:cNvPr id="4" name="Espace réservé du texte 3"/>
          <p:cNvSpPr>
            <a:spLocks noGrp="1"/>
          </p:cNvSpPr>
          <p:nvPr>
            <p:ph type="body" sz="quarter" idx="13"/>
          </p:nvPr>
        </p:nvSpPr>
        <p:spPr/>
        <p:txBody>
          <a:bodyPr/>
          <a:lstStyle/>
          <a:p>
            <a:endParaRPr lang="fr-FR"/>
          </a:p>
        </p:txBody>
      </p:sp>
    </p:spTree>
    <p:extLst>
      <p:ext uri="{BB962C8B-B14F-4D97-AF65-F5344CB8AC3E}">
        <p14:creationId xmlns:p14="http://schemas.microsoft.com/office/powerpoint/2010/main" val="17540122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7237" y="1095768"/>
            <a:ext cx="1834365" cy="3040862"/>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647" y="618061"/>
            <a:ext cx="4425700" cy="3518569"/>
          </a:xfrm>
          <a:prstGeom prst="rect">
            <a:avLst/>
          </a:prstGeom>
        </p:spPr>
      </p:pic>
      <p:sp>
        <p:nvSpPr>
          <p:cNvPr id="2" name="Titre 1"/>
          <p:cNvSpPr>
            <a:spLocks noGrp="1"/>
          </p:cNvSpPr>
          <p:nvPr>
            <p:ph type="title"/>
          </p:nvPr>
        </p:nvSpPr>
        <p:spPr/>
        <p:txBody>
          <a:bodyPr/>
          <a:lstStyle/>
          <a:p>
            <a:r>
              <a:rPr lang="fr-FR" dirty="0"/>
              <a:t>Portance en translation</a:t>
            </a:r>
          </a:p>
        </p:txBody>
      </p:sp>
      <p:sp>
        <p:nvSpPr>
          <p:cNvPr id="4" name="Espace réservé du pied de page 3"/>
          <p:cNvSpPr>
            <a:spLocks noGrp="1"/>
          </p:cNvSpPr>
          <p:nvPr>
            <p:ph type="ftr" sz="quarter" idx="11"/>
          </p:nvPr>
        </p:nvSpPr>
        <p:spPr/>
        <p:txBody>
          <a:bodyPr/>
          <a:lstStyle/>
          <a:p>
            <a:r>
              <a:rPr lang="en-US"/>
              <a:t>Thèse A. Joly – Cylindre déformé en écoulement axial</a:t>
            </a:r>
            <a:endParaRPr lang="fr-FR" dirty="0"/>
          </a:p>
        </p:txBody>
      </p:sp>
      <p:pic>
        <p:nvPicPr>
          <p:cNvPr id="9" name="Image 8"/>
          <p:cNvPicPr>
            <a:picLocks noChangeAspect="1"/>
          </p:cNvPicPr>
          <p:nvPr/>
        </p:nvPicPr>
        <p:blipFill rotWithShape="1">
          <a:blip r:embed="rId5">
            <a:extLst>
              <a:ext uri="{28A0092B-C50C-407E-A947-70E740481C1C}">
                <a14:useLocalDpi xmlns:a14="http://schemas.microsoft.com/office/drawing/2010/main" val="0"/>
              </a:ext>
            </a:extLst>
          </a:blip>
          <a:srcRect b="86334"/>
          <a:stretch/>
        </p:blipFill>
        <p:spPr>
          <a:xfrm>
            <a:off x="4765475" y="841432"/>
            <a:ext cx="2386589" cy="290158"/>
          </a:xfrm>
          <a:prstGeom prst="rect">
            <a:avLst/>
          </a:prstGeom>
        </p:spPr>
      </p:pic>
    </p:spTree>
    <p:extLst>
      <p:ext uri="{BB962C8B-B14F-4D97-AF65-F5344CB8AC3E}">
        <p14:creationId xmlns:p14="http://schemas.microsoft.com/office/powerpoint/2010/main" val="5182515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7237" y="1095768"/>
            <a:ext cx="1834365" cy="3040862"/>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647" y="618061"/>
            <a:ext cx="4425699" cy="3518569"/>
          </a:xfrm>
          <a:prstGeom prst="rect">
            <a:avLst/>
          </a:prstGeom>
        </p:spPr>
      </p:pic>
      <p:sp>
        <p:nvSpPr>
          <p:cNvPr id="2" name="Titre 1"/>
          <p:cNvSpPr>
            <a:spLocks noGrp="1"/>
          </p:cNvSpPr>
          <p:nvPr>
            <p:ph type="title"/>
          </p:nvPr>
        </p:nvSpPr>
        <p:spPr/>
        <p:txBody>
          <a:bodyPr/>
          <a:lstStyle/>
          <a:p>
            <a:r>
              <a:rPr lang="fr-FR" dirty="0"/>
              <a:t>Portance en translation</a:t>
            </a:r>
          </a:p>
        </p:txBody>
      </p:sp>
      <p:sp>
        <p:nvSpPr>
          <p:cNvPr id="4" name="Espace réservé du pied de page 3"/>
          <p:cNvSpPr>
            <a:spLocks noGrp="1"/>
          </p:cNvSpPr>
          <p:nvPr>
            <p:ph type="ftr" sz="quarter" idx="11"/>
          </p:nvPr>
        </p:nvSpPr>
        <p:spPr/>
        <p:txBody>
          <a:bodyPr/>
          <a:lstStyle/>
          <a:p>
            <a:r>
              <a:rPr lang="en-US"/>
              <a:t>Thèse A. Joly – Cylindre déformé en écoulement axial</a:t>
            </a:r>
            <a:endParaRPr lang="fr-FR" dirty="0"/>
          </a:p>
        </p:txBody>
      </p:sp>
      <p:pic>
        <p:nvPicPr>
          <p:cNvPr id="9" name="Image 8"/>
          <p:cNvPicPr>
            <a:picLocks noChangeAspect="1"/>
          </p:cNvPicPr>
          <p:nvPr/>
        </p:nvPicPr>
        <p:blipFill rotWithShape="1">
          <a:blip r:embed="rId5">
            <a:extLst>
              <a:ext uri="{28A0092B-C50C-407E-A947-70E740481C1C}">
                <a14:useLocalDpi xmlns:a14="http://schemas.microsoft.com/office/drawing/2010/main" val="0"/>
              </a:ext>
            </a:extLst>
          </a:blip>
          <a:srcRect b="55810"/>
          <a:stretch/>
        </p:blipFill>
        <p:spPr>
          <a:xfrm>
            <a:off x="4765475" y="841432"/>
            <a:ext cx="2386589" cy="938230"/>
          </a:xfrm>
          <a:prstGeom prst="rect">
            <a:avLst/>
          </a:prstGeom>
        </p:spPr>
      </p:pic>
      <p:sp>
        <p:nvSpPr>
          <p:cNvPr id="7" name="Espace réservé du contenu 2"/>
          <p:cNvSpPr txBox="1">
            <a:spLocks/>
          </p:cNvSpPr>
          <p:nvPr/>
        </p:nvSpPr>
        <p:spPr>
          <a:xfrm>
            <a:off x="251520" y="4136630"/>
            <a:ext cx="8497193" cy="1178483"/>
          </a:xfrm>
          <a:prstGeom prst="rect">
            <a:avLst/>
          </a:prstGeom>
        </p:spPr>
        <p:txBody>
          <a:bodyPr vert="horz" lIns="36000" tIns="0" rIns="36000" bIns="0" rtlCol="0">
            <a:noAutofit/>
          </a:bodyPr>
          <a:lstStyle>
            <a:lvl1pPr marL="179388" indent="-179388" algn="l" defTabSz="914400" rtl="0" eaLnBrk="1" latinLnBrk="0" hangingPunct="1">
              <a:spcBef>
                <a:spcPts val="600"/>
              </a:spcBef>
              <a:buClr>
                <a:schemeClr val="accent5"/>
              </a:buClr>
              <a:buFont typeface="Wingdings" pitchFamily="2" charset="2"/>
              <a:buChar char=""/>
              <a:defRPr sz="2000" b="1" kern="1200">
                <a:solidFill>
                  <a:schemeClr val="tx2"/>
                </a:solidFill>
                <a:latin typeface="+mn-lt"/>
                <a:ea typeface="+mn-ea"/>
                <a:cs typeface="+mn-cs"/>
              </a:defRPr>
            </a:lvl1pPr>
            <a:lvl2pPr marL="360000" indent="-180000" algn="l" defTabSz="914400" rtl="0" eaLnBrk="1" latinLnBrk="0" hangingPunct="1">
              <a:spcBef>
                <a:spcPts val="600"/>
              </a:spcBef>
              <a:buClr>
                <a:schemeClr val="accent5"/>
              </a:buClr>
              <a:buSzPct val="50000"/>
              <a:buFont typeface="Wingdings" pitchFamily="2" charset="2"/>
              <a:buChar char=""/>
              <a:defRPr sz="2000" kern="1200">
                <a:solidFill>
                  <a:schemeClr val="tx2"/>
                </a:solidFill>
                <a:latin typeface="+mn-lt"/>
                <a:ea typeface="+mn-ea"/>
                <a:cs typeface="+mn-cs"/>
              </a:defRPr>
            </a:lvl2pPr>
            <a:lvl3pPr marL="540000" indent="-180000" algn="l" defTabSz="914400" rtl="0" eaLnBrk="1" latinLnBrk="0" hangingPunct="1">
              <a:spcBef>
                <a:spcPts val="300"/>
              </a:spcBef>
              <a:buClr>
                <a:schemeClr val="accent5"/>
              </a:buClr>
              <a:buFont typeface="Arial" pitchFamily="34" charset="0"/>
              <a:buChar char="•"/>
              <a:defRPr sz="1800" kern="1200">
                <a:solidFill>
                  <a:schemeClr val="tx2"/>
                </a:solidFill>
                <a:latin typeface="+mn-lt"/>
                <a:ea typeface="+mn-ea"/>
                <a:cs typeface="+mn-cs"/>
              </a:defRPr>
            </a:lvl3pPr>
            <a:lvl4pPr marL="720000" indent="-144000" algn="l" defTabSz="914400" rtl="0" eaLnBrk="1" latinLnBrk="0" hangingPunct="1">
              <a:spcBef>
                <a:spcPts val="0"/>
              </a:spcBef>
              <a:buFont typeface="Arial" pitchFamily="34" charset="0"/>
              <a:buChar char="–"/>
              <a:defRPr sz="1600" kern="1200">
                <a:solidFill>
                  <a:schemeClr val="tx2"/>
                </a:solidFill>
                <a:latin typeface="+mn-lt"/>
                <a:ea typeface="+mn-ea"/>
                <a:cs typeface="+mn-cs"/>
              </a:defRPr>
            </a:lvl4pPr>
            <a:lvl5pPr marL="864000" indent="-108000" algn="l" defTabSz="914400" rtl="0" eaLnBrk="1" latinLnBrk="0" hangingPunct="1">
              <a:spcBef>
                <a:spcPts val="0"/>
              </a:spcBef>
              <a:buFont typeface="Arial" pitchFamily="34" charset="0"/>
              <a:buChar char="»"/>
              <a:defRPr sz="14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dirty="0"/>
              <a:t>Effet de raideur fluide positive en translation ?</a:t>
            </a:r>
          </a:p>
          <a:p>
            <a:pPr lvl="1"/>
            <a:endParaRPr lang="fr-FR" dirty="0"/>
          </a:p>
          <a:p>
            <a:endParaRPr lang="fr-FR" dirty="0"/>
          </a:p>
        </p:txBody>
      </p:sp>
      <p:grpSp>
        <p:nvGrpSpPr>
          <p:cNvPr id="8" name="Groupe 7"/>
          <p:cNvGrpSpPr/>
          <p:nvPr/>
        </p:nvGrpSpPr>
        <p:grpSpPr>
          <a:xfrm>
            <a:off x="5178290" y="2218938"/>
            <a:ext cx="1512000" cy="1512000"/>
            <a:chOff x="5486174" y="2056957"/>
            <a:chExt cx="1512000" cy="1512000"/>
          </a:xfrm>
        </p:grpSpPr>
        <p:grpSp>
          <p:nvGrpSpPr>
            <p:cNvPr id="10" name="Groupe 9"/>
            <p:cNvGrpSpPr/>
            <p:nvPr/>
          </p:nvGrpSpPr>
          <p:grpSpPr>
            <a:xfrm>
              <a:off x="5582068" y="2152851"/>
              <a:ext cx="1320213" cy="1320213"/>
              <a:chOff x="6080014" y="1819609"/>
              <a:chExt cx="1320213" cy="1320213"/>
            </a:xfrm>
          </p:grpSpPr>
          <p:grpSp>
            <p:nvGrpSpPr>
              <p:cNvPr id="12" name="Groupe 11"/>
              <p:cNvGrpSpPr/>
              <p:nvPr/>
            </p:nvGrpSpPr>
            <p:grpSpPr>
              <a:xfrm>
                <a:off x="6080014" y="1819609"/>
                <a:ext cx="1320213" cy="1320213"/>
                <a:chOff x="7349698" y="4415596"/>
                <a:chExt cx="1320213" cy="1320213"/>
              </a:xfrm>
            </p:grpSpPr>
            <p:sp>
              <p:nvSpPr>
                <p:cNvPr id="20" name="Ellipse 19"/>
                <p:cNvSpPr/>
                <p:nvPr/>
              </p:nvSpPr>
              <p:spPr>
                <a:xfrm>
                  <a:off x="7349698" y="4415596"/>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black"/>
                    </a:solidFill>
                    <a:latin typeface="Calibri"/>
                  </a:endParaRPr>
                </a:p>
              </p:txBody>
            </p:sp>
            <p:sp>
              <p:nvSpPr>
                <p:cNvPr id="21" name="Ellipse 20"/>
                <p:cNvSpPr/>
                <p:nvPr/>
              </p:nvSpPr>
              <p:spPr>
                <a:xfrm>
                  <a:off x="7829775" y="4415596"/>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white"/>
                    </a:solidFill>
                    <a:latin typeface="Calibri"/>
                  </a:endParaRPr>
                </a:p>
              </p:txBody>
            </p:sp>
            <p:sp>
              <p:nvSpPr>
                <p:cNvPr id="22" name="Ellipse 21"/>
                <p:cNvSpPr/>
                <p:nvPr/>
              </p:nvSpPr>
              <p:spPr>
                <a:xfrm>
                  <a:off x="8309853" y="4415596"/>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white"/>
                    </a:solidFill>
                    <a:latin typeface="Calibri"/>
                  </a:endParaRPr>
                </a:p>
              </p:txBody>
            </p:sp>
            <p:sp>
              <p:nvSpPr>
                <p:cNvPr id="23" name="Ellipse 22"/>
                <p:cNvSpPr/>
                <p:nvPr/>
              </p:nvSpPr>
              <p:spPr>
                <a:xfrm>
                  <a:off x="7349698" y="4895673"/>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white"/>
                    </a:solidFill>
                    <a:latin typeface="Calibri"/>
                  </a:endParaRPr>
                </a:p>
              </p:txBody>
            </p:sp>
            <p:sp>
              <p:nvSpPr>
                <p:cNvPr id="24" name="Ellipse 23"/>
                <p:cNvSpPr/>
                <p:nvPr/>
              </p:nvSpPr>
              <p:spPr>
                <a:xfrm>
                  <a:off x="7829775" y="4821378"/>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white"/>
                    </a:solidFill>
                    <a:latin typeface="Calibri"/>
                  </a:endParaRPr>
                </a:p>
              </p:txBody>
            </p:sp>
            <p:sp>
              <p:nvSpPr>
                <p:cNvPr id="25" name="Ellipse 24"/>
                <p:cNvSpPr/>
                <p:nvPr/>
              </p:nvSpPr>
              <p:spPr>
                <a:xfrm>
                  <a:off x="8309853" y="4895673"/>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white"/>
                    </a:solidFill>
                    <a:latin typeface="Calibri"/>
                  </a:endParaRPr>
                </a:p>
              </p:txBody>
            </p:sp>
            <p:sp>
              <p:nvSpPr>
                <p:cNvPr id="26" name="Ellipse 25"/>
                <p:cNvSpPr/>
                <p:nvPr/>
              </p:nvSpPr>
              <p:spPr>
                <a:xfrm>
                  <a:off x="7349698" y="5375751"/>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white"/>
                    </a:solidFill>
                    <a:latin typeface="Calibri"/>
                  </a:endParaRPr>
                </a:p>
              </p:txBody>
            </p:sp>
            <p:sp>
              <p:nvSpPr>
                <p:cNvPr id="27" name="Ellipse 26"/>
                <p:cNvSpPr/>
                <p:nvPr/>
              </p:nvSpPr>
              <p:spPr>
                <a:xfrm>
                  <a:off x="7829775" y="5375751"/>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black"/>
                    </a:solidFill>
                    <a:latin typeface="Calibri"/>
                  </a:endParaRPr>
                </a:p>
              </p:txBody>
            </p:sp>
            <p:sp>
              <p:nvSpPr>
                <p:cNvPr id="28" name="Ellipse 27"/>
                <p:cNvSpPr/>
                <p:nvPr/>
              </p:nvSpPr>
              <p:spPr>
                <a:xfrm>
                  <a:off x="8309853" y="5375751"/>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white"/>
                    </a:solidFill>
                    <a:latin typeface="Calibri"/>
                  </a:endParaRPr>
                </a:p>
              </p:txBody>
            </p:sp>
          </p:grpSp>
          <p:grpSp>
            <p:nvGrpSpPr>
              <p:cNvPr id="13" name="Groupe 12"/>
              <p:cNvGrpSpPr/>
              <p:nvPr/>
            </p:nvGrpSpPr>
            <p:grpSpPr>
              <a:xfrm>
                <a:off x="6633437" y="2229835"/>
                <a:ext cx="416492" cy="307777"/>
                <a:chOff x="6633437" y="2229835"/>
                <a:chExt cx="416492" cy="307777"/>
              </a:xfrm>
            </p:grpSpPr>
            <p:cxnSp>
              <p:nvCxnSpPr>
                <p:cNvPr id="18" name="Connecteur droit avec flèche 17"/>
                <p:cNvCxnSpPr/>
                <p:nvPr/>
              </p:nvCxnSpPr>
              <p:spPr>
                <a:xfrm flipV="1">
                  <a:off x="6740120" y="2265114"/>
                  <a:ext cx="0" cy="180000"/>
                </a:xfrm>
                <a:prstGeom prst="straightConnector1">
                  <a:avLst/>
                </a:prstGeom>
                <a:noFill/>
                <a:ln w="38100" cap="flat" cmpd="sng" algn="ctr">
                  <a:solidFill>
                    <a:sysClr val="windowText" lastClr="000000"/>
                  </a:solidFill>
                  <a:prstDash val="solid"/>
                  <a:miter lim="800000"/>
                  <a:tailEnd type="triangle" w="sm" len="med"/>
                </a:ln>
                <a:effectLst/>
              </p:spPr>
            </p:cxnSp>
            <p:sp>
              <p:nvSpPr>
                <p:cNvPr id="19" name="ZoneTexte 18"/>
                <p:cNvSpPr txBox="1"/>
                <p:nvPr/>
              </p:nvSpPr>
              <p:spPr>
                <a:xfrm>
                  <a:off x="6633437" y="2229835"/>
                  <a:ext cx="416492" cy="307777"/>
                </a:xfrm>
                <a:prstGeom prst="rect">
                  <a:avLst/>
                </a:prstGeom>
                <a:noFill/>
              </p:spPr>
              <p:txBody>
                <a:bodyPr wrap="square" rtlCol="0">
                  <a:spAutoFit/>
                </a:bodyPr>
                <a:lstStyle/>
                <a:p>
                  <a:pPr algn="ctr">
                    <a:defRPr/>
                  </a:pPr>
                  <a:r>
                    <a:rPr lang="fr-FR" sz="1400" b="1" i="1" kern="0" dirty="0" err="1">
                      <a:solidFill>
                        <a:prstClr val="black"/>
                      </a:solidFill>
                      <a:latin typeface="Calibri"/>
                    </a:rPr>
                    <a:t>F</a:t>
                  </a:r>
                  <a:r>
                    <a:rPr lang="fr-FR" sz="1400" b="1" i="1" kern="0" baseline="-25000" dirty="0" err="1">
                      <a:solidFill>
                        <a:prstClr val="black"/>
                      </a:solidFill>
                      <a:latin typeface="Calibri"/>
                    </a:rPr>
                    <a:t>z</a:t>
                  </a:r>
                  <a:endParaRPr lang="fr-FR" sz="1400" b="1" i="1" kern="0" baseline="-25000" dirty="0">
                    <a:solidFill>
                      <a:prstClr val="black"/>
                    </a:solidFill>
                    <a:latin typeface="Calibri"/>
                  </a:endParaRPr>
                </a:p>
              </p:txBody>
            </p:sp>
          </p:grpSp>
          <p:grpSp>
            <p:nvGrpSpPr>
              <p:cNvPr id="14" name="Groupe 13"/>
              <p:cNvGrpSpPr/>
              <p:nvPr/>
            </p:nvGrpSpPr>
            <p:grpSpPr>
              <a:xfrm>
                <a:off x="6410093" y="2147735"/>
                <a:ext cx="174259" cy="340870"/>
                <a:chOff x="5438067" y="2147735"/>
                <a:chExt cx="174259" cy="340870"/>
              </a:xfrm>
            </p:grpSpPr>
            <p:sp>
              <p:nvSpPr>
                <p:cNvPr id="15" name="ZoneTexte 14"/>
                <p:cNvSpPr txBox="1"/>
                <p:nvPr/>
              </p:nvSpPr>
              <p:spPr>
                <a:xfrm>
                  <a:off x="5438067" y="2147735"/>
                  <a:ext cx="174259" cy="307777"/>
                </a:xfrm>
                <a:prstGeom prst="rect">
                  <a:avLst/>
                </a:prstGeom>
                <a:noFill/>
              </p:spPr>
              <p:txBody>
                <a:bodyPr wrap="square" rtlCol="0">
                  <a:spAutoFit/>
                </a:bodyPr>
                <a:lstStyle/>
                <a:p>
                  <a:pPr algn="ctr">
                    <a:defRPr/>
                  </a:pPr>
                  <a:r>
                    <a:rPr lang="fr-FR" sz="1400" b="1" i="1" kern="0" dirty="0">
                      <a:solidFill>
                        <a:prstClr val="black"/>
                      </a:solidFill>
                      <a:latin typeface="Calibri"/>
                    </a:rPr>
                    <a:t>Z</a:t>
                  </a:r>
                  <a:endParaRPr lang="fr-FR" sz="1400" b="1" i="1" kern="0" baseline="-25000" dirty="0">
                    <a:solidFill>
                      <a:prstClr val="black"/>
                    </a:solidFill>
                    <a:latin typeface="Calibri"/>
                  </a:endParaRPr>
                </a:p>
              </p:txBody>
            </p:sp>
            <p:cxnSp>
              <p:nvCxnSpPr>
                <p:cNvPr id="16" name="Connecteur droit avec flèche 15"/>
                <p:cNvCxnSpPr/>
                <p:nvPr/>
              </p:nvCxnSpPr>
              <p:spPr>
                <a:xfrm flipV="1">
                  <a:off x="5525196" y="2383724"/>
                  <a:ext cx="0" cy="102430"/>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17" name="Connecteur droit 16"/>
                <p:cNvCxnSpPr/>
                <p:nvPr/>
              </p:nvCxnSpPr>
              <p:spPr>
                <a:xfrm>
                  <a:off x="5498196" y="2488605"/>
                  <a:ext cx="54000" cy="0"/>
                </a:xfrm>
                <a:prstGeom prst="line">
                  <a:avLst/>
                </a:prstGeom>
                <a:noFill/>
                <a:ln w="12700" cap="flat" cmpd="sng" algn="ctr">
                  <a:solidFill>
                    <a:sysClr val="windowText" lastClr="000000"/>
                  </a:solidFill>
                  <a:prstDash val="solid"/>
                  <a:miter lim="800000"/>
                </a:ln>
                <a:effectLst/>
              </p:spPr>
            </p:cxnSp>
          </p:grpSp>
        </p:grpSp>
        <p:sp>
          <p:nvSpPr>
            <p:cNvPr id="11" name="Rectangle 10"/>
            <p:cNvSpPr/>
            <p:nvPr/>
          </p:nvSpPr>
          <p:spPr>
            <a:xfrm>
              <a:off x="5486174" y="2056957"/>
              <a:ext cx="1512000" cy="1512000"/>
            </a:xfrm>
            <a:prstGeom prst="rect">
              <a:avLst/>
            </a:prstGeom>
            <a:noFill/>
            <a:ln w="12700" cap="flat" cmpd="sng" algn="ctr">
              <a:noFill/>
              <a:prstDash val="solid"/>
              <a:miter lim="800000"/>
            </a:ln>
            <a:effectLst/>
          </p:spPr>
          <p:txBody>
            <a:bodyPr rtlCol="0" anchor="ctr"/>
            <a:lstStyle/>
            <a:p>
              <a:pPr algn="ctr">
                <a:defRPr/>
              </a:pPr>
              <a:endParaRPr lang="fr-FR" kern="0">
                <a:solidFill>
                  <a:prstClr val="white"/>
                </a:solidFill>
                <a:latin typeface="Calibri"/>
              </a:endParaRPr>
            </a:p>
          </p:txBody>
        </p:sp>
      </p:grpSp>
    </p:spTree>
    <p:extLst>
      <p:ext uri="{BB962C8B-B14F-4D97-AF65-F5344CB8AC3E}">
        <p14:creationId xmlns:p14="http://schemas.microsoft.com/office/powerpoint/2010/main" val="21194647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7237" y="1095768"/>
            <a:ext cx="1834365" cy="3040862"/>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647" y="618061"/>
            <a:ext cx="4425699" cy="3518568"/>
          </a:xfrm>
          <a:prstGeom prst="rect">
            <a:avLst/>
          </a:prstGeom>
        </p:spPr>
      </p:pic>
      <p:sp>
        <p:nvSpPr>
          <p:cNvPr id="2" name="Titre 1"/>
          <p:cNvSpPr>
            <a:spLocks noGrp="1"/>
          </p:cNvSpPr>
          <p:nvPr>
            <p:ph type="title"/>
          </p:nvPr>
        </p:nvSpPr>
        <p:spPr/>
        <p:txBody>
          <a:bodyPr/>
          <a:lstStyle/>
          <a:p>
            <a:r>
              <a:rPr lang="fr-FR" dirty="0"/>
              <a:t>Portance en translation</a:t>
            </a:r>
          </a:p>
        </p:txBody>
      </p:sp>
      <p:sp>
        <p:nvSpPr>
          <p:cNvPr id="4" name="Espace réservé du pied de page 3"/>
          <p:cNvSpPr>
            <a:spLocks noGrp="1"/>
          </p:cNvSpPr>
          <p:nvPr>
            <p:ph type="ftr" sz="quarter" idx="11"/>
          </p:nvPr>
        </p:nvSpPr>
        <p:spPr/>
        <p:txBody>
          <a:bodyPr/>
          <a:lstStyle/>
          <a:p>
            <a:r>
              <a:rPr lang="en-US"/>
              <a:t>Thèse A. Joly – Cylindre déformé en écoulement axial</a:t>
            </a:r>
            <a:endParaRPr lang="fr-FR" dirty="0"/>
          </a:p>
        </p:txBody>
      </p:sp>
      <p:pic>
        <p:nvPicPr>
          <p:cNvPr id="9" name="Image 8"/>
          <p:cNvPicPr>
            <a:picLocks noChangeAspect="1"/>
          </p:cNvPicPr>
          <p:nvPr/>
        </p:nvPicPr>
        <p:blipFill rotWithShape="1">
          <a:blip r:embed="rId5">
            <a:extLst>
              <a:ext uri="{28A0092B-C50C-407E-A947-70E740481C1C}">
                <a14:useLocalDpi xmlns:a14="http://schemas.microsoft.com/office/drawing/2010/main" val="0"/>
              </a:ext>
            </a:extLst>
          </a:blip>
          <a:srcRect b="32070"/>
          <a:stretch/>
        </p:blipFill>
        <p:spPr>
          <a:xfrm>
            <a:off x="4765475" y="841432"/>
            <a:ext cx="2386589" cy="1442286"/>
          </a:xfrm>
          <a:prstGeom prst="rect">
            <a:avLst/>
          </a:prstGeom>
        </p:spPr>
      </p:pic>
      <p:sp>
        <p:nvSpPr>
          <p:cNvPr id="7" name="Espace réservé du contenu 2"/>
          <p:cNvSpPr txBox="1">
            <a:spLocks/>
          </p:cNvSpPr>
          <p:nvPr/>
        </p:nvSpPr>
        <p:spPr>
          <a:xfrm>
            <a:off x="251520" y="4136630"/>
            <a:ext cx="8497193" cy="1178483"/>
          </a:xfrm>
          <a:prstGeom prst="rect">
            <a:avLst/>
          </a:prstGeom>
        </p:spPr>
        <p:txBody>
          <a:bodyPr vert="horz" lIns="36000" tIns="0" rIns="36000" bIns="0" rtlCol="0">
            <a:noAutofit/>
          </a:bodyPr>
          <a:lstStyle>
            <a:lvl1pPr marL="179388" indent="-179388" algn="l" defTabSz="914400" rtl="0" eaLnBrk="1" latinLnBrk="0" hangingPunct="1">
              <a:spcBef>
                <a:spcPts val="600"/>
              </a:spcBef>
              <a:buClr>
                <a:schemeClr val="accent5"/>
              </a:buClr>
              <a:buFont typeface="Wingdings" pitchFamily="2" charset="2"/>
              <a:buChar char=""/>
              <a:defRPr sz="2000" b="1" kern="1200">
                <a:solidFill>
                  <a:schemeClr val="tx2"/>
                </a:solidFill>
                <a:latin typeface="+mn-lt"/>
                <a:ea typeface="+mn-ea"/>
                <a:cs typeface="+mn-cs"/>
              </a:defRPr>
            </a:lvl1pPr>
            <a:lvl2pPr marL="360000" indent="-180000" algn="l" defTabSz="914400" rtl="0" eaLnBrk="1" latinLnBrk="0" hangingPunct="1">
              <a:spcBef>
                <a:spcPts val="600"/>
              </a:spcBef>
              <a:buClr>
                <a:schemeClr val="accent5"/>
              </a:buClr>
              <a:buSzPct val="50000"/>
              <a:buFont typeface="Wingdings" pitchFamily="2" charset="2"/>
              <a:buChar char=""/>
              <a:defRPr sz="2000" kern="1200">
                <a:solidFill>
                  <a:schemeClr val="tx2"/>
                </a:solidFill>
                <a:latin typeface="+mn-lt"/>
                <a:ea typeface="+mn-ea"/>
                <a:cs typeface="+mn-cs"/>
              </a:defRPr>
            </a:lvl2pPr>
            <a:lvl3pPr marL="540000" indent="-180000" algn="l" defTabSz="914400" rtl="0" eaLnBrk="1" latinLnBrk="0" hangingPunct="1">
              <a:spcBef>
                <a:spcPts val="300"/>
              </a:spcBef>
              <a:buClr>
                <a:schemeClr val="accent5"/>
              </a:buClr>
              <a:buFont typeface="Arial" pitchFamily="34" charset="0"/>
              <a:buChar char="•"/>
              <a:defRPr sz="1800" kern="1200">
                <a:solidFill>
                  <a:schemeClr val="tx2"/>
                </a:solidFill>
                <a:latin typeface="+mn-lt"/>
                <a:ea typeface="+mn-ea"/>
                <a:cs typeface="+mn-cs"/>
              </a:defRPr>
            </a:lvl3pPr>
            <a:lvl4pPr marL="720000" indent="-144000" algn="l" defTabSz="914400" rtl="0" eaLnBrk="1" latinLnBrk="0" hangingPunct="1">
              <a:spcBef>
                <a:spcPts val="0"/>
              </a:spcBef>
              <a:buFont typeface="Arial" pitchFamily="34" charset="0"/>
              <a:buChar char="–"/>
              <a:defRPr sz="1600" kern="1200">
                <a:solidFill>
                  <a:schemeClr val="tx2"/>
                </a:solidFill>
                <a:latin typeface="+mn-lt"/>
                <a:ea typeface="+mn-ea"/>
                <a:cs typeface="+mn-cs"/>
              </a:defRPr>
            </a:lvl4pPr>
            <a:lvl5pPr marL="864000" indent="-108000" algn="l" defTabSz="914400" rtl="0" eaLnBrk="1" latinLnBrk="0" hangingPunct="1">
              <a:spcBef>
                <a:spcPts val="0"/>
              </a:spcBef>
              <a:buFont typeface="Arial" pitchFamily="34" charset="0"/>
              <a:buChar char="»"/>
              <a:defRPr sz="14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dirty="0"/>
              <a:t>Effet très perturbé en l’absence du support supérieur</a:t>
            </a:r>
          </a:p>
          <a:p>
            <a:pPr lvl="1"/>
            <a:endParaRPr lang="fr-FR" dirty="0"/>
          </a:p>
          <a:p>
            <a:endParaRPr lang="fr-FR" dirty="0"/>
          </a:p>
        </p:txBody>
      </p:sp>
    </p:spTree>
    <p:extLst>
      <p:ext uri="{BB962C8B-B14F-4D97-AF65-F5344CB8AC3E}">
        <p14:creationId xmlns:p14="http://schemas.microsoft.com/office/powerpoint/2010/main" val="33420255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7237" y="1095768"/>
            <a:ext cx="1834365" cy="3040862"/>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647" y="618061"/>
            <a:ext cx="4425698" cy="3518568"/>
          </a:xfrm>
          <a:prstGeom prst="rect">
            <a:avLst/>
          </a:prstGeom>
        </p:spPr>
      </p:pic>
      <p:sp>
        <p:nvSpPr>
          <p:cNvPr id="2" name="Titre 1"/>
          <p:cNvSpPr>
            <a:spLocks noGrp="1"/>
          </p:cNvSpPr>
          <p:nvPr>
            <p:ph type="title"/>
          </p:nvPr>
        </p:nvSpPr>
        <p:spPr/>
        <p:txBody>
          <a:bodyPr/>
          <a:lstStyle/>
          <a:p>
            <a:r>
              <a:rPr lang="fr-FR" dirty="0"/>
              <a:t>Portance en translation</a:t>
            </a:r>
          </a:p>
        </p:txBody>
      </p:sp>
      <p:sp>
        <p:nvSpPr>
          <p:cNvPr id="4" name="Espace réservé du pied de page 3"/>
          <p:cNvSpPr>
            <a:spLocks noGrp="1"/>
          </p:cNvSpPr>
          <p:nvPr>
            <p:ph type="ftr" sz="quarter" idx="11"/>
          </p:nvPr>
        </p:nvSpPr>
        <p:spPr/>
        <p:txBody>
          <a:bodyPr/>
          <a:lstStyle/>
          <a:p>
            <a:r>
              <a:rPr lang="en-US"/>
              <a:t>Thèse A. Joly – Cylindre déformé en écoulement axial</a:t>
            </a:r>
            <a:endParaRPr lang="fr-FR" dirty="0"/>
          </a:p>
        </p:txBody>
      </p:sp>
      <p:pic>
        <p:nvPicPr>
          <p:cNvPr id="9" name="Image 8"/>
          <p:cNvPicPr>
            <a:picLocks noChangeAspect="1"/>
          </p:cNvPicPr>
          <p:nvPr/>
        </p:nvPicPr>
        <p:blipFill rotWithShape="1">
          <a:blip r:embed="rId5">
            <a:extLst>
              <a:ext uri="{28A0092B-C50C-407E-A947-70E740481C1C}">
                <a14:useLocalDpi xmlns:a14="http://schemas.microsoft.com/office/drawing/2010/main" val="0"/>
              </a:ext>
            </a:extLst>
          </a:blip>
          <a:srcRect b="21896"/>
          <a:stretch/>
        </p:blipFill>
        <p:spPr>
          <a:xfrm>
            <a:off x="4765475" y="841432"/>
            <a:ext cx="2386589" cy="1658310"/>
          </a:xfrm>
          <a:prstGeom prst="rect">
            <a:avLst/>
          </a:prstGeom>
        </p:spPr>
      </p:pic>
      <p:sp>
        <p:nvSpPr>
          <p:cNvPr id="7" name="Espace réservé du contenu 2"/>
          <p:cNvSpPr txBox="1">
            <a:spLocks/>
          </p:cNvSpPr>
          <p:nvPr/>
        </p:nvSpPr>
        <p:spPr>
          <a:xfrm>
            <a:off x="251520" y="4136630"/>
            <a:ext cx="8497193" cy="1178483"/>
          </a:xfrm>
          <a:prstGeom prst="rect">
            <a:avLst/>
          </a:prstGeom>
        </p:spPr>
        <p:txBody>
          <a:bodyPr vert="horz" lIns="36000" tIns="0" rIns="36000" bIns="0" rtlCol="0">
            <a:noAutofit/>
          </a:bodyPr>
          <a:lstStyle>
            <a:lvl1pPr marL="179388" indent="-179388" algn="l" defTabSz="914400" rtl="0" eaLnBrk="1" latinLnBrk="0" hangingPunct="1">
              <a:spcBef>
                <a:spcPts val="600"/>
              </a:spcBef>
              <a:buClr>
                <a:schemeClr val="accent5"/>
              </a:buClr>
              <a:buFont typeface="Wingdings" pitchFamily="2" charset="2"/>
              <a:buChar char=""/>
              <a:defRPr sz="2000" b="1" kern="1200">
                <a:solidFill>
                  <a:schemeClr val="tx2"/>
                </a:solidFill>
                <a:latin typeface="+mn-lt"/>
                <a:ea typeface="+mn-ea"/>
                <a:cs typeface="+mn-cs"/>
              </a:defRPr>
            </a:lvl1pPr>
            <a:lvl2pPr marL="360000" indent="-180000" algn="l" defTabSz="914400" rtl="0" eaLnBrk="1" latinLnBrk="0" hangingPunct="1">
              <a:spcBef>
                <a:spcPts val="600"/>
              </a:spcBef>
              <a:buClr>
                <a:schemeClr val="accent5"/>
              </a:buClr>
              <a:buSzPct val="50000"/>
              <a:buFont typeface="Wingdings" pitchFamily="2" charset="2"/>
              <a:buChar char=""/>
              <a:defRPr sz="2000" kern="1200">
                <a:solidFill>
                  <a:schemeClr val="tx2"/>
                </a:solidFill>
                <a:latin typeface="+mn-lt"/>
                <a:ea typeface="+mn-ea"/>
                <a:cs typeface="+mn-cs"/>
              </a:defRPr>
            </a:lvl2pPr>
            <a:lvl3pPr marL="540000" indent="-180000" algn="l" defTabSz="914400" rtl="0" eaLnBrk="1" latinLnBrk="0" hangingPunct="1">
              <a:spcBef>
                <a:spcPts val="300"/>
              </a:spcBef>
              <a:buClr>
                <a:schemeClr val="accent5"/>
              </a:buClr>
              <a:buFont typeface="Arial" pitchFamily="34" charset="0"/>
              <a:buChar char="•"/>
              <a:defRPr sz="1800" kern="1200">
                <a:solidFill>
                  <a:schemeClr val="tx2"/>
                </a:solidFill>
                <a:latin typeface="+mn-lt"/>
                <a:ea typeface="+mn-ea"/>
                <a:cs typeface="+mn-cs"/>
              </a:defRPr>
            </a:lvl3pPr>
            <a:lvl4pPr marL="720000" indent="-144000" algn="l" defTabSz="914400" rtl="0" eaLnBrk="1" latinLnBrk="0" hangingPunct="1">
              <a:spcBef>
                <a:spcPts val="0"/>
              </a:spcBef>
              <a:buFont typeface="Arial" pitchFamily="34" charset="0"/>
              <a:buChar char="–"/>
              <a:defRPr sz="1600" kern="1200">
                <a:solidFill>
                  <a:schemeClr val="tx2"/>
                </a:solidFill>
                <a:latin typeface="+mn-lt"/>
                <a:ea typeface="+mn-ea"/>
                <a:cs typeface="+mn-cs"/>
              </a:defRPr>
            </a:lvl4pPr>
            <a:lvl5pPr marL="864000" indent="-108000" algn="l" defTabSz="914400" rtl="0" eaLnBrk="1" latinLnBrk="0" hangingPunct="1">
              <a:spcBef>
                <a:spcPts val="0"/>
              </a:spcBef>
              <a:buFont typeface="Arial" pitchFamily="34" charset="0"/>
              <a:buChar char="»"/>
              <a:defRPr sz="14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dirty="0"/>
              <a:t>Effet de raideur très faible dans la CFD…</a:t>
            </a:r>
          </a:p>
          <a:p>
            <a:pPr lvl="1"/>
            <a:endParaRPr lang="fr-FR" dirty="0"/>
          </a:p>
          <a:p>
            <a:endParaRPr lang="fr-FR" dirty="0"/>
          </a:p>
        </p:txBody>
      </p:sp>
    </p:spTree>
    <p:extLst>
      <p:ext uri="{BB962C8B-B14F-4D97-AF65-F5344CB8AC3E}">
        <p14:creationId xmlns:p14="http://schemas.microsoft.com/office/powerpoint/2010/main" val="22886343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7237" y="1095768"/>
            <a:ext cx="1834365" cy="3040862"/>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647" y="618061"/>
            <a:ext cx="4425698" cy="3518567"/>
          </a:xfrm>
          <a:prstGeom prst="rect">
            <a:avLst/>
          </a:prstGeom>
        </p:spPr>
      </p:pic>
      <p:sp>
        <p:nvSpPr>
          <p:cNvPr id="2" name="Titre 1"/>
          <p:cNvSpPr>
            <a:spLocks noGrp="1"/>
          </p:cNvSpPr>
          <p:nvPr>
            <p:ph type="title"/>
          </p:nvPr>
        </p:nvSpPr>
        <p:spPr/>
        <p:txBody>
          <a:bodyPr/>
          <a:lstStyle/>
          <a:p>
            <a:r>
              <a:rPr lang="fr-FR" dirty="0"/>
              <a:t>Portance en translation</a:t>
            </a:r>
          </a:p>
        </p:txBody>
      </p:sp>
      <p:sp>
        <p:nvSpPr>
          <p:cNvPr id="4" name="Espace réservé du pied de page 3"/>
          <p:cNvSpPr>
            <a:spLocks noGrp="1"/>
          </p:cNvSpPr>
          <p:nvPr>
            <p:ph type="ftr" sz="quarter" idx="11"/>
          </p:nvPr>
        </p:nvSpPr>
        <p:spPr/>
        <p:txBody>
          <a:bodyPr/>
          <a:lstStyle/>
          <a:p>
            <a:r>
              <a:rPr lang="en-US"/>
              <a:t>Thèse A. Joly – Cylindre déformé en écoulement axial</a:t>
            </a:r>
            <a:endParaRPr lang="fr-FR" dirty="0"/>
          </a:p>
        </p:txBody>
      </p:sp>
      <p:pic>
        <p:nvPicPr>
          <p:cNvPr id="9" name="Image 8"/>
          <p:cNvPicPr>
            <a:picLocks noChangeAspect="1"/>
          </p:cNvPicPr>
          <p:nvPr/>
        </p:nvPicPr>
        <p:blipFill rotWithShape="1">
          <a:blip r:embed="rId5">
            <a:extLst>
              <a:ext uri="{28A0092B-C50C-407E-A947-70E740481C1C}">
                <a14:useLocalDpi xmlns:a14="http://schemas.microsoft.com/office/drawing/2010/main" val="0"/>
              </a:ext>
            </a:extLst>
          </a:blip>
          <a:srcRect t="1" b="-1845"/>
          <a:stretch/>
        </p:blipFill>
        <p:spPr>
          <a:xfrm>
            <a:off x="4765475" y="841432"/>
            <a:ext cx="2386589" cy="2162366"/>
          </a:xfrm>
          <a:prstGeom prst="rect">
            <a:avLst/>
          </a:prstGeom>
        </p:spPr>
      </p:pic>
      <p:sp>
        <p:nvSpPr>
          <p:cNvPr id="7" name="Espace réservé du contenu 2"/>
          <p:cNvSpPr txBox="1">
            <a:spLocks/>
          </p:cNvSpPr>
          <p:nvPr/>
        </p:nvSpPr>
        <p:spPr>
          <a:xfrm>
            <a:off x="251520" y="4136630"/>
            <a:ext cx="8497193" cy="1178483"/>
          </a:xfrm>
          <a:prstGeom prst="rect">
            <a:avLst/>
          </a:prstGeom>
        </p:spPr>
        <p:txBody>
          <a:bodyPr vert="horz" lIns="36000" tIns="0" rIns="36000" bIns="0" rtlCol="0">
            <a:noAutofit/>
          </a:bodyPr>
          <a:lstStyle>
            <a:lvl1pPr marL="179388" indent="-179388" algn="l" defTabSz="914400" rtl="0" eaLnBrk="1" latinLnBrk="0" hangingPunct="1">
              <a:spcBef>
                <a:spcPts val="600"/>
              </a:spcBef>
              <a:buClr>
                <a:schemeClr val="accent5"/>
              </a:buClr>
              <a:buFont typeface="Wingdings" pitchFamily="2" charset="2"/>
              <a:buChar char=""/>
              <a:defRPr sz="2000" b="1" kern="1200">
                <a:solidFill>
                  <a:schemeClr val="tx2"/>
                </a:solidFill>
                <a:latin typeface="+mn-lt"/>
                <a:ea typeface="+mn-ea"/>
                <a:cs typeface="+mn-cs"/>
              </a:defRPr>
            </a:lvl1pPr>
            <a:lvl2pPr marL="360000" indent="-180000" algn="l" defTabSz="914400" rtl="0" eaLnBrk="1" latinLnBrk="0" hangingPunct="1">
              <a:spcBef>
                <a:spcPts val="600"/>
              </a:spcBef>
              <a:buClr>
                <a:schemeClr val="accent5"/>
              </a:buClr>
              <a:buSzPct val="50000"/>
              <a:buFont typeface="Wingdings" pitchFamily="2" charset="2"/>
              <a:buChar char=""/>
              <a:defRPr sz="2000" kern="1200">
                <a:solidFill>
                  <a:schemeClr val="tx2"/>
                </a:solidFill>
                <a:latin typeface="+mn-lt"/>
                <a:ea typeface="+mn-ea"/>
                <a:cs typeface="+mn-cs"/>
              </a:defRPr>
            </a:lvl2pPr>
            <a:lvl3pPr marL="540000" indent="-180000" algn="l" defTabSz="914400" rtl="0" eaLnBrk="1" latinLnBrk="0" hangingPunct="1">
              <a:spcBef>
                <a:spcPts val="300"/>
              </a:spcBef>
              <a:buClr>
                <a:schemeClr val="accent5"/>
              </a:buClr>
              <a:buFont typeface="Arial" pitchFamily="34" charset="0"/>
              <a:buChar char="•"/>
              <a:defRPr sz="1800" kern="1200">
                <a:solidFill>
                  <a:schemeClr val="tx2"/>
                </a:solidFill>
                <a:latin typeface="+mn-lt"/>
                <a:ea typeface="+mn-ea"/>
                <a:cs typeface="+mn-cs"/>
              </a:defRPr>
            </a:lvl3pPr>
            <a:lvl4pPr marL="720000" indent="-144000" algn="l" defTabSz="914400" rtl="0" eaLnBrk="1" latinLnBrk="0" hangingPunct="1">
              <a:spcBef>
                <a:spcPts val="0"/>
              </a:spcBef>
              <a:buFont typeface="Arial" pitchFamily="34" charset="0"/>
              <a:buChar char="–"/>
              <a:defRPr sz="1600" kern="1200">
                <a:solidFill>
                  <a:schemeClr val="tx2"/>
                </a:solidFill>
                <a:latin typeface="+mn-lt"/>
                <a:ea typeface="+mn-ea"/>
                <a:cs typeface="+mn-cs"/>
              </a:defRPr>
            </a:lvl4pPr>
            <a:lvl5pPr marL="864000" indent="-108000" algn="l" defTabSz="914400" rtl="0" eaLnBrk="1" latinLnBrk="0" hangingPunct="1">
              <a:spcBef>
                <a:spcPts val="0"/>
              </a:spcBef>
              <a:buFont typeface="Arial" pitchFamily="34" charset="0"/>
              <a:buChar char="»"/>
              <a:defRPr sz="14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dirty="0"/>
              <a:t>… et principalement concentré aux pointes</a:t>
            </a:r>
          </a:p>
          <a:p>
            <a:pPr lvl="1"/>
            <a:endParaRPr lang="fr-FR" dirty="0"/>
          </a:p>
          <a:p>
            <a:endParaRPr lang="fr-FR" dirty="0"/>
          </a:p>
        </p:txBody>
      </p:sp>
    </p:spTree>
    <p:extLst>
      <p:ext uri="{BB962C8B-B14F-4D97-AF65-F5344CB8AC3E}">
        <p14:creationId xmlns:p14="http://schemas.microsoft.com/office/powerpoint/2010/main" val="1854554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Portance locale en translation</a:t>
            </a:r>
          </a:p>
        </p:txBody>
      </p:sp>
      <p:sp>
        <p:nvSpPr>
          <p:cNvPr id="4" name="Espace réservé du pied de page 3"/>
          <p:cNvSpPr>
            <a:spLocks noGrp="1"/>
          </p:cNvSpPr>
          <p:nvPr>
            <p:ph type="ftr" sz="quarter" idx="11"/>
          </p:nvPr>
        </p:nvSpPr>
        <p:spPr/>
        <p:txBody>
          <a:bodyPr/>
          <a:lstStyle/>
          <a:p>
            <a:r>
              <a:rPr lang="en-US"/>
              <a:t>Thèse A. Joly – Cylindre déformé en écoulement axial</a:t>
            </a:r>
            <a:endParaRPr lang="fr-FR" dirty="0"/>
          </a:p>
        </p:txBody>
      </p:sp>
      <p:sp>
        <p:nvSpPr>
          <p:cNvPr id="7" name="Espace réservé du contenu 2"/>
          <p:cNvSpPr txBox="1">
            <a:spLocks/>
          </p:cNvSpPr>
          <p:nvPr/>
        </p:nvSpPr>
        <p:spPr>
          <a:xfrm>
            <a:off x="251520" y="4106618"/>
            <a:ext cx="8497193" cy="907884"/>
          </a:xfrm>
          <a:prstGeom prst="rect">
            <a:avLst/>
          </a:prstGeom>
        </p:spPr>
        <p:txBody>
          <a:bodyPr vert="horz" lIns="36000" tIns="0" rIns="36000" bIns="0" rtlCol="0">
            <a:noAutofit/>
          </a:bodyPr>
          <a:lstStyle>
            <a:lvl1pPr marL="179388" indent="-179388" algn="l" defTabSz="914400" rtl="0" eaLnBrk="1" latinLnBrk="0" hangingPunct="1">
              <a:spcBef>
                <a:spcPts val="600"/>
              </a:spcBef>
              <a:buClr>
                <a:schemeClr val="accent5"/>
              </a:buClr>
              <a:buFont typeface="Wingdings" pitchFamily="2" charset="2"/>
              <a:buChar char=""/>
              <a:defRPr sz="2000" b="1" kern="1200">
                <a:solidFill>
                  <a:schemeClr val="tx2"/>
                </a:solidFill>
                <a:latin typeface="+mn-lt"/>
                <a:ea typeface="+mn-ea"/>
                <a:cs typeface="+mn-cs"/>
              </a:defRPr>
            </a:lvl1pPr>
            <a:lvl2pPr marL="360000" indent="-180000" algn="l" defTabSz="914400" rtl="0" eaLnBrk="1" latinLnBrk="0" hangingPunct="1">
              <a:spcBef>
                <a:spcPts val="600"/>
              </a:spcBef>
              <a:buClr>
                <a:schemeClr val="accent5"/>
              </a:buClr>
              <a:buSzPct val="50000"/>
              <a:buFont typeface="Wingdings" pitchFamily="2" charset="2"/>
              <a:buChar char=""/>
              <a:defRPr sz="2000" kern="1200">
                <a:solidFill>
                  <a:schemeClr val="tx2"/>
                </a:solidFill>
                <a:latin typeface="+mn-lt"/>
                <a:ea typeface="+mn-ea"/>
                <a:cs typeface="+mn-cs"/>
              </a:defRPr>
            </a:lvl2pPr>
            <a:lvl3pPr marL="540000" indent="-180000" algn="l" defTabSz="914400" rtl="0" eaLnBrk="1" latinLnBrk="0" hangingPunct="1">
              <a:spcBef>
                <a:spcPts val="300"/>
              </a:spcBef>
              <a:buClr>
                <a:schemeClr val="accent5"/>
              </a:buClr>
              <a:buFont typeface="Arial" pitchFamily="34" charset="0"/>
              <a:buChar char="•"/>
              <a:defRPr sz="1800" kern="1200">
                <a:solidFill>
                  <a:schemeClr val="tx2"/>
                </a:solidFill>
                <a:latin typeface="+mn-lt"/>
                <a:ea typeface="+mn-ea"/>
                <a:cs typeface="+mn-cs"/>
              </a:defRPr>
            </a:lvl3pPr>
            <a:lvl4pPr marL="720000" indent="-144000" algn="l" defTabSz="914400" rtl="0" eaLnBrk="1" latinLnBrk="0" hangingPunct="1">
              <a:spcBef>
                <a:spcPts val="0"/>
              </a:spcBef>
              <a:buFont typeface="Arial" pitchFamily="34" charset="0"/>
              <a:buChar char="–"/>
              <a:defRPr sz="1600" kern="1200">
                <a:solidFill>
                  <a:schemeClr val="tx2"/>
                </a:solidFill>
                <a:latin typeface="+mn-lt"/>
                <a:ea typeface="+mn-ea"/>
                <a:cs typeface="+mn-cs"/>
              </a:defRPr>
            </a:lvl4pPr>
            <a:lvl5pPr marL="864000" indent="-108000" algn="l" defTabSz="914400" rtl="0" eaLnBrk="1" latinLnBrk="0" hangingPunct="1">
              <a:spcBef>
                <a:spcPts val="0"/>
              </a:spcBef>
              <a:buFont typeface="Arial" pitchFamily="34" charset="0"/>
              <a:buChar char="»"/>
              <a:defRPr sz="14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dirty="0"/>
              <a:t>Force nulle, sauf près des extrémités</a:t>
            </a:r>
          </a:p>
          <a:p>
            <a:r>
              <a:rPr lang="fr-FR" dirty="0"/>
              <a:t>Pas de raideur fluide en translation</a:t>
            </a:r>
          </a:p>
          <a:p>
            <a:pPr lvl="1"/>
            <a:endParaRPr lang="fr-FR" dirty="0"/>
          </a:p>
          <a:p>
            <a:endParaRPr lang="fr-FR" dirty="0"/>
          </a:p>
        </p:txBody>
      </p:sp>
      <p:grpSp>
        <p:nvGrpSpPr>
          <p:cNvPr id="10" name="Groupe 9"/>
          <p:cNvGrpSpPr/>
          <p:nvPr/>
        </p:nvGrpSpPr>
        <p:grpSpPr>
          <a:xfrm>
            <a:off x="152487" y="1320613"/>
            <a:ext cx="1512000" cy="1512000"/>
            <a:chOff x="5486174" y="2056957"/>
            <a:chExt cx="1512000" cy="1512000"/>
          </a:xfrm>
        </p:grpSpPr>
        <p:grpSp>
          <p:nvGrpSpPr>
            <p:cNvPr id="11" name="Groupe 10"/>
            <p:cNvGrpSpPr/>
            <p:nvPr/>
          </p:nvGrpSpPr>
          <p:grpSpPr>
            <a:xfrm>
              <a:off x="5582068" y="2152851"/>
              <a:ext cx="1320213" cy="1320213"/>
              <a:chOff x="6080014" y="1819609"/>
              <a:chExt cx="1320213" cy="1320213"/>
            </a:xfrm>
          </p:grpSpPr>
          <p:grpSp>
            <p:nvGrpSpPr>
              <p:cNvPr id="13" name="Groupe 12"/>
              <p:cNvGrpSpPr/>
              <p:nvPr/>
            </p:nvGrpSpPr>
            <p:grpSpPr>
              <a:xfrm>
                <a:off x="6080014" y="1819609"/>
                <a:ext cx="1320213" cy="1320213"/>
                <a:chOff x="7349698" y="4415596"/>
                <a:chExt cx="1320213" cy="1320213"/>
              </a:xfrm>
            </p:grpSpPr>
            <p:sp>
              <p:nvSpPr>
                <p:cNvPr id="20" name="Ellipse 19"/>
                <p:cNvSpPr/>
                <p:nvPr/>
              </p:nvSpPr>
              <p:spPr>
                <a:xfrm>
                  <a:off x="7349698" y="4415596"/>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black"/>
                    </a:solidFill>
                    <a:latin typeface="Calibri"/>
                  </a:endParaRPr>
                </a:p>
              </p:txBody>
            </p:sp>
            <p:sp>
              <p:nvSpPr>
                <p:cNvPr id="21" name="Ellipse 20"/>
                <p:cNvSpPr/>
                <p:nvPr/>
              </p:nvSpPr>
              <p:spPr>
                <a:xfrm>
                  <a:off x="7829775" y="4415596"/>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white"/>
                    </a:solidFill>
                    <a:latin typeface="Calibri"/>
                  </a:endParaRPr>
                </a:p>
              </p:txBody>
            </p:sp>
            <p:sp>
              <p:nvSpPr>
                <p:cNvPr id="22" name="Ellipse 21"/>
                <p:cNvSpPr/>
                <p:nvPr/>
              </p:nvSpPr>
              <p:spPr>
                <a:xfrm>
                  <a:off x="8309853" y="4415596"/>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white"/>
                    </a:solidFill>
                    <a:latin typeface="Calibri"/>
                  </a:endParaRPr>
                </a:p>
              </p:txBody>
            </p:sp>
            <p:sp>
              <p:nvSpPr>
                <p:cNvPr id="23" name="Ellipse 22"/>
                <p:cNvSpPr/>
                <p:nvPr/>
              </p:nvSpPr>
              <p:spPr>
                <a:xfrm>
                  <a:off x="7349698" y="4895673"/>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white"/>
                    </a:solidFill>
                    <a:latin typeface="Calibri"/>
                  </a:endParaRPr>
                </a:p>
              </p:txBody>
            </p:sp>
            <p:sp>
              <p:nvSpPr>
                <p:cNvPr id="24" name="Ellipse 23"/>
                <p:cNvSpPr/>
                <p:nvPr/>
              </p:nvSpPr>
              <p:spPr>
                <a:xfrm>
                  <a:off x="7829775" y="4821378"/>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white"/>
                    </a:solidFill>
                    <a:latin typeface="Calibri"/>
                  </a:endParaRPr>
                </a:p>
              </p:txBody>
            </p:sp>
            <p:sp>
              <p:nvSpPr>
                <p:cNvPr id="25" name="Ellipse 24"/>
                <p:cNvSpPr/>
                <p:nvPr/>
              </p:nvSpPr>
              <p:spPr>
                <a:xfrm>
                  <a:off x="8309853" y="4895673"/>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white"/>
                    </a:solidFill>
                    <a:latin typeface="Calibri"/>
                  </a:endParaRPr>
                </a:p>
              </p:txBody>
            </p:sp>
            <p:sp>
              <p:nvSpPr>
                <p:cNvPr id="26" name="Ellipse 25"/>
                <p:cNvSpPr/>
                <p:nvPr/>
              </p:nvSpPr>
              <p:spPr>
                <a:xfrm>
                  <a:off x="7349698" y="5375751"/>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white"/>
                    </a:solidFill>
                    <a:latin typeface="Calibri"/>
                  </a:endParaRPr>
                </a:p>
              </p:txBody>
            </p:sp>
            <p:sp>
              <p:nvSpPr>
                <p:cNvPr id="27" name="Ellipse 26"/>
                <p:cNvSpPr/>
                <p:nvPr/>
              </p:nvSpPr>
              <p:spPr>
                <a:xfrm>
                  <a:off x="7829775" y="5375751"/>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black"/>
                    </a:solidFill>
                    <a:latin typeface="Calibri"/>
                  </a:endParaRPr>
                </a:p>
              </p:txBody>
            </p:sp>
            <p:sp>
              <p:nvSpPr>
                <p:cNvPr id="28" name="Ellipse 27"/>
                <p:cNvSpPr/>
                <p:nvPr/>
              </p:nvSpPr>
              <p:spPr>
                <a:xfrm>
                  <a:off x="8309853" y="5375751"/>
                  <a:ext cx="360058" cy="360058"/>
                </a:xfrm>
                <a:prstGeom prst="ellipse">
                  <a:avLst/>
                </a:prstGeom>
                <a:solidFill>
                  <a:sysClr val="window" lastClr="FFFFFF">
                    <a:lumMod val="75000"/>
                  </a:sysClr>
                </a:solidFill>
                <a:ln w="19050" cap="flat" cmpd="sng" algn="ctr">
                  <a:solidFill>
                    <a:sysClr val="windowText" lastClr="000000"/>
                  </a:solidFill>
                  <a:prstDash val="solid"/>
                  <a:miter lim="800000"/>
                </a:ln>
                <a:effectLst/>
              </p:spPr>
              <p:txBody>
                <a:bodyPr rtlCol="0" anchor="ctr"/>
                <a:lstStyle/>
                <a:p>
                  <a:pPr algn="ctr">
                    <a:defRPr/>
                  </a:pPr>
                  <a:endParaRPr lang="fr-FR" kern="0" dirty="0">
                    <a:solidFill>
                      <a:prstClr val="white"/>
                    </a:solidFill>
                    <a:latin typeface="Calibri"/>
                  </a:endParaRPr>
                </a:p>
              </p:txBody>
            </p:sp>
          </p:grpSp>
          <p:grpSp>
            <p:nvGrpSpPr>
              <p:cNvPr id="14" name="Groupe 13"/>
              <p:cNvGrpSpPr/>
              <p:nvPr/>
            </p:nvGrpSpPr>
            <p:grpSpPr>
              <a:xfrm>
                <a:off x="6633437" y="2229835"/>
                <a:ext cx="416492" cy="307777"/>
                <a:chOff x="6633437" y="2229835"/>
                <a:chExt cx="416492" cy="307777"/>
              </a:xfrm>
            </p:grpSpPr>
            <p:cxnSp>
              <p:nvCxnSpPr>
                <p:cNvPr id="18" name="Connecteur droit avec flèche 17"/>
                <p:cNvCxnSpPr/>
                <p:nvPr/>
              </p:nvCxnSpPr>
              <p:spPr>
                <a:xfrm flipV="1">
                  <a:off x="6740120" y="2265114"/>
                  <a:ext cx="0" cy="180000"/>
                </a:xfrm>
                <a:prstGeom prst="straightConnector1">
                  <a:avLst/>
                </a:prstGeom>
                <a:noFill/>
                <a:ln w="38100" cap="flat" cmpd="sng" algn="ctr">
                  <a:solidFill>
                    <a:sysClr val="windowText" lastClr="000000"/>
                  </a:solidFill>
                  <a:prstDash val="solid"/>
                  <a:miter lim="800000"/>
                  <a:tailEnd type="triangle" w="sm" len="med"/>
                </a:ln>
                <a:effectLst/>
              </p:spPr>
            </p:cxnSp>
            <p:sp>
              <p:nvSpPr>
                <p:cNvPr id="19" name="ZoneTexte 18"/>
                <p:cNvSpPr txBox="1"/>
                <p:nvPr/>
              </p:nvSpPr>
              <p:spPr>
                <a:xfrm>
                  <a:off x="6633437" y="2229835"/>
                  <a:ext cx="416492" cy="307777"/>
                </a:xfrm>
                <a:prstGeom prst="rect">
                  <a:avLst/>
                </a:prstGeom>
                <a:noFill/>
              </p:spPr>
              <p:txBody>
                <a:bodyPr wrap="square" rtlCol="0">
                  <a:spAutoFit/>
                </a:bodyPr>
                <a:lstStyle/>
                <a:p>
                  <a:pPr algn="ctr">
                    <a:defRPr/>
                  </a:pPr>
                  <a:r>
                    <a:rPr lang="fr-FR" sz="1400" b="1" i="1" kern="0" dirty="0" err="1">
                      <a:solidFill>
                        <a:prstClr val="black"/>
                      </a:solidFill>
                      <a:latin typeface="Calibri"/>
                    </a:rPr>
                    <a:t>F</a:t>
                  </a:r>
                  <a:r>
                    <a:rPr lang="fr-FR" sz="1400" b="1" i="1" kern="0" baseline="-25000" dirty="0" err="1">
                      <a:solidFill>
                        <a:prstClr val="black"/>
                      </a:solidFill>
                      <a:latin typeface="Calibri"/>
                    </a:rPr>
                    <a:t>z</a:t>
                  </a:r>
                  <a:endParaRPr lang="fr-FR" sz="1400" b="1" i="1" kern="0" baseline="-25000" dirty="0">
                    <a:solidFill>
                      <a:prstClr val="black"/>
                    </a:solidFill>
                    <a:latin typeface="Calibri"/>
                  </a:endParaRPr>
                </a:p>
              </p:txBody>
            </p:sp>
          </p:grpSp>
          <p:grpSp>
            <p:nvGrpSpPr>
              <p:cNvPr id="15" name="Groupe 14"/>
              <p:cNvGrpSpPr/>
              <p:nvPr/>
            </p:nvGrpSpPr>
            <p:grpSpPr>
              <a:xfrm>
                <a:off x="6470222" y="2383724"/>
                <a:ext cx="54000" cy="104881"/>
                <a:chOff x="5498196" y="2383724"/>
                <a:chExt cx="54000" cy="104881"/>
              </a:xfrm>
            </p:grpSpPr>
            <p:cxnSp>
              <p:nvCxnSpPr>
                <p:cNvPr id="16" name="Connecteur droit avec flèche 15"/>
                <p:cNvCxnSpPr/>
                <p:nvPr/>
              </p:nvCxnSpPr>
              <p:spPr>
                <a:xfrm flipV="1">
                  <a:off x="5525196" y="2383724"/>
                  <a:ext cx="0" cy="102430"/>
                </a:xfrm>
                <a:prstGeom prst="straightConnector1">
                  <a:avLst/>
                </a:prstGeom>
                <a:noFill/>
                <a:ln w="12700" cap="flat" cmpd="sng" algn="ctr">
                  <a:solidFill>
                    <a:sysClr val="windowText" lastClr="000000"/>
                  </a:solidFill>
                  <a:prstDash val="solid"/>
                  <a:miter lim="800000"/>
                  <a:tailEnd type="triangle" w="sm" len="sm"/>
                </a:ln>
                <a:effectLst/>
              </p:spPr>
            </p:cxnSp>
            <p:cxnSp>
              <p:nvCxnSpPr>
                <p:cNvPr id="17" name="Connecteur droit 16"/>
                <p:cNvCxnSpPr/>
                <p:nvPr/>
              </p:nvCxnSpPr>
              <p:spPr>
                <a:xfrm>
                  <a:off x="5498196" y="2488605"/>
                  <a:ext cx="54000" cy="0"/>
                </a:xfrm>
                <a:prstGeom prst="line">
                  <a:avLst/>
                </a:prstGeom>
                <a:noFill/>
                <a:ln w="12700" cap="flat" cmpd="sng" algn="ctr">
                  <a:solidFill>
                    <a:sysClr val="windowText" lastClr="000000"/>
                  </a:solidFill>
                  <a:prstDash val="solid"/>
                  <a:miter lim="800000"/>
                </a:ln>
                <a:effectLst/>
              </p:spPr>
            </p:cxnSp>
          </p:grpSp>
        </p:grpSp>
        <p:sp>
          <p:nvSpPr>
            <p:cNvPr id="12" name="Rectangle 11"/>
            <p:cNvSpPr/>
            <p:nvPr/>
          </p:nvSpPr>
          <p:spPr>
            <a:xfrm>
              <a:off x="5486174" y="2056957"/>
              <a:ext cx="1512000" cy="1512000"/>
            </a:xfrm>
            <a:prstGeom prst="rect">
              <a:avLst/>
            </a:prstGeom>
            <a:noFill/>
            <a:ln w="12700" cap="flat" cmpd="sng" algn="ctr">
              <a:noFill/>
              <a:prstDash val="solid"/>
              <a:miter lim="800000"/>
            </a:ln>
            <a:effectLst/>
          </p:spPr>
          <p:txBody>
            <a:bodyPr rtlCol="0" anchor="ctr"/>
            <a:lstStyle/>
            <a:p>
              <a:pPr algn="ctr">
                <a:defRPr/>
              </a:pPr>
              <a:endParaRPr lang="fr-FR" kern="0">
                <a:solidFill>
                  <a:prstClr val="white"/>
                </a:solidFill>
                <a:latin typeface="Calibri"/>
              </a:endParaRPr>
            </a:p>
          </p:txBody>
        </p:sp>
      </p:grpSp>
      <p:grpSp>
        <p:nvGrpSpPr>
          <p:cNvPr id="6" name="Groupe 5"/>
          <p:cNvGrpSpPr/>
          <p:nvPr/>
        </p:nvGrpSpPr>
        <p:grpSpPr>
          <a:xfrm>
            <a:off x="1693831" y="670186"/>
            <a:ext cx="6468765" cy="3412955"/>
            <a:chOff x="1693829" y="958995"/>
            <a:chExt cx="6468765" cy="3412955"/>
          </a:xfrm>
        </p:grpSpPr>
        <p:pic>
          <p:nvPicPr>
            <p:cNvPr id="8" name="Image 7"/>
            <p:cNvPicPr>
              <a:picLocks noChangeAspect="1"/>
            </p:cNvPicPr>
            <p:nvPr/>
          </p:nvPicPr>
          <p:blipFill rotWithShape="1">
            <a:blip r:embed="rId3">
              <a:extLst>
                <a:ext uri="{28A0092B-C50C-407E-A947-70E740481C1C}">
                  <a14:useLocalDpi xmlns:a14="http://schemas.microsoft.com/office/drawing/2010/main" val="0"/>
                </a:ext>
              </a:extLst>
            </a:blip>
            <a:srcRect b="11787"/>
            <a:stretch/>
          </p:blipFill>
          <p:spPr>
            <a:xfrm>
              <a:off x="1693829" y="958995"/>
              <a:ext cx="5756342" cy="3412955"/>
            </a:xfrm>
            <a:prstGeom prst="rect">
              <a:avLst/>
            </a:prstGeom>
          </p:spPr>
        </p:pic>
        <p:pic>
          <p:nvPicPr>
            <p:cNvPr id="29" name="Image 28"/>
            <p:cNvPicPr>
              <a:picLocks noChangeAspect="1"/>
            </p:cNvPicPr>
            <p:nvPr/>
          </p:nvPicPr>
          <p:blipFill rotWithShape="1">
            <a:blip r:embed="rId3">
              <a:extLst>
                <a:ext uri="{28A0092B-C50C-407E-A947-70E740481C1C}">
                  <a14:useLocalDpi xmlns:a14="http://schemas.microsoft.com/office/drawing/2010/main" val="0"/>
                </a:ext>
              </a:extLst>
            </a:blip>
            <a:srcRect l="23585" t="89857" r="62655" b="4560"/>
            <a:stretch/>
          </p:blipFill>
          <p:spPr>
            <a:xfrm>
              <a:off x="7307354" y="1149496"/>
              <a:ext cx="792088" cy="216024"/>
            </a:xfrm>
            <a:prstGeom prst="rect">
              <a:avLst/>
            </a:prstGeom>
          </p:spPr>
        </p:pic>
        <p:pic>
          <p:nvPicPr>
            <p:cNvPr id="30" name="Image 29"/>
            <p:cNvPicPr>
              <a:picLocks noChangeAspect="1"/>
            </p:cNvPicPr>
            <p:nvPr/>
          </p:nvPicPr>
          <p:blipFill rotWithShape="1">
            <a:blip r:embed="rId3">
              <a:extLst>
                <a:ext uri="{28A0092B-C50C-407E-A947-70E740481C1C}">
                  <a14:useLocalDpi xmlns:a14="http://schemas.microsoft.com/office/drawing/2010/main" val="0"/>
                </a:ext>
              </a:extLst>
            </a:blip>
            <a:srcRect l="70034" t="89799" r="13687" b="5090"/>
            <a:stretch/>
          </p:blipFill>
          <p:spPr>
            <a:xfrm>
              <a:off x="7225540" y="1388999"/>
              <a:ext cx="937054" cy="197784"/>
            </a:xfrm>
            <a:prstGeom prst="rect">
              <a:avLst/>
            </a:prstGeom>
          </p:spPr>
        </p:pic>
      </p:grpSp>
      <p:grpSp>
        <p:nvGrpSpPr>
          <p:cNvPr id="31" name="Groupe 30"/>
          <p:cNvGrpSpPr>
            <a:grpSpLocks noChangeAspect="1"/>
          </p:cNvGrpSpPr>
          <p:nvPr/>
        </p:nvGrpSpPr>
        <p:grpSpPr>
          <a:xfrm>
            <a:off x="2106000" y="720000"/>
            <a:ext cx="5508000" cy="103114"/>
            <a:chOff x="173373" y="1801895"/>
            <a:chExt cx="8654999" cy="162047"/>
          </a:xfrm>
        </p:grpSpPr>
        <p:sp>
          <p:nvSpPr>
            <p:cNvPr id="32" name="Rectangle 31"/>
            <p:cNvSpPr/>
            <p:nvPr/>
          </p:nvSpPr>
          <p:spPr>
            <a:xfrm>
              <a:off x="900873" y="1801895"/>
              <a:ext cx="7200000" cy="162000"/>
            </a:xfrm>
            <a:prstGeom prst="rect">
              <a:avLst/>
            </a:prstGeom>
            <a:solidFill>
              <a:srgbClr val="E7E6E6"/>
            </a:solidFill>
            <a:ln w="12700" cap="flat" cmpd="sng" algn="ctr">
              <a:solidFill>
                <a:sysClr val="windowText" lastClr="000000">
                  <a:shade val="50000"/>
                </a:sysClr>
              </a:solidFill>
              <a:prstDash val="solid"/>
              <a:miter lim="800000"/>
            </a:ln>
            <a:effectLst/>
          </p:spPr>
          <p:txBody>
            <a:bodyPr rtlCol="0" anchor="ctr"/>
            <a:lstStyle/>
            <a:p>
              <a:pPr algn="ctr">
                <a:defRPr/>
              </a:pPr>
              <a:endParaRPr lang="fr-FR" kern="0">
                <a:solidFill>
                  <a:prstClr val="white"/>
                </a:solidFill>
                <a:latin typeface="Calibri"/>
              </a:endParaRPr>
            </a:p>
          </p:txBody>
        </p:sp>
        <p:sp>
          <p:nvSpPr>
            <p:cNvPr id="33" name="Triangle isocèle 32"/>
            <p:cNvSpPr/>
            <p:nvPr/>
          </p:nvSpPr>
          <p:spPr>
            <a:xfrm rot="16200000">
              <a:off x="451747" y="1523566"/>
              <a:ext cx="162001" cy="718750"/>
            </a:xfrm>
            <a:prstGeom prst="triangl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a:defRPr/>
              </a:pPr>
              <a:endParaRPr lang="fr-FR" kern="0">
                <a:solidFill>
                  <a:prstClr val="white"/>
                </a:solidFill>
                <a:latin typeface="Calibri"/>
              </a:endParaRPr>
            </a:p>
          </p:txBody>
        </p:sp>
        <p:sp>
          <p:nvSpPr>
            <p:cNvPr id="34" name="Triangle isocèle 33"/>
            <p:cNvSpPr/>
            <p:nvPr/>
          </p:nvSpPr>
          <p:spPr>
            <a:xfrm rot="5400000" flipH="1">
              <a:off x="8387997" y="1523567"/>
              <a:ext cx="162000" cy="718750"/>
            </a:xfrm>
            <a:prstGeom prst="triangl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a:defRPr/>
              </a:pPr>
              <a:endParaRPr lang="fr-FR" kern="0">
                <a:solidFill>
                  <a:prstClr val="white"/>
                </a:solidFill>
                <a:latin typeface="Calibri"/>
              </a:endParaRPr>
            </a:p>
          </p:txBody>
        </p:sp>
      </p:grpSp>
    </p:spTree>
    <p:extLst>
      <p:ext uri="{BB962C8B-B14F-4D97-AF65-F5344CB8AC3E}">
        <p14:creationId xmlns:p14="http://schemas.microsoft.com/office/powerpoint/2010/main" val="1027036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Réacteur à eau pressurisée</a:t>
            </a:r>
          </a:p>
        </p:txBody>
      </p:sp>
      <p:sp>
        <p:nvSpPr>
          <p:cNvPr id="4" name="Espace réservé du pied de page 3"/>
          <p:cNvSpPr>
            <a:spLocks noGrp="1"/>
          </p:cNvSpPr>
          <p:nvPr>
            <p:ph type="ftr" sz="quarter" idx="11"/>
          </p:nvPr>
        </p:nvSpPr>
        <p:spPr/>
        <p:txBody>
          <a:bodyPr/>
          <a:lstStyle/>
          <a:p>
            <a:r>
              <a:rPr lang="en-US"/>
              <a:t>Thèse A. Joly – Cylindre déformé en écoulement axial</a:t>
            </a:r>
            <a:endParaRPr lang="fr-FR" dirty="0"/>
          </a:p>
        </p:txBody>
      </p:sp>
      <p:pic>
        <p:nvPicPr>
          <p:cNvPr id="5" name="Image 4"/>
          <p:cNvPicPr>
            <a:picLocks noChangeAspect="1"/>
          </p:cNvPicPr>
          <p:nvPr/>
        </p:nvPicPr>
        <p:blipFill>
          <a:blip r:embed="rId3"/>
          <a:stretch>
            <a:fillRect/>
          </a:stretch>
        </p:blipFill>
        <p:spPr>
          <a:xfrm>
            <a:off x="762000" y="718914"/>
            <a:ext cx="7620000" cy="4229100"/>
          </a:xfrm>
          <a:prstGeom prst="rect">
            <a:avLst/>
          </a:prstGeom>
        </p:spPr>
      </p:pic>
    </p:spTree>
    <p:extLst>
      <p:ext uri="{BB962C8B-B14F-4D97-AF65-F5344CB8AC3E}">
        <p14:creationId xmlns:p14="http://schemas.microsoft.com/office/powerpoint/2010/main" val="34417333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Champs de vitesse et de pression</a:t>
            </a:r>
          </a:p>
        </p:txBody>
      </p:sp>
      <p:sp>
        <p:nvSpPr>
          <p:cNvPr id="3" name="Sous-titre 2"/>
          <p:cNvSpPr>
            <a:spLocks noGrp="1"/>
          </p:cNvSpPr>
          <p:nvPr>
            <p:ph type="subTitle" idx="1"/>
          </p:nvPr>
        </p:nvSpPr>
        <p:spPr/>
        <p:txBody>
          <a:bodyPr/>
          <a:lstStyle/>
          <a:p>
            <a:endParaRPr lang="fr-FR"/>
          </a:p>
        </p:txBody>
      </p:sp>
      <p:sp>
        <p:nvSpPr>
          <p:cNvPr id="4" name="Espace réservé du texte 3"/>
          <p:cNvSpPr>
            <a:spLocks noGrp="1"/>
          </p:cNvSpPr>
          <p:nvPr>
            <p:ph type="body" sz="quarter" idx="13"/>
          </p:nvPr>
        </p:nvSpPr>
        <p:spPr/>
        <p:txBody>
          <a:bodyPr/>
          <a:lstStyle/>
          <a:p>
            <a:endParaRPr lang="fr-FR"/>
          </a:p>
        </p:txBody>
      </p:sp>
    </p:spTree>
    <p:extLst>
      <p:ext uri="{BB962C8B-B14F-4D97-AF65-F5344CB8AC3E}">
        <p14:creationId xmlns:p14="http://schemas.microsoft.com/office/powerpoint/2010/main" val="17576540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Translation</a:t>
            </a:r>
          </a:p>
        </p:txBody>
      </p:sp>
      <p:sp>
        <p:nvSpPr>
          <p:cNvPr id="3" name="Espace réservé du pied de page 2"/>
          <p:cNvSpPr>
            <a:spLocks noGrp="1"/>
          </p:cNvSpPr>
          <p:nvPr>
            <p:ph type="ftr" sz="quarter" idx="10"/>
          </p:nvPr>
        </p:nvSpPr>
        <p:spPr/>
        <p:txBody>
          <a:bodyPr/>
          <a:lstStyle/>
          <a:p>
            <a:r>
              <a:rPr lang="fr-FR"/>
              <a:t>Thèse A. Joly – Cylindre déformé en écoulement axial</a:t>
            </a: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845" y="1309044"/>
            <a:ext cx="885633" cy="2232000"/>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6812" y="1308796"/>
            <a:ext cx="1176915" cy="2232248"/>
          </a:xfrm>
          <a:prstGeom prst="rect">
            <a:avLst/>
          </a:prstGeom>
        </p:spPr>
      </p:pic>
      <p:pic>
        <p:nvPicPr>
          <p:cNvPr id="7" name="Imag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9646" y="948756"/>
            <a:ext cx="2884223" cy="2880000"/>
          </a:xfrm>
          <a:prstGeom prst="rect">
            <a:avLst/>
          </a:prstGeom>
        </p:spPr>
      </p:pic>
      <p:pic>
        <p:nvPicPr>
          <p:cNvPr id="9" name="Imag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68325" y="948756"/>
            <a:ext cx="2884223" cy="2880000"/>
          </a:xfrm>
          <a:prstGeom prst="rect">
            <a:avLst/>
          </a:prstGeom>
        </p:spPr>
      </p:pic>
      <p:sp>
        <p:nvSpPr>
          <p:cNvPr id="11" name="ZoneTexte 10"/>
          <p:cNvSpPr txBox="1"/>
          <p:nvPr/>
        </p:nvSpPr>
        <p:spPr>
          <a:xfrm>
            <a:off x="2470374" y="588718"/>
            <a:ext cx="1080120" cy="276999"/>
          </a:xfrm>
          <a:prstGeom prst="rect">
            <a:avLst/>
          </a:prstGeom>
          <a:noFill/>
        </p:spPr>
        <p:txBody>
          <a:bodyPr wrap="square" lIns="36000" tIns="0" rIns="36000" bIns="0" rtlCol="0">
            <a:spAutoFit/>
          </a:bodyPr>
          <a:lstStyle/>
          <a:p>
            <a:pPr algn="ctr"/>
            <a:r>
              <a:rPr lang="fr-FR" dirty="0">
                <a:solidFill>
                  <a:schemeClr val="tx2"/>
                </a:solidFill>
              </a:rPr>
              <a:t>Vitesse</a:t>
            </a:r>
          </a:p>
        </p:txBody>
      </p:sp>
      <p:sp>
        <p:nvSpPr>
          <p:cNvPr id="12" name="ZoneTexte 11"/>
          <p:cNvSpPr txBox="1"/>
          <p:nvPr/>
        </p:nvSpPr>
        <p:spPr>
          <a:xfrm>
            <a:off x="5811695" y="588718"/>
            <a:ext cx="1080120" cy="276999"/>
          </a:xfrm>
          <a:prstGeom prst="rect">
            <a:avLst/>
          </a:prstGeom>
          <a:noFill/>
        </p:spPr>
        <p:txBody>
          <a:bodyPr wrap="square" lIns="36000" tIns="0" rIns="36000" bIns="0" rtlCol="0">
            <a:spAutoFit/>
          </a:bodyPr>
          <a:lstStyle/>
          <a:p>
            <a:pPr algn="ctr"/>
            <a:r>
              <a:rPr lang="fr-FR" dirty="0">
                <a:solidFill>
                  <a:schemeClr val="tx2"/>
                </a:solidFill>
              </a:rPr>
              <a:t>Pression</a:t>
            </a:r>
          </a:p>
        </p:txBody>
      </p:sp>
      <p:grpSp>
        <p:nvGrpSpPr>
          <p:cNvPr id="13" name="Groupe 12"/>
          <p:cNvGrpSpPr/>
          <p:nvPr/>
        </p:nvGrpSpPr>
        <p:grpSpPr>
          <a:xfrm>
            <a:off x="1235464" y="3325020"/>
            <a:ext cx="724229" cy="758898"/>
            <a:chOff x="5391961" y="4132442"/>
            <a:chExt cx="724229" cy="758898"/>
          </a:xfrm>
        </p:grpSpPr>
        <p:cxnSp>
          <p:nvCxnSpPr>
            <p:cNvPr id="14" name="Connecteur droit avec flèche 13"/>
            <p:cNvCxnSpPr/>
            <p:nvPr/>
          </p:nvCxnSpPr>
          <p:spPr>
            <a:xfrm flipV="1">
              <a:off x="5570428" y="4699119"/>
              <a:ext cx="360000" cy="0"/>
            </a:xfrm>
            <a:prstGeom prst="straightConnector1">
              <a:avLst/>
            </a:prstGeom>
            <a:noFill/>
            <a:ln w="12700" cap="flat" cmpd="sng" algn="ctr">
              <a:solidFill>
                <a:sysClr val="windowText" lastClr="000000"/>
              </a:solidFill>
              <a:prstDash val="solid"/>
              <a:miter lim="800000"/>
              <a:tailEnd type="triangle" w="sm" len="med"/>
            </a:ln>
            <a:effectLst/>
          </p:spPr>
        </p:cxnSp>
        <p:cxnSp>
          <p:nvCxnSpPr>
            <p:cNvPr id="15" name="Connecteur droit avec flèche 14"/>
            <p:cNvCxnSpPr/>
            <p:nvPr/>
          </p:nvCxnSpPr>
          <p:spPr>
            <a:xfrm rot="16200000" flipV="1">
              <a:off x="5390428" y="4519119"/>
              <a:ext cx="360000" cy="0"/>
            </a:xfrm>
            <a:prstGeom prst="straightConnector1">
              <a:avLst/>
            </a:prstGeom>
            <a:noFill/>
            <a:ln w="12700" cap="flat" cmpd="sng" algn="ctr">
              <a:solidFill>
                <a:sysClr val="windowText" lastClr="000000"/>
              </a:solidFill>
              <a:prstDash val="solid"/>
              <a:miter lim="800000"/>
              <a:tailEnd type="triangle" w="sm" len="med"/>
            </a:ln>
            <a:effectLst/>
          </p:spPr>
        </p:cxnSp>
        <p:sp>
          <p:nvSpPr>
            <p:cNvPr id="16" name="ZoneTexte 15"/>
            <p:cNvSpPr txBox="1"/>
            <p:nvPr/>
          </p:nvSpPr>
          <p:spPr>
            <a:xfrm>
              <a:off x="5852665" y="4573344"/>
              <a:ext cx="263525" cy="251550"/>
            </a:xfrm>
            <a:prstGeom prst="rect">
              <a:avLst/>
            </a:prstGeom>
            <a:noFill/>
          </p:spPr>
          <p:txBody>
            <a:bodyPr wrap="square" rtlCol="0">
              <a:spAutoFit/>
            </a:bodyPr>
            <a:lstStyle/>
            <a:p>
              <a:pPr>
                <a:defRPr/>
              </a:pPr>
              <a:r>
                <a:rPr lang="fr-FR" sz="1000" kern="0" dirty="0">
                  <a:solidFill>
                    <a:prstClr val="black"/>
                  </a:solidFill>
                  <a:latin typeface="Calibri"/>
                </a:rPr>
                <a:t>y</a:t>
              </a:r>
            </a:p>
          </p:txBody>
        </p:sp>
        <p:sp>
          <p:nvSpPr>
            <p:cNvPr id="17" name="ZoneTexte 16"/>
            <p:cNvSpPr txBox="1"/>
            <p:nvPr/>
          </p:nvSpPr>
          <p:spPr>
            <a:xfrm>
              <a:off x="5438665" y="4132442"/>
              <a:ext cx="263525" cy="251550"/>
            </a:xfrm>
            <a:prstGeom prst="rect">
              <a:avLst/>
            </a:prstGeom>
            <a:noFill/>
          </p:spPr>
          <p:txBody>
            <a:bodyPr wrap="square" rtlCol="0">
              <a:spAutoFit/>
            </a:bodyPr>
            <a:lstStyle/>
            <a:p>
              <a:pPr algn="ctr">
                <a:defRPr/>
              </a:pPr>
              <a:r>
                <a:rPr lang="fr-FR" sz="1000" kern="0" dirty="0">
                  <a:solidFill>
                    <a:prstClr val="black"/>
                  </a:solidFill>
                  <a:latin typeface="Calibri"/>
                </a:rPr>
                <a:t>z</a:t>
              </a:r>
            </a:p>
          </p:txBody>
        </p:sp>
        <p:sp>
          <p:nvSpPr>
            <p:cNvPr id="18" name="ZoneTexte 17"/>
            <p:cNvSpPr txBox="1"/>
            <p:nvPr/>
          </p:nvSpPr>
          <p:spPr>
            <a:xfrm>
              <a:off x="5391961" y="4645119"/>
              <a:ext cx="124386" cy="246221"/>
            </a:xfrm>
            <a:prstGeom prst="rect">
              <a:avLst/>
            </a:prstGeom>
            <a:noFill/>
          </p:spPr>
          <p:txBody>
            <a:bodyPr wrap="square" rtlCol="0">
              <a:spAutoFit/>
            </a:bodyPr>
            <a:lstStyle/>
            <a:p>
              <a:pPr algn="ctr">
                <a:defRPr/>
              </a:pPr>
              <a:r>
                <a:rPr lang="fr-FR" sz="1000" kern="0" dirty="0">
                  <a:solidFill>
                    <a:prstClr val="black"/>
                  </a:solidFill>
                  <a:latin typeface="Calibri"/>
                </a:rPr>
                <a:t>x</a:t>
              </a:r>
            </a:p>
          </p:txBody>
        </p:sp>
        <p:grpSp>
          <p:nvGrpSpPr>
            <p:cNvPr id="19" name="Groupe 18"/>
            <p:cNvGrpSpPr/>
            <p:nvPr/>
          </p:nvGrpSpPr>
          <p:grpSpPr>
            <a:xfrm>
              <a:off x="5516510" y="4645119"/>
              <a:ext cx="108000" cy="108000"/>
              <a:chOff x="5400000" y="1080000"/>
              <a:chExt cx="108000" cy="108000"/>
            </a:xfrm>
          </p:grpSpPr>
          <p:sp>
            <p:nvSpPr>
              <p:cNvPr id="20" name="Ellipse 19"/>
              <p:cNvSpPr/>
              <p:nvPr/>
            </p:nvSpPr>
            <p:spPr>
              <a:xfrm>
                <a:off x="5400000" y="1080000"/>
                <a:ext cx="108000" cy="108000"/>
              </a:xfrm>
              <a:prstGeom prst="ellipse">
                <a:avLst/>
              </a:prstGeom>
              <a:noFill/>
              <a:ln w="12700" cap="flat" cmpd="sng" algn="ctr">
                <a:solidFill>
                  <a:sysClr val="windowText" lastClr="000000"/>
                </a:solidFill>
                <a:prstDash val="solid"/>
                <a:miter lim="800000"/>
                <a:tailEnd type="triangle"/>
              </a:ln>
              <a:effectLst/>
            </p:spPr>
            <p:txBody>
              <a:bodyPr rtlCol="0" anchor="ctr"/>
              <a:lstStyle/>
              <a:p>
                <a:pPr algn="ctr">
                  <a:defRPr/>
                </a:pPr>
                <a:endParaRPr lang="fr-FR" kern="0">
                  <a:ln>
                    <a:solidFill>
                      <a:sysClr val="windowText" lastClr="000000"/>
                    </a:solidFill>
                  </a:ln>
                  <a:solidFill>
                    <a:prstClr val="black"/>
                  </a:solidFill>
                  <a:latin typeface="Calibri"/>
                </a:endParaRPr>
              </a:p>
            </p:txBody>
          </p:sp>
          <p:sp>
            <p:nvSpPr>
              <p:cNvPr id="21" name="Ellipse 20"/>
              <p:cNvSpPr/>
              <p:nvPr/>
            </p:nvSpPr>
            <p:spPr>
              <a:xfrm>
                <a:off x="5436000" y="1116000"/>
                <a:ext cx="36000" cy="36000"/>
              </a:xfrm>
              <a:prstGeom prst="ellipse">
                <a:avLst/>
              </a:prstGeom>
              <a:solidFill>
                <a:sysClr val="windowText" lastClr="000000"/>
              </a:solidFill>
              <a:ln w="12700" cap="flat" cmpd="sng" algn="ctr">
                <a:solidFill>
                  <a:sysClr val="windowText" lastClr="000000"/>
                </a:solidFill>
                <a:prstDash val="solid"/>
                <a:miter lim="800000"/>
                <a:tailEnd type="triangle"/>
              </a:ln>
              <a:effectLst/>
            </p:spPr>
            <p:txBody>
              <a:bodyPr rtlCol="0" anchor="ctr"/>
              <a:lstStyle/>
              <a:p>
                <a:pPr algn="ctr">
                  <a:defRPr/>
                </a:pPr>
                <a:endParaRPr lang="fr-FR" kern="0">
                  <a:ln>
                    <a:solidFill>
                      <a:sysClr val="windowText" lastClr="000000"/>
                    </a:solidFill>
                  </a:ln>
                  <a:solidFill>
                    <a:prstClr val="black"/>
                  </a:solidFill>
                  <a:latin typeface="Calibri"/>
                </a:endParaRPr>
              </a:p>
            </p:txBody>
          </p:sp>
        </p:grpSp>
      </p:grpSp>
      <p:grpSp>
        <p:nvGrpSpPr>
          <p:cNvPr id="22" name="Groupe 21"/>
          <p:cNvGrpSpPr/>
          <p:nvPr/>
        </p:nvGrpSpPr>
        <p:grpSpPr>
          <a:xfrm>
            <a:off x="2188101" y="3602810"/>
            <a:ext cx="263525" cy="357999"/>
            <a:chOff x="1133846" y="4466915"/>
            <a:chExt cx="263525" cy="357999"/>
          </a:xfrm>
        </p:grpSpPr>
        <p:grpSp>
          <p:nvGrpSpPr>
            <p:cNvPr id="23" name="Groupe 22"/>
            <p:cNvGrpSpPr/>
            <p:nvPr/>
          </p:nvGrpSpPr>
          <p:grpSpPr>
            <a:xfrm>
              <a:off x="1184431" y="4716914"/>
              <a:ext cx="108000" cy="108000"/>
              <a:chOff x="5400000" y="1080000"/>
              <a:chExt cx="108000" cy="108000"/>
            </a:xfrm>
          </p:grpSpPr>
          <p:sp>
            <p:nvSpPr>
              <p:cNvPr id="25" name="Ellipse 24"/>
              <p:cNvSpPr/>
              <p:nvPr/>
            </p:nvSpPr>
            <p:spPr>
              <a:xfrm>
                <a:off x="5400000" y="1080000"/>
                <a:ext cx="108000" cy="108000"/>
              </a:xfrm>
              <a:prstGeom prst="ellipse">
                <a:avLst/>
              </a:prstGeom>
              <a:noFill/>
              <a:ln w="12700" cap="flat" cmpd="sng" algn="ctr">
                <a:solidFill>
                  <a:sysClr val="windowText" lastClr="000000"/>
                </a:solidFill>
                <a:prstDash val="solid"/>
                <a:miter lim="800000"/>
                <a:tailEnd type="triangle"/>
              </a:ln>
              <a:effectLst/>
            </p:spPr>
            <p:txBody>
              <a:bodyPr rtlCol="0" anchor="ctr"/>
              <a:lstStyle/>
              <a:p>
                <a:pPr algn="ctr">
                  <a:defRPr/>
                </a:pPr>
                <a:endParaRPr lang="fr-FR" kern="0">
                  <a:ln>
                    <a:solidFill>
                      <a:sysClr val="windowText" lastClr="000000"/>
                    </a:solidFill>
                  </a:ln>
                  <a:solidFill>
                    <a:prstClr val="black"/>
                  </a:solidFill>
                  <a:latin typeface="Calibri"/>
                </a:endParaRPr>
              </a:p>
            </p:txBody>
          </p:sp>
          <p:sp>
            <p:nvSpPr>
              <p:cNvPr id="26" name="Ellipse 25"/>
              <p:cNvSpPr/>
              <p:nvPr/>
            </p:nvSpPr>
            <p:spPr>
              <a:xfrm>
                <a:off x="5436000" y="1116000"/>
                <a:ext cx="36000" cy="36000"/>
              </a:xfrm>
              <a:prstGeom prst="ellipse">
                <a:avLst/>
              </a:prstGeom>
              <a:solidFill>
                <a:sysClr val="windowText" lastClr="000000"/>
              </a:solidFill>
              <a:ln w="12700" cap="flat" cmpd="sng" algn="ctr">
                <a:solidFill>
                  <a:sysClr val="windowText" lastClr="000000"/>
                </a:solidFill>
                <a:prstDash val="solid"/>
                <a:miter lim="800000"/>
                <a:tailEnd type="triangle"/>
              </a:ln>
              <a:effectLst/>
            </p:spPr>
            <p:txBody>
              <a:bodyPr rtlCol="0" anchor="ctr"/>
              <a:lstStyle/>
              <a:p>
                <a:pPr algn="ctr">
                  <a:defRPr/>
                </a:pPr>
                <a:endParaRPr lang="fr-FR" kern="0">
                  <a:ln>
                    <a:solidFill>
                      <a:sysClr val="windowText" lastClr="000000"/>
                    </a:solidFill>
                  </a:ln>
                  <a:solidFill>
                    <a:prstClr val="black"/>
                  </a:solidFill>
                  <a:latin typeface="Calibri"/>
                </a:endParaRPr>
              </a:p>
            </p:txBody>
          </p:sp>
        </p:grpSp>
        <p:sp>
          <p:nvSpPr>
            <p:cNvPr id="24" name="ZoneTexte 23"/>
            <p:cNvSpPr txBox="1"/>
            <p:nvPr/>
          </p:nvSpPr>
          <p:spPr>
            <a:xfrm>
              <a:off x="1133846" y="4466915"/>
              <a:ext cx="263525" cy="276999"/>
            </a:xfrm>
            <a:prstGeom prst="rect">
              <a:avLst/>
            </a:prstGeom>
            <a:noFill/>
          </p:spPr>
          <p:txBody>
            <a:bodyPr wrap="square" rtlCol="0">
              <a:spAutoFit/>
            </a:bodyPr>
            <a:lstStyle/>
            <a:p>
              <a:pPr algn="ctr">
                <a:defRPr/>
              </a:pPr>
              <a:r>
                <a:rPr lang="fr-FR" sz="1200" i="1" kern="0" dirty="0">
                  <a:solidFill>
                    <a:prstClr val="black"/>
                  </a:solidFill>
                  <a:latin typeface="Calibri"/>
                </a:rPr>
                <a:t>U</a:t>
              </a:r>
            </a:p>
          </p:txBody>
        </p:sp>
      </p:grpSp>
      <mc:AlternateContent xmlns:mc="http://schemas.openxmlformats.org/markup-compatibility/2006" xmlns:a14="http://schemas.microsoft.com/office/drawing/2010/main">
        <mc:Choice Requires="a14">
          <p:sp>
            <p:nvSpPr>
              <p:cNvPr id="27" name="Rectangle 26"/>
              <p:cNvSpPr/>
              <p:nvPr/>
            </p:nvSpPr>
            <p:spPr>
              <a:xfrm>
                <a:off x="3738355" y="132959"/>
                <a:ext cx="5405647" cy="481735"/>
              </a:xfrm>
              <a:prstGeom prst="rect">
                <a:avLst/>
              </a:prstGeom>
              <a:noFill/>
            </p:spPr>
            <p:txBody>
              <a:bodyPr wrap="none">
                <a:spAutoFit/>
              </a:bodyPr>
              <a:lstStyle/>
              <a:p>
                <a14:m>
                  <m:oMath xmlns:m="http://schemas.openxmlformats.org/officeDocument/2006/math">
                    <m:f>
                      <m:fPr>
                        <m:ctrlPr>
                          <a:rPr lang="fr-FR" sz="1600" i="1" dirty="0">
                            <a:latin typeface="Cambria Math" panose="02040503050406030204" pitchFamily="18" charset="0"/>
                          </a:rPr>
                        </m:ctrlPr>
                      </m:fPr>
                      <m:num>
                        <m:acc>
                          <m:accPr>
                            <m:chr m:val="̃"/>
                            <m:ctrlPr>
                              <a:rPr lang="fr-FR" sz="1600" i="1">
                                <a:latin typeface="Cambria Math" panose="02040503050406030204" pitchFamily="18" charset="0"/>
                              </a:rPr>
                            </m:ctrlPr>
                          </m:accPr>
                          <m:e>
                            <m:r>
                              <a:rPr lang="fr-FR" sz="1600" i="1">
                                <a:latin typeface="Cambria Math" panose="02040503050406030204" pitchFamily="18" charset="0"/>
                              </a:rPr>
                              <m:t>𝑥</m:t>
                            </m:r>
                          </m:e>
                        </m:acc>
                      </m:num>
                      <m:den>
                        <m:sSub>
                          <m:sSubPr>
                            <m:ctrlPr>
                              <a:rPr lang="fr-FR" sz="1600" i="1" dirty="0">
                                <a:latin typeface="Cambria Math" panose="02040503050406030204" pitchFamily="18" charset="0"/>
                              </a:rPr>
                            </m:ctrlPr>
                          </m:sSubPr>
                          <m:e>
                            <m:r>
                              <a:rPr lang="fr-FR" sz="1600" i="1" dirty="0">
                                <a:latin typeface="Cambria Math" panose="02040503050406030204" pitchFamily="18" charset="0"/>
                              </a:rPr>
                              <m:t>𝐷</m:t>
                            </m:r>
                          </m:e>
                          <m:sub>
                            <m:r>
                              <a:rPr lang="fr-FR" sz="1600" i="1" dirty="0">
                                <a:latin typeface="Cambria Math" panose="02040503050406030204" pitchFamily="18" charset="0"/>
                              </a:rPr>
                              <m:t>h</m:t>
                            </m:r>
                          </m:sub>
                        </m:sSub>
                      </m:den>
                    </m:f>
                    <m:r>
                      <a:rPr lang="fr-FR" sz="1600" i="1" dirty="0">
                        <a:latin typeface="Cambria Math" panose="02040503050406030204" pitchFamily="18" charset="0"/>
                      </a:rPr>
                      <m:t>=29</m:t>
                    </m:r>
                  </m:oMath>
                </a14:m>
                <a:r>
                  <a:rPr lang="fr-FR" sz="1600" dirty="0"/>
                  <a:t> (1,5m en aval de l’extrémité amont des cylindres)</a:t>
                </a:r>
              </a:p>
            </p:txBody>
          </p:sp>
        </mc:Choice>
        <mc:Fallback xmlns="">
          <p:sp>
            <p:nvSpPr>
              <p:cNvPr id="27" name="Rectangle 26"/>
              <p:cNvSpPr>
                <a:spLocks noRot="1" noChangeAspect="1" noMove="1" noResize="1" noEditPoints="1" noAdjustHandles="1" noChangeArrowheads="1" noChangeShapeType="1" noTextEdit="1"/>
              </p:cNvSpPr>
              <p:nvPr/>
            </p:nvSpPr>
            <p:spPr>
              <a:xfrm>
                <a:off x="3738353" y="132957"/>
                <a:ext cx="5405647" cy="481735"/>
              </a:xfrm>
              <a:prstGeom prst="rect">
                <a:avLst/>
              </a:prstGeom>
              <a:blipFill rotWithShape="0">
                <a:blip r:embed="rId7"/>
                <a:stretch>
                  <a:fillRect/>
                </a:stretch>
              </a:blipFill>
            </p:spPr>
            <p:txBody>
              <a:bodyPr/>
              <a:lstStyle/>
              <a:p>
                <a:r>
                  <a:rPr lang="fr-FR">
                    <a:noFill/>
                  </a:rPr>
                  <a:t> </a:t>
                </a:r>
              </a:p>
            </p:txBody>
          </p:sp>
        </mc:Fallback>
      </mc:AlternateContent>
      <p:sp>
        <p:nvSpPr>
          <p:cNvPr id="28" name="Espace réservé du contenu 2"/>
          <p:cNvSpPr txBox="1">
            <a:spLocks/>
          </p:cNvSpPr>
          <p:nvPr/>
        </p:nvSpPr>
        <p:spPr>
          <a:xfrm>
            <a:off x="791580" y="4106618"/>
            <a:ext cx="3888432" cy="907884"/>
          </a:xfrm>
          <a:prstGeom prst="rect">
            <a:avLst/>
          </a:prstGeom>
        </p:spPr>
        <p:txBody>
          <a:bodyPr vert="horz" lIns="36000" tIns="0" rIns="36000" bIns="0" rtlCol="0">
            <a:noAutofit/>
          </a:bodyPr>
          <a:lstStyle>
            <a:lvl1pPr marL="179388" indent="-179388" algn="l" defTabSz="914400" rtl="0" eaLnBrk="1" latinLnBrk="0" hangingPunct="1">
              <a:spcBef>
                <a:spcPts val="600"/>
              </a:spcBef>
              <a:buClr>
                <a:schemeClr val="accent5"/>
              </a:buClr>
              <a:buFont typeface="Wingdings" pitchFamily="2" charset="2"/>
              <a:buChar char=""/>
              <a:defRPr sz="2000" b="1" kern="1200">
                <a:solidFill>
                  <a:schemeClr val="tx2"/>
                </a:solidFill>
                <a:latin typeface="+mn-lt"/>
                <a:ea typeface="+mn-ea"/>
                <a:cs typeface="+mn-cs"/>
              </a:defRPr>
            </a:lvl1pPr>
            <a:lvl2pPr marL="360000" indent="-180000" algn="l" defTabSz="914400" rtl="0" eaLnBrk="1" latinLnBrk="0" hangingPunct="1">
              <a:spcBef>
                <a:spcPts val="600"/>
              </a:spcBef>
              <a:buClr>
                <a:schemeClr val="accent5"/>
              </a:buClr>
              <a:buSzPct val="50000"/>
              <a:buFont typeface="Wingdings" pitchFamily="2" charset="2"/>
              <a:buChar char=""/>
              <a:defRPr sz="2000" kern="1200">
                <a:solidFill>
                  <a:schemeClr val="tx2"/>
                </a:solidFill>
                <a:latin typeface="+mn-lt"/>
                <a:ea typeface="+mn-ea"/>
                <a:cs typeface="+mn-cs"/>
              </a:defRPr>
            </a:lvl2pPr>
            <a:lvl3pPr marL="540000" indent="-180000" algn="l" defTabSz="914400" rtl="0" eaLnBrk="1" latinLnBrk="0" hangingPunct="1">
              <a:spcBef>
                <a:spcPts val="300"/>
              </a:spcBef>
              <a:buClr>
                <a:schemeClr val="accent5"/>
              </a:buClr>
              <a:buFont typeface="Arial" pitchFamily="34" charset="0"/>
              <a:buChar char="•"/>
              <a:defRPr sz="1800" kern="1200">
                <a:solidFill>
                  <a:schemeClr val="tx2"/>
                </a:solidFill>
                <a:latin typeface="+mn-lt"/>
                <a:ea typeface="+mn-ea"/>
                <a:cs typeface="+mn-cs"/>
              </a:defRPr>
            </a:lvl3pPr>
            <a:lvl4pPr marL="720000" indent="-144000" algn="l" defTabSz="914400" rtl="0" eaLnBrk="1" latinLnBrk="0" hangingPunct="1">
              <a:spcBef>
                <a:spcPts val="0"/>
              </a:spcBef>
              <a:buFont typeface="Arial" pitchFamily="34" charset="0"/>
              <a:buChar char="–"/>
              <a:defRPr sz="1600" kern="1200">
                <a:solidFill>
                  <a:schemeClr val="tx2"/>
                </a:solidFill>
                <a:latin typeface="+mn-lt"/>
                <a:ea typeface="+mn-ea"/>
                <a:cs typeface="+mn-cs"/>
              </a:defRPr>
            </a:lvl4pPr>
            <a:lvl5pPr marL="864000" indent="-108000" algn="l" defTabSz="914400" rtl="0" eaLnBrk="1" latinLnBrk="0" hangingPunct="1">
              <a:spcBef>
                <a:spcPts val="0"/>
              </a:spcBef>
              <a:buFont typeface="Arial" pitchFamily="34" charset="0"/>
              <a:buChar char="»"/>
              <a:defRPr sz="14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dirty="0"/>
              <a:t>Zone étroite : écoulement ralenti (pertes de charge)</a:t>
            </a:r>
          </a:p>
          <a:p>
            <a:endParaRPr lang="fr-FR" dirty="0"/>
          </a:p>
        </p:txBody>
      </p:sp>
      <p:sp>
        <p:nvSpPr>
          <p:cNvPr id="30" name="Espace réservé du contenu 2"/>
          <p:cNvSpPr txBox="1">
            <a:spLocks/>
          </p:cNvSpPr>
          <p:nvPr/>
        </p:nvSpPr>
        <p:spPr>
          <a:xfrm>
            <a:off x="4860031" y="4106618"/>
            <a:ext cx="3888432" cy="907884"/>
          </a:xfrm>
          <a:prstGeom prst="rect">
            <a:avLst/>
          </a:prstGeom>
        </p:spPr>
        <p:txBody>
          <a:bodyPr vert="horz" lIns="36000" tIns="0" rIns="36000" bIns="0" rtlCol="0">
            <a:noAutofit/>
          </a:bodyPr>
          <a:lstStyle>
            <a:lvl1pPr marL="179388" indent="-179388" algn="l" defTabSz="914400" rtl="0" eaLnBrk="1" latinLnBrk="0" hangingPunct="1">
              <a:spcBef>
                <a:spcPts val="600"/>
              </a:spcBef>
              <a:buClr>
                <a:schemeClr val="accent5"/>
              </a:buClr>
              <a:buFont typeface="Wingdings" pitchFamily="2" charset="2"/>
              <a:buChar char=""/>
              <a:defRPr sz="2000" b="1" kern="1200">
                <a:solidFill>
                  <a:schemeClr val="tx2"/>
                </a:solidFill>
                <a:latin typeface="+mn-lt"/>
                <a:ea typeface="+mn-ea"/>
                <a:cs typeface="+mn-cs"/>
              </a:defRPr>
            </a:lvl1pPr>
            <a:lvl2pPr marL="360000" indent="-180000" algn="l" defTabSz="914400" rtl="0" eaLnBrk="1" latinLnBrk="0" hangingPunct="1">
              <a:spcBef>
                <a:spcPts val="600"/>
              </a:spcBef>
              <a:buClr>
                <a:schemeClr val="accent5"/>
              </a:buClr>
              <a:buSzPct val="50000"/>
              <a:buFont typeface="Wingdings" pitchFamily="2" charset="2"/>
              <a:buChar char=""/>
              <a:defRPr sz="2000" kern="1200">
                <a:solidFill>
                  <a:schemeClr val="tx2"/>
                </a:solidFill>
                <a:latin typeface="+mn-lt"/>
                <a:ea typeface="+mn-ea"/>
                <a:cs typeface="+mn-cs"/>
              </a:defRPr>
            </a:lvl2pPr>
            <a:lvl3pPr marL="540000" indent="-180000" algn="l" defTabSz="914400" rtl="0" eaLnBrk="1" latinLnBrk="0" hangingPunct="1">
              <a:spcBef>
                <a:spcPts val="300"/>
              </a:spcBef>
              <a:buClr>
                <a:schemeClr val="accent5"/>
              </a:buClr>
              <a:buFont typeface="Arial" pitchFamily="34" charset="0"/>
              <a:buChar char="•"/>
              <a:defRPr sz="1800" kern="1200">
                <a:solidFill>
                  <a:schemeClr val="tx2"/>
                </a:solidFill>
                <a:latin typeface="+mn-lt"/>
                <a:ea typeface="+mn-ea"/>
                <a:cs typeface="+mn-cs"/>
              </a:defRPr>
            </a:lvl3pPr>
            <a:lvl4pPr marL="720000" indent="-144000" algn="l" defTabSz="914400" rtl="0" eaLnBrk="1" latinLnBrk="0" hangingPunct="1">
              <a:spcBef>
                <a:spcPts val="0"/>
              </a:spcBef>
              <a:buFont typeface="Arial" pitchFamily="34" charset="0"/>
              <a:buChar char="–"/>
              <a:defRPr sz="1600" kern="1200">
                <a:solidFill>
                  <a:schemeClr val="tx2"/>
                </a:solidFill>
                <a:latin typeface="+mn-lt"/>
                <a:ea typeface="+mn-ea"/>
                <a:cs typeface="+mn-cs"/>
              </a:defRPr>
            </a:lvl4pPr>
            <a:lvl5pPr marL="864000" indent="-108000" algn="l" defTabSz="914400" rtl="0" eaLnBrk="1" latinLnBrk="0" hangingPunct="1">
              <a:spcBef>
                <a:spcPts val="0"/>
              </a:spcBef>
              <a:buFont typeface="Arial" pitchFamily="34" charset="0"/>
              <a:buChar char="»"/>
              <a:defRPr sz="14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dirty="0"/>
              <a:t>Pression uniforme</a:t>
            </a:r>
          </a:p>
          <a:p>
            <a:pPr lvl="1"/>
            <a:endParaRPr lang="fr-FR" dirty="0"/>
          </a:p>
          <a:p>
            <a:endParaRPr lang="fr-FR" dirty="0"/>
          </a:p>
        </p:txBody>
      </p:sp>
    </p:spTree>
    <p:extLst>
      <p:ext uri="{BB962C8B-B14F-4D97-AF65-F5344CB8AC3E}">
        <p14:creationId xmlns:p14="http://schemas.microsoft.com/office/powerpoint/2010/main" val="25963476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Rotation</a:t>
            </a:r>
          </a:p>
        </p:txBody>
      </p:sp>
      <p:sp>
        <p:nvSpPr>
          <p:cNvPr id="3" name="Espace réservé du pied de page 2"/>
          <p:cNvSpPr>
            <a:spLocks noGrp="1"/>
          </p:cNvSpPr>
          <p:nvPr>
            <p:ph type="ftr" sz="quarter" idx="10"/>
          </p:nvPr>
        </p:nvSpPr>
        <p:spPr/>
        <p:txBody>
          <a:bodyPr/>
          <a:lstStyle/>
          <a:p>
            <a:r>
              <a:rPr lang="fr-FR"/>
              <a:t>Thèse A. Joly – Cylindre déformé en écoulement axial</a:t>
            </a: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845" y="1309044"/>
            <a:ext cx="885633" cy="2232000"/>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6812" y="1308796"/>
            <a:ext cx="1176915" cy="2232248"/>
          </a:xfrm>
          <a:prstGeom prst="rect">
            <a:avLst/>
          </a:prstGeom>
        </p:spPr>
      </p:pic>
      <p:pic>
        <p:nvPicPr>
          <p:cNvPr id="7" name="Imag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9644" y="948756"/>
            <a:ext cx="2884222" cy="2880000"/>
          </a:xfrm>
          <a:prstGeom prst="rect">
            <a:avLst/>
          </a:prstGeom>
        </p:spPr>
      </p:pic>
      <p:pic>
        <p:nvPicPr>
          <p:cNvPr id="9" name="Imag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68323" y="948756"/>
            <a:ext cx="2884222" cy="2880000"/>
          </a:xfrm>
          <a:prstGeom prst="rect">
            <a:avLst/>
          </a:prstGeom>
        </p:spPr>
      </p:pic>
      <p:sp>
        <p:nvSpPr>
          <p:cNvPr id="11" name="ZoneTexte 10"/>
          <p:cNvSpPr txBox="1"/>
          <p:nvPr/>
        </p:nvSpPr>
        <p:spPr>
          <a:xfrm>
            <a:off x="2470374" y="588718"/>
            <a:ext cx="1080120" cy="276999"/>
          </a:xfrm>
          <a:prstGeom prst="rect">
            <a:avLst/>
          </a:prstGeom>
          <a:noFill/>
        </p:spPr>
        <p:txBody>
          <a:bodyPr wrap="square" lIns="36000" tIns="0" rIns="36000" bIns="0" rtlCol="0">
            <a:spAutoFit/>
          </a:bodyPr>
          <a:lstStyle/>
          <a:p>
            <a:pPr algn="ctr"/>
            <a:r>
              <a:rPr lang="fr-FR" dirty="0">
                <a:solidFill>
                  <a:schemeClr val="tx2"/>
                </a:solidFill>
              </a:rPr>
              <a:t>Vitesse</a:t>
            </a:r>
          </a:p>
        </p:txBody>
      </p:sp>
      <p:sp>
        <p:nvSpPr>
          <p:cNvPr id="12" name="ZoneTexte 11"/>
          <p:cNvSpPr txBox="1"/>
          <p:nvPr/>
        </p:nvSpPr>
        <p:spPr>
          <a:xfrm>
            <a:off x="5811695" y="588718"/>
            <a:ext cx="1080120" cy="276999"/>
          </a:xfrm>
          <a:prstGeom prst="rect">
            <a:avLst/>
          </a:prstGeom>
          <a:noFill/>
        </p:spPr>
        <p:txBody>
          <a:bodyPr wrap="square" lIns="36000" tIns="0" rIns="36000" bIns="0" rtlCol="0">
            <a:spAutoFit/>
          </a:bodyPr>
          <a:lstStyle/>
          <a:p>
            <a:pPr algn="ctr"/>
            <a:r>
              <a:rPr lang="fr-FR" dirty="0">
                <a:solidFill>
                  <a:schemeClr val="tx2"/>
                </a:solidFill>
              </a:rPr>
              <a:t>Pression</a:t>
            </a:r>
          </a:p>
        </p:txBody>
      </p:sp>
      <p:grpSp>
        <p:nvGrpSpPr>
          <p:cNvPr id="26" name="Groupe 25"/>
          <p:cNvGrpSpPr/>
          <p:nvPr/>
        </p:nvGrpSpPr>
        <p:grpSpPr>
          <a:xfrm>
            <a:off x="1235464" y="3325020"/>
            <a:ext cx="724229" cy="758898"/>
            <a:chOff x="5391961" y="4132442"/>
            <a:chExt cx="724229" cy="758898"/>
          </a:xfrm>
        </p:grpSpPr>
        <p:cxnSp>
          <p:nvCxnSpPr>
            <p:cNvPr id="27" name="Connecteur droit avec flèche 26"/>
            <p:cNvCxnSpPr/>
            <p:nvPr/>
          </p:nvCxnSpPr>
          <p:spPr>
            <a:xfrm flipV="1">
              <a:off x="5570428" y="4699119"/>
              <a:ext cx="360000" cy="0"/>
            </a:xfrm>
            <a:prstGeom prst="straightConnector1">
              <a:avLst/>
            </a:prstGeom>
            <a:noFill/>
            <a:ln w="12700" cap="flat" cmpd="sng" algn="ctr">
              <a:solidFill>
                <a:sysClr val="windowText" lastClr="000000"/>
              </a:solidFill>
              <a:prstDash val="solid"/>
              <a:miter lim="800000"/>
              <a:tailEnd type="triangle" w="sm" len="med"/>
            </a:ln>
            <a:effectLst/>
          </p:spPr>
        </p:cxnSp>
        <p:cxnSp>
          <p:nvCxnSpPr>
            <p:cNvPr id="28" name="Connecteur droit avec flèche 27"/>
            <p:cNvCxnSpPr/>
            <p:nvPr/>
          </p:nvCxnSpPr>
          <p:spPr>
            <a:xfrm rot="16200000" flipV="1">
              <a:off x="5390428" y="4519119"/>
              <a:ext cx="360000" cy="0"/>
            </a:xfrm>
            <a:prstGeom prst="straightConnector1">
              <a:avLst/>
            </a:prstGeom>
            <a:noFill/>
            <a:ln w="12700" cap="flat" cmpd="sng" algn="ctr">
              <a:solidFill>
                <a:sysClr val="windowText" lastClr="000000"/>
              </a:solidFill>
              <a:prstDash val="solid"/>
              <a:miter lim="800000"/>
              <a:tailEnd type="triangle" w="sm" len="med"/>
            </a:ln>
            <a:effectLst/>
          </p:spPr>
        </p:cxnSp>
        <p:sp>
          <p:nvSpPr>
            <p:cNvPr id="29" name="ZoneTexte 28"/>
            <p:cNvSpPr txBox="1"/>
            <p:nvPr/>
          </p:nvSpPr>
          <p:spPr>
            <a:xfrm>
              <a:off x="5852665" y="4573344"/>
              <a:ext cx="263525" cy="251550"/>
            </a:xfrm>
            <a:prstGeom prst="rect">
              <a:avLst/>
            </a:prstGeom>
            <a:noFill/>
          </p:spPr>
          <p:txBody>
            <a:bodyPr wrap="square" rtlCol="0">
              <a:spAutoFit/>
            </a:bodyPr>
            <a:lstStyle/>
            <a:p>
              <a:pPr>
                <a:defRPr/>
              </a:pPr>
              <a:r>
                <a:rPr lang="fr-FR" sz="1000" kern="0" dirty="0">
                  <a:solidFill>
                    <a:prstClr val="black"/>
                  </a:solidFill>
                  <a:latin typeface="Calibri"/>
                </a:rPr>
                <a:t>y</a:t>
              </a:r>
            </a:p>
          </p:txBody>
        </p:sp>
        <p:sp>
          <p:nvSpPr>
            <p:cNvPr id="30" name="ZoneTexte 29"/>
            <p:cNvSpPr txBox="1"/>
            <p:nvPr/>
          </p:nvSpPr>
          <p:spPr>
            <a:xfrm>
              <a:off x="5438665" y="4132442"/>
              <a:ext cx="263525" cy="251550"/>
            </a:xfrm>
            <a:prstGeom prst="rect">
              <a:avLst/>
            </a:prstGeom>
            <a:noFill/>
          </p:spPr>
          <p:txBody>
            <a:bodyPr wrap="square" rtlCol="0">
              <a:spAutoFit/>
            </a:bodyPr>
            <a:lstStyle/>
            <a:p>
              <a:pPr algn="ctr">
                <a:defRPr/>
              </a:pPr>
              <a:r>
                <a:rPr lang="fr-FR" sz="1000" kern="0" dirty="0">
                  <a:solidFill>
                    <a:prstClr val="black"/>
                  </a:solidFill>
                  <a:latin typeface="Calibri"/>
                </a:rPr>
                <a:t>z</a:t>
              </a:r>
            </a:p>
          </p:txBody>
        </p:sp>
        <p:sp>
          <p:nvSpPr>
            <p:cNvPr id="31" name="ZoneTexte 30"/>
            <p:cNvSpPr txBox="1"/>
            <p:nvPr/>
          </p:nvSpPr>
          <p:spPr>
            <a:xfrm>
              <a:off x="5391961" y="4645119"/>
              <a:ext cx="124386" cy="246221"/>
            </a:xfrm>
            <a:prstGeom prst="rect">
              <a:avLst/>
            </a:prstGeom>
            <a:noFill/>
          </p:spPr>
          <p:txBody>
            <a:bodyPr wrap="square" rtlCol="0">
              <a:spAutoFit/>
            </a:bodyPr>
            <a:lstStyle/>
            <a:p>
              <a:pPr algn="ctr">
                <a:defRPr/>
              </a:pPr>
              <a:r>
                <a:rPr lang="fr-FR" sz="1000" kern="0" dirty="0">
                  <a:solidFill>
                    <a:prstClr val="black"/>
                  </a:solidFill>
                  <a:latin typeface="Calibri"/>
                </a:rPr>
                <a:t>x</a:t>
              </a:r>
            </a:p>
          </p:txBody>
        </p:sp>
        <p:grpSp>
          <p:nvGrpSpPr>
            <p:cNvPr id="32" name="Groupe 31"/>
            <p:cNvGrpSpPr/>
            <p:nvPr/>
          </p:nvGrpSpPr>
          <p:grpSpPr>
            <a:xfrm>
              <a:off x="5516510" y="4645119"/>
              <a:ext cx="108000" cy="108000"/>
              <a:chOff x="5400000" y="1080000"/>
              <a:chExt cx="108000" cy="108000"/>
            </a:xfrm>
          </p:grpSpPr>
          <p:sp>
            <p:nvSpPr>
              <p:cNvPr id="33" name="Ellipse 32"/>
              <p:cNvSpPr/>
              <p:nvPr/>
            </p:nvSpPr>
            <p:spPr>
              <a:xfrm>
                <a:off x="5400000" y="1080000"/>
                <a:ext cx="108000" cy="108000"/>
              </a:xfrm>
              <a:prstGeom prst="ellipse">
                <a:avLst/>
              </a:prstGeom>
              <a:noFill/>
              <a:ln w="12700" cap="flat" cmpd="sng" algn="ctr">
                <a:solidFill>
                  <a:sysClr val="windowText" lastClr="000000"/>
                </a:solidFill>
                <a:prstDash val="solid"/>
                <a:miter lim="800000"/>
                <a:tailEnd type="triangle"/>
              </a:ln>
              <a:effectLst/>
            </p:spPr>
            <p:txBody>
              <a:bodyPr rtlCol="0" anchor="ctr"/>
              <a:lstStyle/>
              <a:p>
                <a:pPr algn="ctr">
                  <a:defRPr/>
                </a:pPr>
                <a:endParaRPr lang="fr-FR" kern="0">
                  <a:ln>
                    <a:solidFill>
                      <a:sysClr val="windowText" lastClr="000000"/>
                    </a:solidFill>
                  </a:ln>
                  <a:solidFill>
                    <a:prstClr val="black"/>
                  </a:solidFill>
                  <a:latin typeface="Calibri"/>
                </a:endParaRPr>
              </a:p>
            </p:txBody>
          </p:sp>
          <p:sp>
            <p:nvSpPr>
              <p:cNvPr id="34" name="Ellipse 33"/>
              <p:cNvSpPr/>
              <p:nvPr/>
            </p:nvSpPr>
            <p:spPr>
              <a:xfrm>
                <a:off x="5436000" y="1116000"/>
                <a:ext cx="36000" cy="36000"/>
              </a:xfrm>
              <a:prstGeom prst="ellipse">
                <a:avLst/>
              </a:prstGeom>
              <a:solidFill>
                <a:sysClr val="windowText" lastClr="000000"/>
              </a:solidFill>
              <a:ln w="12700" cap="flat" cmpd="sng" algn="ctr">
                <a:solidFill>
                  <a:sysClr val="windowText" lastClr="000000"/>
                </a:solidFill>
                <a:prstDash val="solid"/>
                <a:miter lim="800000"/>
                <a:tailEnd type="triangle"/>
              </a:ln>
              <a:effectLst/>
            </p:spPr>
            <p:txBody>
              <a:bodyPr rtlCol="0" anchor="ctr"/>
              <a:lstStyle/>
              <a:p>
                <a:pPr algn="ctr">
                  <a:defRPr/>
                </a:pPr>
                <a:endParaRPr lang="fr-FR" kern="0">
                  <a:ln>
                    <a:solidFill>
                      <a:sysClr val="windowText" lastClr="000000"/>
                    </a:solidFill>
                  </a:ln>
                  <a:solidFill>
                    <a:prstClr val="black"/>
                  </a:solidFill>
                  <a:latin typeface="Calibri"/>
                </a:endParaRPr>
              </a:p>
            </p:txBody>
          </p:sp>
        </p:grpSp>
      </p:grpSp>
      <p:grpSp>
        <p:nvGrpSpPr>
          <p:cNvPr id="35" name="Groupe 34"/>
          <p:cNvGrpSpPr/>
          <p:nvPr/>
        </p:nvGrpSpPr>
        <p:grpSpPr>
          <a:xfrm>
            <a:off x="2188101" y="3602810"/>
            <a:ext cx="263525" cy="357999"/>
            <a:chOff x="1133846" y="4466915"/>
            <a:chExt cx="263525" cy="357999"/>
          </a:xfrm>
        </p:grpSpPr>
        <p:grpSp>
          <p:nvGrpSpPr>
            <p:cNvPr id="36" name="Groupe 35"/>
            <p:cNvGrpSpPr/>
            <p:nvPr/>
          </p:nvGrpSpPr>
          <p:grpSpPr>
            <a:xfrm>
              <a:off x="1184431" y="4716914"/>
              <a:ext cx="108000" cy="108000"/>
              <a:chOff x="5400000" y="1080000"/>
              <a:chExt cx="108000" cy="108000"/>
            </a:xfrm>
          </p:grpSpPr>
          <p:sp>
            <p:nvSpPr>
              <p:cNvPr id="38" name="Ellipse 37"/>
              <p:cNvSpPr/>
              <p:nvPr/>
            </p:nvSpPr>
            <p:spPr>
              <a:xfrm>
                <a:off x="5400000" y="1080000"/>
                <a:ext cx="108000" cy="108000"/>
              </a:xfrm>
              <a:prstGeom prst="ellipse">
                <a:avLst/>
              </a:prstGeom>
              <a:noFill/>
              <a:ln w="12700" cap="flat" cmpd="sng" algn="ctr">
                <a:solidFill>
                  <a:sysClr val="windowText" lastClr="000000"/>
                </a:solidFill>
                <a:prstDash val="solid"/>
                <a:miter lim="800000"/>
                <a:tailEnd type="triangle"/>
              </a:ln>
              <a:effectLst/>
            </p:spPr>
            <p:txBody>
              <a:bodyPr rtlCol="0" anchor="ctr"/>
              <a:lstStyle/>
              <a:p>
                <a:pPr algn="ctr">
                  <a:defRPr/>
                </a:pPr>
                <a:endParaRPr lang="fr-FR" kern="0">
                  <a:ln>
                    <a:solidFill>
                      <a:sysClr val="windowText" lastClr="000000"/>
                    </a:solidFill>
                  </a:ln>
                  <a:solidFill>
                    <a:prstClr val="black"/>
                  </a:solidFill>
                  <a:latin typeface="Calibri"/>
                </a:endParaRPr>
              </a:p>
            </p:txBody>
          </p:sp>
          <p:sp>
            <p:nvSpPr>
              <p:cNvPr id="39" name="Ellipse 38"/>
              <p:cNvSpPr/>
              <p:nvPr/>
            </p:nvSpPr>
            <p:spPr>
              <a:xfrm>
                <a:off x="5436000" y="1116000"/>
                <a:ext cx="36000" cy="36000"/>
              </a:xfrm>
              <a:prstGeom prst="ellipse">
                <a:avLst/>
              </a:prstGeom>
              <a:solidFill>
                <a:sysClr val="windowText" lastClr="000000"/>
              </a:solidFill>
              <a:ln w="12700" cap="flat" cmpd="sng" algn="ctr">
                <a:solidFill>
                  <a:sysClr val="windowText" lastClr="000000"/>
                </a:solidFill>
                <a:prstDash val="solid"/>
                <a:miter lim="800000"/>
                <a:tailEnd type="triangle"/>
              </a:ln>
              <a:effectLst/>
            </p:spPr>
            <p:txBody>
              <a:bodyPr rtlCol="0" anchor="ctr"/>
              <a:lstStyle/>
              <a:p>
                <a:pPr algn="ctr">
                  <a:defRPr/>
                </a:pPr>
                <a:endParaRPr lang="fr-FR" kern="0">
                  <a:ln>
                    <a:solidFill>
                      <a:sysClr val="windowText" lastClr="000000"/>
                    </a:solidFill>
                  </a:ln>
                  <a:solidFill>
                    <a:prstClr val="black"/>
                  </a:solidFill>
                  <a:latin typeface="Calibri"/>
                </a:endParaRPr>
              </a:p>
            </p:txBody>
          </p:sp>
        </p:grpSp>
        <p:sp>
          <p:nvSpPr>
            <p:cNvPr id="37" name="ZoneTexte 36"/>
            <p:cNvSpPr txBox="1"/>
            <p:nvPr/>
          </p:nvSpPr>
          <p:spPr>
            <a:xfrm>
              <a:off x="1133846" y="4466915"/>
              <a:ext cx="263525" cy="276999"/>
            </a:xfrm>
            <a:prstGeom prst="rect">
              <a:avLst/>
            </a:prstGeom>
            <a:noFill/>
          </p:spPr>
          <p:txBody>
            <a:bodyPr wrap="square" rtlCol="0">
              <a:spAutoFit/>
            </a:bodyPr>
            <a:lstStyle/>
            <a:p>
              <a:pPr algn="ctr">
                <a:defRPr/>
              </a:pPr>
              <a:r>
                <a:rPr lang="fr-FR" sz="1200" i="1" kern="0" dirty="0">
                  <a:solidFill>
                    <a:prstClr val="black"/>
                  </a:solidFill>
                  <a:latin typeface="Calibri"/>
                </a:rPr>
                <a:t>U</a:t>
              </a:r>
            </a:p>
          </p:txBody>
        </p:sp>
      </p:grpSp>
      <mc:AlternateContent xmlns:mc="http://schemas.openxmlformats.org/markup-compatibility/2006" xmlns:a14="http://schemas.microsoft.com/office/drawing/2010/main">
        <mc:Choice Requires="a14">
          <p:sp>
            <p:nvSpPr>
              <p:cNvPr id="25" name="Rectangle 24"/>
              <p:cNvSpPr/>
              <p:nvPr/>
            </p:nvSpPr>
            <p:spPr>
              <a:xfrm>
                <a:off x="3738355" y="132959"/>
                <a:ext cx="5405647" cy="481735"/>
              </a:xfrm>
              <a:prstGeom prst="rect">
                <a:avLst/>
              </a:prstGeom>
              <a:noFill/>
            </p:spPr>
            <p:txBody>
              <a:bodyPr wrap="none">
                <a:spAutoFit/>
              </a:bodyPr>
              <a:lstStyle/>
              <a:p>
                <a14:m>
                  <m:oMath xmlns:m="http://schemas.openxmlformats.org/officeDocument/2006/math">
                    <m:f>
                      <m:fPr>
                        <m:ctrlPr>
                          <a:rPr lang="fr-FR" sz="1600" i="1" dirty="0">
                            <a:latin typeface="Cambria Math" panose="02040503050406030204" pitchFamily="18" charset="0"/>
                          </a:rPr>
                        </m:ctrlPr>
                      </m:fPr>
                      <m:num>
                        <m:acc>
                          <m:accPr>
                            <m:chr m:val="̃"/>
                            <m:ctrlPr>
                              <a:rPr lang="fr-FR" sz="1600" i="1">
                                <a:latin typeface="Cambria Math" panose="02040503050406030204" pitchFamily="18" charset="0"/>
                              </a:rPr>
                            </m:ctrlPr>
                          </m:accPr>
                          <m:e>
                            <m:r>
                              <a:rPr lang="fr-FR" sz="1600" i="1">
                                <a:latin typeface="Cambria Math" panose="02040503050406030204" pitchFamily="18" charset="0"/>
                              </a:rPr>
                              <m:t>𝑥</m:t>
                            </m:r>
                          </m:e>
                        </m:acc>
                      </m:num>
                      <m:den>
                        <m:sSub>
                          <m:sSubPr>
                            <m:ctrlPr>
                              <a:rPr lang="fr-FR" sz="1600" i="1" dirty="0">
                                <a:latin typeface="Cambria Math" panose="02040503050406030204" pitchFamily="18" charset="0"/>
                              </a:rPr>
                            </m:ctrlPr>
                          </m:sSubPr>
                          <m:e>
                            <m:r>
                              <a:rPr lang="fr-FR" sz="1600" i="1" dirty="0">
                                <a:latin typeface="Cambria Math" panose="02040503050406030204" pitchFamily="18" charset="0"/>
                              </a:rPr>
                              <m:t>𝐷</m:t>
                            </m:r>
                          </m:e>
                          <m:sub>
                            <m:r>
                              <a:rPr lang="fr-FR" sz="1600" i="1" dirty="0">
                                <a:latin typeface="Cambria Math" panose="02040503050406030204" pitchFamily="18" charset="0"/>
                              </a:rPr>
                              <m:t>h</m:t>
                            </m:r>
                          </m:sub>
                        </m:sSub>
                      </m:den>
                    </m:f>
                    <m:r>
                      <a:rPr lang="fr-FR" sz="1600" i="1" dirty="0">
                        <a:latin typeface="Cambria Math" panose="02040503050406030204" pitchFamily="18" charset="0"/>
                      </a:rPr>
                      <m:t>=29</m:t>
                    </m:r>
                  </m:oMath>
                </a14:m>
                <a:r>
                  <a:rPr lang="fr-FR" sz="1600" dirty="0"/>
                  <a:t> (1,5m en aval de l’extrémité amont des cylindres)</a:t>
                </a:r>
              </a:p>
            </p:txBody>
          </p:sp>
        </mc:Choice>
        <mc:Fallback xmlns="">
          <p:sp>
            <p:nvSpPr>
              <p:cNvPr id="25" name="Rectangle 24"/>
              <p:cNvSpPr>
                <a:spLocks noRot="1" noChangeAspect="1" noMove="1" noResize="1" noEditPoints="1" noAdjustHandles="1" noChangeArrowheads="1" noChangeShapeType="1" noTextEdit="1"/>
              </p:cNvSpPr>
              <p:nvPr/>
            </p:nvSpPr>
            <p:spPr>
              <a:xfrm>
                <a:off x="3738353" y="132957"/>
                <a:ext cx="5405647" cy="481735"/>
              </a:xfrm>
              <a:prstGeom prst="rect">
                <a:avLst/>
              </a:prstGeom>
              <a:blipFill rotWithShape="0">
                <a:blip r:embed="rId7"/>
                <a:stretch>
                  <a:fillRect/>
                </a:stretch>
              </a:blipFill>
            </p:spPr>
            <p:txBody>
              <a:bodyPr/>
              <a:lstStyle/>
              <a:p>
                <a:r>
                  <a:rPr lang="fr-FR">
                    <a:noFill/>
                  </a:rPr>
                  <a:t> </a:t>
                </a:r>
              </a:p>
            </p:txBody>
          </p:sp>
        </mc:Fallback>
      </mc:AlternateContent>
      <p:sp>
        <p:nvSpPr>
          <p:cNvPr id="40" name="Espace réservé du contenu 2"/>
          <p:cNvSpPr txBox="1">
            <a:spLocks/>
          </p:cNvSpPr>
          <p:nvPr/>
        </p:nvSpPr>
        <p:spPr>
          <a:xfrm>
            <a:off x="791580" y="4106618"/>
            <a:ext cx="3888432" cy="907884"/>
          </a:xfrm>
          <a:prstGeom prst="rect">
            <a:avLst/>
          </a:prstGeom>
        </p:spPr>
        <p:txBody>
          <a:bodyPr vert="horz" lIns="36000" tIns="0" rIns="36000" bIns="0" rtlCol="0">
            <a:noAutofit/>
          </a:bodyPr>
          <a:lstStyle>
            <a:lvl1pPr marL="179388" indent="-179388" algn="l" defTabSz="914400" rtl="0" eaLnBrk="1" latinLnBrk="0" hangingPunct="1">
              <a:spcBef>
                <a:spcPts val="600"/>
              </a:spcBef>
              <a:buClr>
                <a:schemeClr val="accent5"/>
              </a:buClr>
              <a:buFont typeface="Wingdings" pitchFamily="2" charset="2"/>
              <a:buChar char=""/>
              <a:defRPr sz="2000" b="1" kern="1200">
                <a:solidFill>
                  <a:schemeClr val="tx2"/>
                </a:solidFill>
                <a:latin typeface="+mn-lt"/>
                <a:ea typeface="+mn-ea"/>
                <a:cs typeface="+mn-cs"/>
              </a:defRPr>
            </a:lvl1pPr>
            <a:lvl2pPr marL="360000" indent="-180000" algn="l" defTabSz="914400" rtl="0" eaLnBrk="1" latinLnBrk="0" hangingPunct="1">
              <a:spcBef>
                <a:spcPts val="600"/>
              </a:spcBef>
              <a:buClr>
                <a:schemeClr val="accent5"/>
              </a:buClr>
              <a:buSzPct val="50000"/>
              <a:buFont typeface="Wingdings" pitchFamily="2" charset="2"/>
              <a:buChar char=""/>
              <a:defRPr sz="2000" kern="1200">
                <a:solidFill>
                  <a:schemeClr val="tx2"/>
                </a:solidFill>
                <a:latin typeface="+mn-lt"/>
                <a:ea typeface="+mn-ea"/>
                <a:cs typeface="+mn-cs"/>
              </a:defRPr>
            </a:lvl2pPr>
            <a:lvl3pPr marL="540000" indent="-180000" algn="l" defTabSz="914400" rtl="0" eaLnBrk="1" latinLnBrk="0" hangingPunct="1">
              <a:spcBef>
                <a:spcPts val="300"/>
              </a:spcBef>
              <a:buClr>
                <a:schemeClr val="accent5"/>
              </a:buClr>
              <a:buFont typeface="Arial" pitchFamily="34" charset="0"/>
              <a:buChar char="•"/>
              <a:defRPr sz="1800" kern="1200">
                <a:solidFill>
                  <a:schemeClr val="tx2"/>
                </a:solidFill>
                <a:latin typeface="+mn-lt"/>
                <a:ea typeface="+mn-ea"/>
                <a:cs typeface="+mn-cs"/>
              </a:defRPr>
            </a:lvl3pPr>
            <a:lvl4pPr marL="720000" indent="-144000" algn="l" defTabSz="914400" rtl="0" eaLnBrk="1" latinLnBrk="0" hangingPunct="1">
              <a:spcBef>
                <a:spcPts val="0"/>
              </a:spcBef>
              <a:buFont typeface="Arial" pitchFamily="34" charset="0"/>
              <a:buChar char="–"/>
              <a:defRPr sz="1600" kern="1200">
                <a:solidFill>
                  <a:schemeClr val="tx2"/>
                </a:solidFill>
                <a:latin typeface="+mn-lt"/>
                <a:ea typeface="+mn-ea"/>
                <a:cs typeface="+mn-cs"/>
              </a:defRPr>
            </a:lvl4pPr>
            <a:lvl5pPr marL="864000" indent="-108000" algn="l" defTabSz="914400" rtl="0" eaLnBrk="1" latinLnBrk="0" hangingPunct="1">
              <a:spcBef>
                <a:spcPts val="0"/>
              </a:spcBef>
              <a:buFont typeface="Arial" pitchFamily="34" charset="0"/>
              <a:buChar char="»"/>
              <a:defRPr sz="14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dirty="0"/>
              <a:t>Même aspect qu’en configuration alignée</a:t>
            </a:r>
          </a:p>
          <a:p>
            <a:pPr lvl="1"/>
            <a:endParaRPr lang="fr-FR" dirty="0"/>
          </a:p>
          <a:p>
            <a:endParaRPr lang="fr-FR" dirty="0"/>
          </a:p>
        </p:txBody>
      </p:sp>
      <p:sp>
        <p:nvSpPr>
          <p:cNvPr id="41" name="Espace réservé du contenu 2"/>
          <p:cNvSpPr txBox="1">
            <a:spLocks/>
          </p:cNvSpPr>
          <p:nvPr/>
        </p:nvSpPr>
        <p:spPr>
          <a:xfrm>
            <a:off x="4860031" y="4106618"/>
            <a:ext cx="3888432" cy="907884"/>
          </a:xfrm>
          <a:prstGeom prst="rect">
            <a:avLst/>
          </a:prstGeom>
        </p:spPr>
        <p:txBody>
          <a:bodyPr vert="horz" lIns="36000" tIns="0" rIns="36000" bIns="0" rtlCol="0">
            <a:noAutofit/>
          </a:bodyPr>
          <a:lstStyle>
            <a:lvl1pPr marL="179388" indent="-179388" algn="l" defTabSz="914400" rtl="0" eaLnBrk="1" latinLnBrk="0" hangingPunct="1">
              <a:spcBef>
                <a:spcPts val="600"/>
              </a:spcBef>
              <a:buClr>
                <a:schemeClr val="accent5"/>
              </a:buClr>
              <a:buFont typeface="Wingdings" pitchFamily="2" charset="2"/>
              <a:buChar char=""/>
              <a:defRPr sz="2000" b="1" kern="1200">
                <a:solidFill>
                  <a:schemeClr val="tx2"/>
                </a:solidFill>
                <a:latin typeface="+mn-lt"/>
                <a:ea typeface="+mn-ea"/>
                <a:cs typeface="+mn-cs"/>
              </a:defRPr>
            </a:lvl1pPr>
            <a:lvl2pPr marL="360000" indent="-180000" algn="l" defTabSz="914400" rtl="0" eaLnBrk="1" latinLnBrk="0" hangingPunct="1">
              <a:spcBef>
                <a:spcPts val="600"/>
              </a:spcBef>
              <a:buClr>
                <a:schemeClr val="accent5"/>
              </a:buClr>
              <a:buSzPct val="50000"/>
              <a:buFont typeface="Wingdings" pitchFamily="2" charset="2"/>
              <a:buChar char=""/>
              <a:defRPr sz="2000" kern="1200">
                <a:solidFill>
                  <a:schemeClr val="tx2"/>
                </a:solidFill>
                <a:latin typeface="+mn-lt"/>
                <a:ea typeface="+mn-ea"/>
                <a:cs typeface="+mn-cs"/>
              </a:defRPr>
            </a:lvl2pPr>
            <a:lvl3pPr marL="540000" indent="-180000" algn="l" defTabSz="914400" rtl="0" eaLnBrk="1" latinLnBrk="0" hangingPunct="1">
              <a:spcBef>
                <a:spcPts val="300"/>
              </a:spcBef>
              <a:buClr>
                <a:schemeClr val="accent5"/>
              </a:buClr>
              <a:buFont typeface="Arial" pitchFamily="34" charset="0"/>
              <a:buChar char="•"/>
              <a:defRPr sz="1800" kern="1200">
                <a:solidFill>
                  <a:schemeClr val="tx2"/>
                </a:solidFill>
                <a:latin typeface="+mn-lt"/>
                <a:ea typeface="+mn-ea"/>
                <a:cs typeface="+mn-cs"/>
              </a:defRPr>
            </a:lvl3pPr>
            <a:lvl4pPr marL="720000" indent="-144000" algn="l" defTabSz="914400" rtl="0" eaLnBrk="1" latinLnBrk="0" hangingPunct="1">
              <a:spcBef>
                <a:spcPts val="0"/>
              </a:spcBef>
              <a:buFont typeface="Arial" pitchFamily="34" charset="0"/>
              <a:buChar char="–"/>
              <a:defRPr sz="1600" kern="1200">
                <a:solidFill>
                  <a:schemeClr val="tx2"/>
                </a:solidFill>
                <a:latin typeface="+mn-lt"/>
                <a:ea typeface="+mn-ea"/>
                <a:cs typeface="+mn-cs"/>
              </a:defRPr>
            </a:lvl4pPr>
            <a:lvl5pPr marL="864000" indent="-108000" algn="l" defTabSz="914400" rtl="0" eaLnBrk="1" latinLnBrk="0" hangingPunct="1">
              <a:spcBef>
                <a:spcPts val="0"/>
              </a:spcBef>
              <a:buFont typeface="Arial" pitchFamily="34" charset="0"/>
              <a:buChar char="»"/>
              <a:defRPr sz="14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dirty="0"/>
              <a:t>Pression polarisée</a:t>
            </a:r>
          </a:p>
          <a:p>
            <a:pPr lvl="1"/>
            <a:endParaRPr lang="fr-FR" dirty="0"/>
          </a:p>
          <a:p>
            <a:endParaRPr lang="fr-FR" dirty="0"/>
          </a:p>
        </p:txBody>
      </p:sp>
    </p:spTree>
    <p:extLst>
      <p:ext uri="{BB962C8B-B14F-4D97-AF65-F5344CB8AC3E}">
        <p14:creationId xmlns:p14="http://schemas.microsoft.com/office/powerpoint/2010/main" val="40118799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Flexion</a:t>
            </a:r>
          </a:p>
        </p:txBody>
      </p:sp>
      <p:sp>
        <p:nvSpPr>
          <p:cNvPr id="3" name="Sous-titre 2"/>
          <p:cNvSpPr>
            <a:spLocks noGrp="1"/>
          </p:cNvSpPr>
          <p:nvPr>
            <p:ph type="subTitle" idx="1"/>
          </p:nvPr>
        </p:nvSpPr>
        <p:spPr/>
        <p:txBody>
          <a:bodyPr/>
          <a:lstStyle/>
          <a:p>
            <a:endParaRPr lang="fr-FR"/>
          </a:p>
        </p:txBody>
      </p:sp>
      <p:sp>
        <p:nvSpPr>
          <p:cNvPr id="4" name="Espace réservé du texte 3"/>
          <p:cNvSpPr>
            <a:spLocks noGrp="1"/>
          </p:cNvSpPr>
          <p:nvPr>
            <p:ph type="body" sz="quarter" idx="13"/>
          </p:nvPr>
        </p:nvSpPr>
        <p:spPr/>
        <p:txBody>
          <a:bodyPr/>
          <a:lstStyle/>
          <a:p>
            <a:endParaRPr lang="fr-FR"/>
          </a:p>
        </p:txBody>
      </p:sp>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2162" y="627110"/>
            <a:ext cx="1985759" cy="3291830"/>
          </a:xfrm>
          <a:prstGeom prst="rect">
            <a:avLst/>
          </a:prstGeom>
        </p:spPr>
      </p:pic>
    </p:spTree>
    <p:extLst>
      <p:ext uri="{BB962C8B-B14F-4D97-AF65-F5344CB8AC3E}">
        <p14:creationId xmlns:p14="http://schemas.microsoft.com/office/powerpoint/2010/main" val="21019586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Flexion : modèle TLP</a:t>
            </a:r>
          </a:p>
        </p:txBody>
      </p:sp>
      <p:sp>
        <p:nvSpPr>
          <p:cNvPr id="3" name="Espace réservé du pied de page 2"/>
          <p:cNvSpPr>
            <a:spLocks noGrp="1"/>
          </p:cNvSpPr>
          <p:nvPr>
            <p:ph type="ftr" sz="quarter" idx="10"/>
          </p:nvPr>
        </p:nvSpPr>
        <p:spPr/>
        <p:txBody>
          <a:bodyPr/>
          <a:lstStyle/>
          <a:p>
            <a:r>
              <a:rPr lang="fr-FR"/>
              <a:t>Thèse A. Joly – Cylindre déformé en écoulement axial</a:t>
            </a:r>
          </a:p>
        </p:txBody>
      </p:sp>
      <p:pic>
        <p:nvPicPr>
          <p:cNvPr id="4" name="Imag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9632" y="1203600"/>
            <a:ext cx="7272808" cy="2415249"/>
          </a:xfrm>
          <a:prstGeom prst="rect">
            <a:avLst/>
          </a:prstGeom>
        </p:spPr>
      </p:pic>
      <p:cxnSp>
        <p:nvCxnSpPr>
          <p:cNvPr id="10" name="Connecteur droit avec flèche 9"/>
          <p:cNvCxnSpPr/>
          <p:nvPr/>
        </p:nvCxnSpPr>
        <p:spPr>
          <a:xfrm>
            <a:off x="265028" y="3039539"/>
            <a:ext cx="927361" cy="0"/>
          </a:xfrm>
          <a:prstGeom prst="straightConnector1">
            <a:avLst/>
          </a:prstGeom>
          <a:noFill/>
          <a:ln w="57150" cap="flat" cmpd="sng" algn="ctr">
            <a:solidFill>
              <a:srgbClr val="5B9BD5"/>
            </a:solidFill>
            <a:prstDash val="solid"/>
            <a:miter lim="800000"/>
            <a:tailEnd type="triangle" w="sm" len="med"/>
          </a:ln>
          <a:effectLst/>
        </p:spPr>
      </p:cxnSp>
      <p:sp>
        <p:nvSpPr>
          <p:cNvPr id="11" name="ZoneTexte 10"/>
          <p:cNvSpPr txBox="1"/>
          <p:nvPr/>
        </p:nvSpPr>
        <p:spPr>
          <a:xfrm>
            <a:off x="641893" y="2549224"/>
            <a:ext cx="173630" cy="523220"/>
          </a:xfrm>
          <a:prstGeom prst="rect">
            <a:avLst/>
          </a:prstGeom>
          <a:noFill/>
        </p:spPr>
        <p:txBody>
          <a:bodyPr wrap="square" rtlCol="0">
            <a:spAutoFit/>
          </a:bodyPr>
          <a:lstStyle/>
          <a:p>
            <a:pPr algn="ctr">
              <a:defRPr/>
            </a:pPr>
            <a:r>
              <a:rPr lang="fr-FR" sz="2800" i="1" kern="0" dirty="0">
                <a:solidFill>
                  <a:srgbClr val="5B9BD5"/>
                </a:solidFill>
                <a:latin typeface="Calibri"/>
              </a:rPr>
              <a:t>U</a:t>
            </a:r>
          </a:p>
        </p:txBody>
      </p:sp>
      <mc:AlternateContent xmlns:mc="http://schemas.openxmlformats.org/markup-compatibility/2006" xmlns:a14="http://schemas.microsoft.com/office/drawing/2010/main">
        <mc:Choice Requires="a14">
          <p:sp>
            <p:nvSpPr>
              <p:cNvPr id="7" name="Espace réservé du contenu 2"/>
              <p:cNvSpPr txBox="1">
                <a:spLocks/>
              </p:cNvSpPr>
              <p:nvPr/>
            </p:nvSpPr>
            <p:spPr>
              <a:xfrm>
                <a:off x="251520" y="3889978"/>
                <a:ext cx="8497193" cy="1178483"/>
              </a:xfrm>
              <a:prstGeom prst="rect">
                <a:avLst/>
              </a:prstGeom>
            </p:spPr>
            <p:txBody>
              <a:bodyPr vert="horz" lIns="36000" tIns="0" rIns="36000" bIns="0" rtlCol="0">
                <a:noAutofit/>
              </a:bodyPr>
              <a:lstStyle>
                <a:lvl1pPr marL="179388" indent="-179388" algn="l" defTabSz="914400" rtl="0" eaLnBrk="1" latinLnBrk="0" hangingPunct="1">
                  <a:spcBef>
                    <a:spcPts val="600"/>
                  </a:spcBef>
                  <a:buClr>
                    <a:schemeClr val="accent5"/>
                  </a:buClr>
                  <a:buFont typeface="Wingdings" pitchFamily="2" charset="2"/>
                  <a:buChar char=""/>
                  <a:defRPr sz="2000" b="1" kern="1200">
                    <a:solidFill>
                      <a:schemeClr val="tx2"/>
                    </a:solidFill>
                    <a:latin typeface="+mn-lt"/>
                    <a:ea typeface="+mn-ea"/>
                    <a:cs typeface="+mn-cs"/>
                  </a:defRPr>
                </a:lvl1pPr>
                <a:lvl2pPr marL="360000" indent="-180000" algn="l" defTabSz="914400" rtl="0" eaLnBrk="1" latinLnBrk="0" hangingPunct="1">
                  <a:spcBef>
                    <a:spcPts val="600"/>
                  </a:spcBef>
                  <a:buClr>
                    <a:schemeClr val="accent5"/>
                  </a:buClr>
                  <a:buSzPct val="50000"/>
                  <a:buFont typeface="Wingdings" pitchFamily="2" charset="2"/>
                  <a:buChar char=""/>
                  <a:defRPr sz="2000" kern="1200">
                    <a:solidFill>
                      <a:schemeClr val="tx2"/>
                    </a:solidFill>
                    <a:latin typeface="+mn-lt"/>
                    <a:ea typeface="+mn-ea"/>
                    <a:cs typeface="+mn-cs"/>
                  </a:defRPr>
                </a:lvl2pPr>
                <a:lvl3pPr marL="540000" indent="-180000" algn="l" defTabSz="914400" rtl="0" eaLnBrk="1" latinLnBrk="0" hangingPunct="1">
                  <a:spcBef>
                    <a:spcPts val="300"/>
                  </a:spcBef>
                  <a:buClr>
                    <a:schemeClr val="accent5"/>
                  </a:buClr>
                  <a:buFont typeface="Arial" pitchFamily="34" charset="0"/>
                  <a:buChar char="•"/>
                  <a:defRPr sz="1800" kern="1200">
                    <a:solidFill>
                      <a:schemeClr val="tx2"/>
                    </a:solidFill>
                    <a:latin typeface="+mn-lt"/>
                    <a:ea typeface="+mn-ea"/>
                    <a:cs typeface="+mn-cs"/>
                  </a:defRPr>
                </a:lvl3pPr>
                <a:lvl4pPr marL="720000" indent="-144000" algn="l" defTabSz="914400" rtl="0" eaLnBrk="1" latinLnBrk="0" hangingPunct="1">
                  <a:spcBef>
                    <a:spcPts val="0"/>
                  </a:spcBef>
                  <a:buFont typeface="Arial" pitchFamily="34" charset="0"/>
                  <a:buChar char="–"/>
                  <a:defRPr sz="1600" kern="1200">
                    <a:solidFill>
                      <a:schemeClr val="tx2"/>
                    </a:solidFill>
                    <a:latin typeface="+mn-lt"/>
                    <a:ea typeface="+mn-ea"/>
                    <a:cs typeface="+mn-cs"/>
                  </a:defRPr>
                </a:lvl4pPr>
                <a:lvl5pPr marL="864000" indent="-108000" algn="l" defTabSz="914400" rtl="0" eaLnBrk="1" latinLnBrk="0" hangingPunct="1">
                  <a:spcBef>
                    <a:spcPts val="0"/>
                  </a:spcBef>
                  <a:buFont typeface="Arial" pitchFamily="34" charset="0"/>
                  <a:buChar char="»"/>
                  <a:defRPr sz="14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dirty="0"/>
                  <a:t>Portance résultante : </a:t>
                </a:r>
                <a:r>
                  <a:rPr lang="fr-FR" dirty="0" err="1"/>
                  <a:t>Lighthill</a:t>
                </a:r>
                <a:r>
                  <a:rPr lang="fr-FR" dirty="0"/>
                  <a:t> (</a:t>
                </a:r>
                <a14:m>
                  <m:oMath xmlns:m="http://schemas.openxmlformats.org/officeDocument/2006/math">
                    <m:r>
                      <a:rPr lang="fr-FR" b="0" i="1">
                        <a:latin typeface="Cambria Math" panose="02040503050406030204" pitchFamily="18" charset="0"/>
                      </a:rPr>
                      <m:t>𝜒</m:t>
                    </m:r>
                  </m:oMath>
                </a14:m>
                <a:r>
                  <a:rPr lang="fr-FR" dirty="0"/>
                  <a:t>)</a:t>
                </a:r>
              </a:p>
              <a:p>
                <a:r>
                  <a:rPr lang="fr-FR" dirty="0"/>
                  <a:t>Moment résultant : portance de Taylor-</a:t>
                </a:r>
                <a:r>
                  <a:rPr lang="fr-FR" dirty="0" err="1"/>
                  <a:t>Divaret</a:t>
                </a:r>
                <a:r>
                  <a:rPr lang="fr-FR" dirty="0"/>
                  <a:t> (</a:t>
                </a:r>
                <a14:m>
                  <m:oMath xmlns:m="http://schemas.openxmlformats.org/officeDocument/2006/math">
                    <m:sSub>
                      <m:sSubPr>
                        <m:ctrlPr>
                          <a:rPr lang="fr-FR" b="0" i="1">
                            <a:latin typeface="Cambria Math" panose="02040503050406030204" pitchFamily="18" charset="0"/>
                          </a:rPr>
                        </m:ctrlPr>
                      </m:sSubPr>
                      <m:e>
                        <m:r>
                          <a:rPr lang="fr-FR" b="0" i="1">
                            <a:latin typeface="Cambria Math" panose="02040503050406030204" pitchFamily="18" charset="0"/>
                          </a:rPr>
                          <m:t>𝑐</m:t>
                        </m:r>
                      </m:e>
                      <m:sub>
                        <m:r>
                          <a:rPr lang="fr-FR" b="0" i="1">
                            <a:latin typeface="Cambria Math" panose="02040503050406030204" pitchFamily="18" charset="0"/>
                          </a:rPr>
                          <m:t>𝐿</m:t>
                        </m:r>
                      </m:sub>
                    </m:sSub>
                  </m:oMath>
                </a14:m>
                <a:r>
                  <a:rPr lang="fr-FR" dirty="0"/>
                  <a:t>) et traînée (</a:t>
                </a:r>
                <a14:m>
                  <m:oMath xmlns:m="http://schemas.openxmlformats.org/officeDocument/2006/math">
                    <m:sSub>
                      <m:sSubPr>
                        <m:ctrlPr>
                          <a:rPr lang="fr-FR" b="0" i="1">
                            <a:latin typeface="Cambria Math" panose="02040503050406030204" pitchFamily="18" charset="0"/>
                          </a:rPr>
                        </m:ctrlPr>
                      </m:sSubPr>
                      <m:e>
                        <m:r>
                          <a:rPr lang="fr-FR" b="0" i="1">
                            <a:latin typeface="Cambria Math" panose="02040503050406030204" pitchFamily="18" charset="0"/>
                          </a:rPr>
                          <m:t>𝐶</m:t>
                        </m:r>
                      </m:e>
                      <m:sub>
                        <m:r>
                          <a:rPr lang="fr-FR" b="0" i="1">
                            <a:latin typeface="Cambria Math" panose="02040503050406030204" pitchFamily="18" charset="0"/>
                          </a:rPr>
                          <m:t>𝐷</m:t>
                        </m:r>
                      </m:sub>
                    </m:sSub>
                  </m:oMath>
                </a14:m>
                <a:r>
                  <a:rPr lang="fr-FR" dirty="0"/>
                  <a:t>)</a:t>
                </a:r>
              </a:p>
              <a:p>
                <a:pPr lvl="1"/>
                <a:endParaRPr lang="fr-FR" dirty="0"/>
              </a:p>
              <a:p>
                <a:endParaRPr lang="fr-FR" dirty="0"/>
              </a:p>
            </p:txBody>
          </p:sp>
        </mc:Choice>
        <mc:Fallback xmlns="">
          <p:sp>
            <p:nvSpPr>
              <p:cNvPr id="7" name="Espace réservé du contenu 2"/>
              <p:cNvSpPr txBox="1">
                <a:spLocks noRot="1" noChangeAspect="1" noMove="1" noResize="1" noEditPoints="1" noAdjustHandles="1" noChangeArrowheads="1" noChangeShapeType="1" noTextEdit="1"/>
              </p:cNvSpPr>
              <p:nvPr/>
            </p:nvSpPr>
            <p:spPr>
              <a:xfrm>
                <a:off x="251520" y="3889978"/>
                <a:ext cx="8497193" cy="1178483"/>
              </a:xfrm>
              <a:prstGeom prst="rect">
                <a:avLst/>
              </a:prstGeom>
              <a:blipFill rotWithShape="0">
                <a:blip r:embed="rId4"/>
                <a:stretch>
                  <a:fillRect l="-1291" t="-621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 name="ZoneTexte 4"/>
              <p:cNvSpPr txBox="1"/>
              <p:nvPr/>
            </p:nvSpPr>
            <p:spPr>
              <a:xfrm>
                <a:off x="4762281" y="980859"/>
                <a:ext cx="6524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2400" i="1">
                          <a:solidFill>
                            <a:srgbClr val="00CC00"/>
                          </a:solidFill>
                          <a:latin typeface="Cambria Math" panose="02040503050406030204" pitchFamily="18" charset="0"/>
                        </a:rPr>
                        <m:t>𝜒</m:t>
                      </m:r>
                      <m:r>
                        <a:rPr lang="fr-FR" sz="2400" i="1">
                          <a:solidFill>
                            <a:srgbClr val="00CC00"/>
                          </a:solidFill>
                          <a:latin typeface="Cambria Math" panose="02040503050406030204" pitchFamily="18" charset="0"/>
                        </a:rPr>
                        <m:t>𝑤</m:t>
                      </m:r>
                      <m:r>
                        <a:rPr lang="fr-FR" sz="2400" i="1">
                          <a:solidFill>
                            <a:srgbClr val="00CC00"/>
                          </a:solidFill>
                          <a:latin typeface="Cambria Math" panose="02040503050406030204" pitchFamily="18" charset="0"/>
                        </a:rPr>
                        <m:t>′′</m:t>
                      </m:r>
                    </m:oMath>
                  </m:oMathPara>
                </a14:m>
                <a:endParaRPr lang="fr-FR" sz="2400" dirty="0" err="1">
                  <a:solidFill>
                    <a:srgbClr val="00CC00"/>
                  </a:solidFill>
                </a:endParaRPr>
              </a:p>
            </p:txBody>
          </p:sp>
        </mc:Choice>
        <mc:Fallback xmlns="">
          <p:sp>
            <p:nvSpPr>
              <p:cNvPr id="5" name="ZoneTexte 4"/>
              <p:cNvSpPr txBox="1">
                <a:spLocks noRot="1" noChangeAspect="1" noMove="1" noResize="1" noEditPoints="1" noAdjustHandles="1" noChangeArrowheads="1" noChangeShapeType="1" noTextEdit="1"/>
              </p:cNvSpPr>
              <p:nvPr/>
            </p:nvSpPr>
            <p:spPr>
              <a:xfrm>
                <a:off x="4762281" y="980859"/>
                <a:ext cx="652422" cy="369332"/>
              </a:xfrm>
              <a:prstGeom prst="rect">
                <a:avLst/>
              </a:prstGeom>
              <a:blipFill rotWithShape="0">
                <a:blip r:embed="rId5"/>
                <a:stretch>
                  <a:fillRect l="-15888" t="-3333" r="-15888" b="-3833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9" name="ZoneTexte 8"/>
              <p:cNvSpPr txBox="1"/>
              <p:nvPr/>
            </p:nvSpPr>
            <p:spPr>
              <a:xfrm>
                <a:off x="2051720" y="3287588"/>
                <a:ext cx="6685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2400" i="1">
                              <a:solidFill>
                                <a:srgbClr val="CC00FF"/>
                              </a:solidFill>
                              <a:latin typeface="Cambria Math" panose="02040503050406030204" pitchFamily="18" charset="0"/>
                            </a:rPr>
                          </m:ctrlPr>
                        </m:sSubPr>
                        <m:e>
                          <m:r>
                            <a:rPr lang="fr-FR" sz="2400" i="1">
                              <a:solidFill>
                                <a:srgbClr val="CC00FF"/>
                              </a:solidFill>
                              <a:latin typeface="Cambria Math" panose="02040503050406030204" pitchFamily="18" charset="0"/>
                            </a:rPr>
                            <m:t>𝑐</m:t>
                          </m:r>
                        </m:e>
                        <m:sub>
                          <m:r>
                            <a:rPr lang="fr-FR" sz="2400" i="1">
                              <a:solidFill>
                                <a:srgbClr val="CC00FF"/>
                              </a:solidFill>
                              <a:latin typeface="Cambria Math" panose="02040503050406030204" pitchFamily="18" charset="0"/>
                            </a:rPr>
                            <m:t>𝐿</m:t>
                          </m:r>
                        </m:sub>
                      </m:sSub>
                      <m:r>
                        <a:rPr lang="fr-FR" sz="2400" i="1">
                          <a:solidFill>
                            <a:srgbClr val="CC00FF"/>
                          </a:solidFill>
                          <a:latin typeface="Cambria Math" panose="02040503050406030204" pitchFamily="18" charset="0"/>
                        </a:rPr>
                        <m:t>𝑤</m:t>
                      </m:r>
                      <m:r>
                        <a:rPr lang="fr-FR" sz="2400" i="1">
                          <a:solidFill>
                            <a:srgbClr val="CC00FF"/>
                          </a:solidFill>
                          <a:latin typeface="Cambria Math" panose="02040503050406030204" pitchFamily="18" charset="0"/>
                        </a:rPr>
                        <m:t>′</m:t>
                      </m:r>
                    </m:oMath>
                  </m:oMathPara>
                </a14:m>
                <a:endParaRPr lang="fr-FR" sz="2400" dirty="0" err="1">
                  <a:solidFill>
                    <a:srgbClr val="CC00FF"/>
                  </a:solidFill>
                </a:endParaRPr>
              </a:p>
            </p:txBody>
          </p:sp>
        </mc:Choice>
        <mc:Fallback xmlns="">
          <p:sp>
            <p:nvSpPr>
              <p:cNvPr id="9" name="ZoneTexte 8"/>
              <p:cNvSpPr txBox="1">
                <a:spLocks noRot="1" noChangeAspect="1" noMove="1" noResize="1" noEditPoints="1" noAdjustHandles="1" noChangeArrowheads="1" noChangeShapeType="1" noTextEdit="1"/>
              </p:cNvSpPr>
              <p:nvPr/>
            </p:nvSpPr>
            <p:spPr>
              <a:xfrm>
                <a:off x="2051720" y="3287588"/>
                <a:ext cx="668516" cy="369332"/>
              </a:xfrm>
              <a:prstGeom prst="rect">
                <a:avLst/>
              </a:prstGeom>
              <a:blipFill rotWithShape="0">
                <a:blip r:embed="rId6"/>
                <a:stretch>
                  <a:fillRect l="-5505" r="-11009" b="-1639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 name="ZoneTexte 11"/>
              <p:cNvSpPr txBox="1"/>
              <p:nvPr/>
            </p:nvSpPr>
            <p:spPr>
              <a:xfrm>
                <a:off x="8178833" y="2718290"/>
                <a:ext cx="42979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2400" i="1">
                              <a:solidFill>
                                <a:srgbClr val="00B0F0"/>
                              </a:solidFill>
                              <a:latin typeface="Cambria Math" panose="02040503050406030204" pitchFamily="18" charset="0"/>
                            </a:rPr>
                          </m:ctrlPr>
                        </m:sSubPr>
                        <m:e>
                          <m:r>
                            <a:rPr lang="fr-FR" sz="2400" i="1">
                              <a:solidFill>
                                <a:srgbClr val="00B0F0"/>
                              </a:solidFill>
                              <a:latin typeface="Cambria Math" panose="02040503050406030204" pitchFamily="18" charset="0"/>
                            </a:rPr>
                            <m:t>𝐶</m:t>
                          </m:r>
                        </m:e>
                        <m:sub>
                          <m:r>
                            <a:rPr lang="fr-FR" sz="2400" i="1">
                              <a:solidFill>
                                <a:srgbClr val="00B0F0"/>
                              </a:solidFill>
                              <a:latin typeface="Cambria Math" panose="02040503050406030204" pitchFamily="18" charset="0"/>
                            </a:rPr>
                            <m:t>𝐷</m:t>
                          </m:r>
                        </m:sub>
                      </m:sSub>
                    </m:oMath>
                  </m:oMathPara>
                </a14:m>
                <a:endParaRPr lang="fr-FR" sz="2400" dirty="0" err="1">
                  <a:solidFill>
                    <a:srgbClr val="00B0F0"/>
                  </a:solidFill>
                </a:endParaRPr>
              </a:p>
            </p:txBody>
          </p:sp>
        </mc:Choice>
        <mc:Fallback xmlns="">
          <p:sp>
            <p:nvSpPr>
              <p:cNvPr id="12" name="ZoneTexte 11"/>
              <p:cNvSpPr txBox="1">
                <a:spLocks noRot="1" noChangeAspect="1" noMove="1" noResize="1" noEditPoints="1" noAdjustHandles="1" noChangeArrowheads="1" noChangeShapeType="1" noTextEdit="1"/>
              </p:cNvSpPr>
              <p:nvPr/>
            </p:nvSpPr>
            <p:spPr>
              <a:xfrm>
                <a:off x="8178833" y="2718290"/>
                <a:ext cx="429797" cy="369332"/>
              </a:xfrm>
              <a:prstGeom prst="rect">
                <a:avLst/>
              </a:prstGeom>
              <a:blipFill rotWithShape="0">
                <a:blip r:embed="rId7"/>
                <a:stretch>
                  <a:fillRect l="-15714" r="-2857" b="-18333"/>
                </a:stretch>
              </a:blipFill>
            </p:spPr>
            <p:txBody>
              <a:bodyPr/>
              <a:lstStyle/>
              <a:p>
                <a:r>
                  <a:rPr lang="fr-FR">
                    <a:noFill/>
                  </a:rPr>
                  <a:t> </a:t>
                </a:r>
              </a:p>
            </p:txBody>
          </p:sp>
        </mc:Fallback>
      </mc:AlternateContent>
    </p:spTree>
    <p:extLst>
      <p:ext uri="{BB962C8B-B14F-4D97-AF65-F5344CB8AC3E}">
        <p14:creationId xmlns:p14="http://schemas.microsoft.com/office/powerpoint/2010/main" val="13528568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20273" y="1240427"/>
            <a:ext cx="1961328" cy="2941991"/>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647" y="675153"/>
            <a:ext cx="4602734" cy="3540564"/>
          </a:xfrm>
          <a:prstGeom prst="rect">
            <a:avLst/>
          </a:prstGeom>
        </p:spPr>
      </p:pic>
      <p:sp>
        <p:nvSpPr>
          <p:cNvPr id="2" name="Titre 1"/>
          <p:cNvSpPr>
            <a:spLocks noGrp="1"/>
          </p:cNvSpPr>
          <p:nvPr>
            <p:ph type="title"/>
          </p:nvPr>
        </p:nvSpPr>
        <p:spPr/>
        <p:txBody>
          <a:bodyPr/>
          <a:lstStyle/>
          <a:p>
            <a:r>
              <a:rPr lang="fr-FR" dirty="0"/>
              <a:t>Portance en flexion</a:t>
            </a:r>
          </a:p>
        </p:txBody>
      </p:sp>
      <p:sp>
        <p:nvSpPr>
          <p:cNvPr id="4" name="Espace réservé du pied de page 3"/>
          <p:cNvSpPr>
            <a:spLocks noGrp="1"/>
          </p:cNvSpPr>
          <p:nvPr>
            <p:ph type="ftr" sz="quarter" idx="11"/>
          </p:nvPr>
        </p:nvSpPr>
        <p:spPr/>
        <p:txBody>
          <a:bodyPr/>
          <a:lstStyle/>
          <a:p>
            <a:r>
              <a:rPr lang="en-US"/>
              <a:t>Thèse A. Joly – Cylindre déformé en écoulement axial</a:t>
            </a:r>
            <a:endParaRPr lang="fr-FR" dirty="0"/>
          </a:p>
        </p:txBody>
      </p:sp>
      <p:pic>
        <p:nvPicPr>
          <p:cNvPr id="9" name="Image 8"/>
          <p:cNvPicPr>
            <a:picLocks noChangeAspect="1"/>
          </p:cNvPicPr>
          <p:nvPr/>
        </p:nvPicPr>
        <p:blipFill rotWithShape="1">
          <a:blip r:embed="rId5">
            <a:extLst>
              <a:ext uri="{28A0092B-C50C-407E-A947-70E740481C1C}">
                <a14:useLocalDpi xmlns:a14="http://schemas.microsoft.com/office/drawing/2010/main" val="0"/>
              </a:ext>
            </a:extLst>
          </a:blip>
          <a:srcRect b="73804"/>
          <a:stretch/>
        </p:blipFill>
        <p:spPr>
          <a:xfrm>
            <a:off x="4851311" y="945192"/>
            <a:ext cx="2406477" cy="330414"/>
          </a:xfrm>
          <a:prstGeom prst="rect">
            <a:avLst/>
          </a:prstGeom>
        </p:spPr>
      </p:pic>
    </p:spTree>
    <p:extLst>
      <p:ext uri="{BB962C8B-B14F-4D97-AF65-F5344CB8AC3E}">
        <p14:creationId xmlns:p14="http://schemas.microsoft.com/office/powerpoint/2010/main" val="8238775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20273" y="1240427"/>
            <a:ext cx="1961328" cy="2941991"/>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647" y="675153"/>
            <a:ext cx="4602733" cy="3540564"/>
          </a:xfrm>
          <a:prstGeom prst="rect">
            <a:avLst/>
          </a:prstGeom>
        </p:spPr>
      </p:pic>
      <p:sp>
        <p:nvSpPr>
          <p:cNvPr id="2" name="Titre 1"/>
          <p:cNvSpPr>
            <a:spLocks noGrp="1"/>
          </p:cNvSpPr>
          <p:nvPr>
            <p:ph type="title"/>
          </p:nvPr>
        </p:nvSpPr>
        <p:spPr/>
        <p:txBody>
          <a:bodyPr/>
          <a:lstStyle/>
          <a:p>
            <a:r>
              <a:rPr lang="fr-FR" dirty="0"/>
              <a:t>Portance en flexion</a:t>
            </a:r>
          </a:p>
        </p:txBody>
      </p:sp>
      <p:sp>
        <p:nvSpPr>
          <p:cNvPr id="4" name="Espace réservé du pied de page 3"/>
          <p:cNvSpPr>
            <a:spLocks noGrp="1"/>
          </p:cNvSpPr>
          <p:nvPr>
            <p:ph type="ftr" sz="quarter" idx="11"/>
          </p:nvPr>
        </p:nvSpPr>
        <p:spPr/>
        <p:txBody>
          <a:bodyPr/>
          <a:lstStyle/>
          <a:p>
            <a:r>
              <a:rPr lang="en-US"/>
              <a:t>Thèse A. Joly – Cylindre déformé en écoulement axial</a:t>
            </a:r>
            <a:endParaRPr lang="fr-FR" dirty="0"/>
          </a:p>
        </p:txBody>
      </p:sp>
      <p:pic>
        <p:nvPicPr>
          <p:cNvPr id="9" name="Image 8"/>
          <p:cNvPicPr>
            <a:picLocks noChangeAspect="1"/>
          </p:cNvPicPr>
          <p:nvPr/>
        </p:nvPicPr>
        <p:blipFill rotWithShape="1">
          <a:blip r:embed="rId5">
            <a:extLst>
              <a:ext uri="{28A0092B-C50C-407E-A947-70E740481C1C}">
                <a14:useLocalDpi xmlns:a14="http://schemas.microsoft.com/office/drawing/2010/main" val="0"/>
              </a:ext>
            </a:extLst>
          </a:blip>
          <a:srcRect t="-1" b="56678"/>
          <a:stretch/>
        </p:blipFill>
        <p:spPr>
          <a:xfrm>
            <a:off x="4851311" y="945192"/>
            <a:ext cx="2406477" cy="546438"/>
          </a:xfrm>
          <a:prstGeom prst="rect">
            <a:avLst/>
          </a:prstGeom>
        </p:spPr>
      </p:pic>
      <p:sp>
        <p:nvSpPr>
          <p:cNvPr id="7" name="Espace réservé du contenu 2"/>
          <p:cNvSpPr txBox="1">
            <a:spLocks/>
          </p:cNvSpPr>
          <p:nvPr/>
        </p:nvSpPr>
        <p:spPr>
          <a:xfrm>
            <a:off x="251520" y="4136630"/>
            <a:ext cx="8497193" cy="1178483"/>
          </a:xfrm>
          <a:prstGeom prst="rect">
            <a:avLst/>
          </a:prstGeom>
        </p:spPr>
        <p:txBody>
          <a:bodyPr vert="horz" lIns="36000" tIns="0" rIns="36000" bIns="0" rtlCol="0">
            <a:noAutofit/>
          </a:bodyPr>
          <a:lstStyle>
            <a:lvl1pPr marL="179388" indent="-179388" algn="l" defTabSz="914400" rtl="0" eaLnBrk="1" latinLnBrk="0" hangingPunct="1">
              <a:spcBef>
                <a:spcPts val="600"/>
              </a:spcBef>
              <a:buClr>
                <a:schemeClr val="accent5"/>
              </a:buClr>
              <a:buFont typeface="Wingdings" pitchFamily="2" charset="2"/>
              <a:buChar char=""/>
              <a:defRPr sz="2000" b="1" kern="1200">
                <a:solidFill>
                  <a:schemeClr val="tx2"/>
                </a:solidFill>
                <a:latin typeface="+mn-lt"/>
                <a:ea typeface="+mn-ea"/>
                <a:cs typeface="+mn-cs"/>
              </a:defRPr>
            </a:lvl1pPr>
            <a:lvl2pPr marL="360000" indent="-180000" algn="l" defTabSz="914400" rtl="0" eaLnBrk="1" latinLnBrk="0" hangingPunct="1">
              <a:spcBef>
                <a:spcPts val="600"/>
              </a:spcBef>
              <a:buClr>
                <a:schemeClr val="accent5"/>
              </a:buClr>
              <a:buSzPct val="50000"/>
              <a:buFont typeface="Wingdings" pitchFamily="2" charset="2"/>
              <a:buChar char=""/>
              <a:defRPr sz="2000" kern="1200">
                <a:solidFill>
                  <a:schemeClr val="tx2"/>
                </a:solidFill>
                <a:latin typeface="+mn-lt"/>
                <a:ea typeface="+mn-ea"/>
                <a:cs typeface="+mn-cs"/>
              </a:defRPr>
            </a:lvl2pPr>
            <a:lvl3pPr marL="540000" indent="-180000" algn="l" defTabSz="914400" rtl="0" eaLnBrk="1" latinLnBrk="0" hangingPunct="1">
              <a:spcBef>
                <a:spcPts val="300"/>
              </a:spcBef>
              <a:buClr>
                <a:schemeClr val="accent5"/>
              </a:buClr>
              <a:buFont typeface="Arial" pitchFamily="34" charset="0"/>
              <a:buChar char="•"/>
              <a:defRPr sz="1800" kern="1200">
                <a:solidFill>
                  <a:schemeClr val="tx2"/>
                </a:solidFill>
                <a:latin typeface="+mn-lt"/>
                <a:ea typeface="+mn-ea"/>
                <a:cs typeface="+mn-cs"/>
              </a:defRPr>
            </a:lvl3pPr>
            <a:lvl4pPr marL="720000" indent="-144000" algn="l" defTabSz="914400" rtl="0" eaLnBrk="1" latinLnBrk="0" hangingPunct="1">
              <a:spcBef>
                <a:spcPts val="0"/>
              </a:spcBef>
              <a:buFont typeface="Arial" pitchFamily="34" charset="0"/>
              <a:buChar char="–"/>
              <a:defRPr sz="1600" kern="1200">
                <a:solidFill>
                  <a:schemeClr val="tx2"/>
                </a:solidFill>
                <a:latin typeface="+mn-lt"/>
                <a:ea typeface="+mn-ea"/>
                <a:cs typeface="+mn-cs"/>
              </a:defRPr>
            </a:lvl4pPr>
            <a:lvl5pPr marL="864000" indent="-108000" algn="l" defTabSz="914400" rtl="0" eaLnBrk="1" latinLnBrk="0" hangingPunct="1">
              <a:spcBef>
                <a:spcPts val="0"/>
              </a:spcBef>
              <a:buFont typeface="Arial" pitchFamily="34" charset="0"/>
              <a:buChar char="»"/>
              <a:defRPr sz="14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dirty="0"/>
              <a:t>Essais : tendance faible à la baisse</a:t>
            </a:r>
          </a:p>
          <a:p>
            <a:pPr lvl="1"/>
            <a:endParaRPr lang="fr-FR" dirty="0"/>
          </a:p>
          <a:p>
            <a:endParaRPr lang="fr-FR" dirty="0"/>
          </a:p>
        </p:txBody>
      </p:sp>
    </p:spTree>
    <p:extLst>
      <p:ext uri="{BB962C8B-B14F-4D97-AF65-F5344CB8AC3E}">
        <p14:creationId xmlns:p14="http://schemas.microsoft.com/office/powerpoint/2010/main" val="12163188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20273" y="1240427"/>
            <a:ext cx="1961328" cy="2941991"/>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647" y="675153"/>
            <a:ext cx="4602733" cy="3540563"/>
          </a:xfrm>
          <a:prstGeom prst="rect">
            <a:avLst/>
          </a:prstGeom>
        </p:spPr>
      </p:pic>
      <p:sp>
        <p:nvSpPr>
          <p:cNvPr id="2" name="Titre 1"/>
          <p:cNvSpPr>
            <a:spLocks noGrp="1"/>
          </p:cNvSpPr>
          <p:nvPr>
            <p:ph type="title"/>
          </p:nvPr>
        </p:nvSpPr>
        <p:spPr/>
        <p:txBody>
          <a:bodyPr/>
          <a:lstStyle/>
          <a:p>
            <a:r>
              <a:rPr lang="fr-FR" dirty="0"/>
              <a:t>Portance en flexion</a:t>
            </a:r>
          </a:p>
        </p:txBody>
      </p:sp>
      <p:sp>
        <p:nvSpPr>
          <p:cNvPr id="4" name="Espace réservé du pied de page 3"/>
          <p:cNvSpPr>
            <a:spLocks noGrp="1"/>
          </p:cNvSpPr>
          <p:nvPr>
            <p:ph type="ftr" sz="quarter" idx="11"/>
          </p:nvPr>
        </p:nvSpPr>
        <p:spPr/>
        <p:txBody>
          <a:bodyPr/>
          <a:lstStyle/>
          <a:p>
            <a:r>
              <a:rPr lang="en-US"/>
              <a:t>Thèse A. Joly – Cylindre déformé en écoulement axial</a:t>
            </a:r>
            <a:endParaRPr lang="fr-FR" dirty="0"/>
          </a:p>
        </p:txBody>
      </p:sp>
      <p:pic>
        <p:nvPicPr>
          <p:cNvPr id="9" name="Image 8"/>
          <p:cNvPicPr>
            <a:picLocks noChangeAspect="1"/>
          </p:cNvPicPr>
          <p:nvPr/>
        </p:nvPicPr>
        <p:blipFill rotWithShape="1">
          <a:blip r:embed="rId5">
            <a:extLst>
              <a:ext uri="{28A0092B-C50C-407E-A947-70E740481C1C}">
                <a14:useLocalDpi xmlns:a14="http://schemas.microsoft.com/office/drawing/2010/main" val="0"/>
              </a:ext>
            </a:extLst>
          </a:blip>
          <a:srcRect t="-1" b="39551"/>
          <a:stretch/>
        </p:blipFill>
        <p:spPr>
          <a:xfrm>
            <a:off x="4851311" y="945192"/>
            <a:ext cx="2406477" cy="762462"/>
          </a:xfrm>
          <a:prstGeom prst="rect">
            <a:avLst/>
          </a:prstGeom>
        </p:spPr>
      </p:pic>
      <p:sp>
        <p:nvSpPr>
          <p:cNvPr id="7" name="Espace réservé du contenu 2"/>
          <p:cNvSpPr txBox="1">
            <a:spLocks/>
          </p:cNvSpPr>
          <p:nvPr/>
        </p:nvSpPr>
        <p:spPr>
          <a:xfrm>
            <a:off x="251520" y="4136630"/>
            <a:ext cx="8497193" cy="1178483"/>
          </a:xfrm>
          <a:prstGeom prst="rect">
            <a:avLst/>
          </a:prstGeom>
        </p:spPr>
        <p:txBody>
          <a:bodyPr vert="horz" lIns="36000" tIns="0" rIns="36000" bIns="0" rtlCol="0">
            <a:noAutofit/>
          </a:bodyPr>
          <a:lstStyle>
            <a:lvl1pPr marL="179388" indent="-179388" algn="l" defTabSz="914400" rtl="0" eaLnBrk="1" latinLnBrk="0" hangingPunct="1">
              <a:spcBef>
                <a:spcPts val="600"/>
              </a:spcBef>
              <a:buClr>
                <a:schemeClr val="accent5"/>
              </a:buClr>
              <a:buFont typeface="Wingdings" pitchFamily="2" charset="2"/>
              <a:buChar char=""/>
              <a:defRPr sz="2000" b="1" kern="1200">
                <a:solidFill>
                  <a:schemeClr val="tx2"/>
                </a:solidFill>
                <a:latin typeface="+mn-lt"/>
                <a:ea typeface="+mn-ea"/>
                <a:cs typeface="+mn-cs"/>
              </a:defRPr>
            </a:lvl1pPr>
            <a:lvl2pPr marL="360000" indent="-180000" algn="l" defTabSz="914400" rtl="0" eaLnBrk="1" latinLnBrk="0" hangingPunct="1">
              <a:spcBef>
                <a:spcPts val="600"/>
              </a:spcBef>
              <a:buClr>
                <a:schemeClr val="accent5"/>
              </a:buClr>
              <a:buSzPct val="50000"/>
              <a:buFont typeface="Wingdings" pitchFamily="2" charset="2"/>
              <a:buChar char=""/>
              <a:defRPr sz="2000" kern="1200">
                <a:solidFill>
                  <a:schemeClr val="tx2"/>
                </a:solidFill>
                <a:latin typeface="+mn-lt"/>
                <a:ea typeface="+mn-ea"/>
                <a:cs typeface="+mn-cs"/>
              </a:defRPr>
            </a:lvl2pPr>
            <a:lvl3pPr marL="540000" indent="-180000" algn="l" defTabSz="914400" rtl="0" eaLnBrk="1" latinLnBrk="0" hangingPunct="1">
              <a:spcBef>
                <a:spcPts val="300"/>
              </a:spcBef>
              <a:buClr>
                <a:schemeClr val="accent5"/>
              </a:buClr>
              <a:buFont typeface="Arial" pitchFamily="34" charset="0"/>
              <a:buChar char="•"/>
              <a:defRPr sz="1800" kern="1200">
                <a:solidFill>
                  <a:schemeClr val="tx2"/>
                </a:solidFill>
                <a:latin typeface="+mn-lt"/>
                <a:ea typeface="+mn-ea"/>
                <a:cs typeface="+mn-cs"/>
              </a:defRPr>
            </a:lvl3pPr>
            <a:lvl4pPr marL="720000" indent="-144000" algn="l" defTabSz="914400" rtl="0" eaLnBrk="1" latinLnBrk="0" hangingPunct="1">
              <a:spcBef>
                <a:spcPts val="0"/>
              </a:spcBef>
              <a:buFont typeface="Arial" pitchFamily="34" charset="0"/>
              <a:buChar char="–"/>
              <a:defRPr sz="1600" kern="1200">
                <a:solidFill>
                  <a:schemeClr val="tx2"/>
                </a:solidFill>
                <a:latin typeface="+mn-lt"/>
                <a:ea typeface="+mn-ea"/>
                <a:cs typeface="+mn-cs"/>
              </a:defRPr>
            </a:lvl4pPr>
            <a:lvl5pPr marL="864000" indent="-108000" algn="l" defTabSz="914400" rtl="0" eaLnBrk="1" latinLnBrk="0" hangingPunct="1">
              <a:spcBef>
                <a:spcPts val="0"/>
              </a:spcBef>
              <a:buFont typeface="Arial" pitchFamily="34" charset="0"/>
              <a:buChar char="»"/>
              <a:defRPr sz="14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dirty="0"/>
              <a:t>CFD : pas de forte tendance non plus</a:t>
            </a:r>
          </a:p>
          <a:p>
            <a:r>
              <a:rPr lang="fr-FR" dirty="0"/>
              <a:t>Doute sur la force de </a:t>
            </a:r>
            <a:r>
              <a:rPr lang="fr-FR" dirty="0" err="1"/>
              <a:t>Lighthill</a:t>
            </a:r>
            <a:r>
              <a:rPr lang="fr-FR" dirty="0"/>
              <a:t> ?</a:t>
            </a:r>
          </a:p>
          <a:p>
            <a:pPr lvl="1"/>
            <a:endParaRPr lang="fr-FR" dirty="0"/>
          </a:p>
          <a:p>
            <a:endParaRPr lang="fr-FR" dirty="0"/>
          </a:p>
        </p:txBody>
      </p:sp>
    </p:spTree>
    <p:extLst>
      <p:ext uri="{BB962C8B-B14F-4D97-AF65-F5344CB8AC3E}">
        <p14:creationId xmlns:p14="http://schemas.microsoft.com/office/powerpoint/2010/main" val="15042443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20273" y="1240427"/>
            <a:ext cx="1961328" cy="2941991"/>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647" y="675153"/>
            <a:ext cx="4602732" cy="3540563"/>
          </a:xfrm>
          <a:prstGeom prst="rect">
            <a:avLst/>
          </a:prstGeom>
        </p:spPr>
      </p:pic>
      <p:sp>
        <p:nvSpPr>
          <p:cNvPr id="2" name="Titre 1"/>
          <p:cNvSpPr>
            <a:spLocks noGrp="1"/>
          </p:cNvSpPr>
          <p:nvPr>
            <p:ph type="title"/>
          </p:nvPr>
        </p:nvSpPr>
        <p:spPr/>
        <p:txBody>
          <a:bodyPr/>
          <a:lstStyle/>
          <a:p>
            <a:r>
              <a:rPr lang="fr-FR" dirty="0"/>
              <a:t>Portance en flexion</a:t>
            </a:r>
          </a:p>
        </p:txBody>
      </p:sp>
      <p:sp>
        <p:nvSpPr>
          <p:cNvPr id="4" name="Espace réservé du pied de page 3"/>
          <p:cNvSpPr>
            <a:spLocks noGrp="1"/>
          </p:cNvSpPr>
          <p:nvPr>
            <p:ph type="ftr" sz="quarter" idx="11"/>
          </p:nvPr>
        </p:nvSpPr>
        <p:spPr/>
        <p:txBody>
          <a:bodyPr/>
          <a:lstStyle/>
          <a:p>
            <a:r>
              <a:rPr lang="en-US"/>
              <a:t>Thèse A. Joly – Cylindre déformé en écoulement axial</a:t>
            </a:r>
            <a:endParaRPr lang="fr-FR" dirty="0"/>
          </a:p>
        </p:txBody>
      </p:sp>
      <p:pic>
        <p:nvPicPr>
          <p:cNvPr id="9" name="Image 8"/>
          <p:cNvPicPr>
            <a:picLocks noChangeAspect="1"/>
          </p:cNvPicPr>
          <p:nvPr/>
        </p:nvPicPr>
        <p:blipFill rotWithShape="1">
          <a:blip r:embed="rId5">
            <a:extLst>
              <a:ext uri="{28A0092B-C50C-407E-A947-70E740481C1C}">
                <a14:useLocalDpi xmlns:a14="http://schemas.microsoft.com/office/drawing/2010/main" val="0"/>
              </a:ext>
            </a:extLst>
          </a:blip>
          <a:srcRect t="-1" b="-411"/>
          <a:stretch/>
        </p:blipFill>
        <p:spPr>
          <a:xfrm>
            <a:off x="4851311" y="945192"/>
            <a:ext cx="2406477" cy="1266518"/>
          </a:xfrm>
          <a:prstGeom prst="rect">
            <a:avLst/>
          </a:prstGeom>
        </p:spPr>
      </p:pic>
      <p:sp>
        <p:nvSpPr>
          <p:cNvPr id="7" name="Espace réservé du contenu 2"/>
          <p:cNvSpPr txBox="1">
            <a:spLocks/>
          </p:cNvSpPr>
          <p:nvPr/>
        </p:nvSpPr>
        <p:spPr>
          <a:xfrm>
            <a:off x="251520" y="4136630"/>
            <a:ext cx="8497193" cy="1178483"/>
          </a:xfrm>
          <a:prstGeom prst="rect">
            <a:avLst/>
          </a:prstGeom>
        </p:spPr>
        <p:txBody>
          <a:bodyPr vert="horz" lIns="36000" tIns="0" rIns="36000" bIns="0" rtlCol="0">
            <a:noAutofit/>
          </a:bodyPr>
          <a:lstStyle>
            <a:lvl1pPr marL="179388" indent="-179388" algn="l" defTabSz="914400" rtl="0" eaLnBrk="1" latinLnBrk="0" hangingPunct="1">
              <a:spcBef>
                <a:spcPts val="600"/>
              </a:spcBef>
              <a:buClr>
                <a:schemeClr val="accent5"/>
              </a:buClr>
              <a:buFont typeface="Wingdings" pitchFamily="2" charset="2"/>
              <a:buChar char=""/>
              <a:defRPr sz="2000" b="1" kern="1200">
                <a:solidFill>
                  <a:schemeClr val="tx2"/>
                </a:solidFill>
                <a:latin typeface="+mn-lt"/>
                <a:ea typeface="+mn-ea"/>
                <a:cs typeface="+mn-cs"/>
              </a:defRPr>
            </a:lvl1pPr>
            <a:lvl2pPr marL="360000" indent="-180000" algn="l" defTabSz="914400" rtl="0" eaLnBrk="1" latinLnBrk="0" hangingPunct="1">
              <a:spcBef>
                <a:spcPts val="600"/>
              </a:spcBef>
              <a:buClr>
                <a:schemeClr val="accent5"/>
              </a:buClr>
              <a:buSzPct val="50000"/>
              <a:buFont typeface="Wingdings" pitchFamily="2" charset="2"/>
              <a:buChar char=""/>
              <a:defRPr sz="2000" kern="1200">
                <a:solidFill>
                  <a:schemeClr val="tx2"/>
                </a:solidFill>
                <a:latin typeface="+mn-lt"/>
                <a:ea typeface="+mn-ea"/>
                <a:cs typeface="+mn-cs"/>
              </a:defRPr>
            </a:lvl2pPr>
            <a:lvl3pPr marL="540000" indent="-180000" algn="l" defTabSz="914400" rtl="0" eaLnBrk="1" latinLnBrk="0" hangingPunct="1">
              <a:spcBef>
                <a:spcPts val="300"/>
              </a:spcBef>
              <a:buClr>
                <a:schemeClr val="accent5"/>
              </a:buClr>
              <a:buFont typeface="Arial" pitchFamily="34" charset="0"/>
              <a:buChar char="•"/>
              <a:defRPr sz="1800" kern="1200">
                <a:solidFill>
                  <a:schemeClr val="tx2"/>
                </a:solidFill>
                <a:latin typeface="+mn-lt"/>
                <a:ea typeface="+mn-ea"/>
                <a:cs typeface="+mn-cs"/>
              </a:defRPr>
            </a:lvl3pPr>
            <a:lvl4pPr marL="720000" indent="-144000" algn="l" defTabSz="914400" rtl="0" eaLnBrk="1" latinLnBrk="0" hangingPunct="1">
              <a:spcBef>
                <a:spcPts val="0"/>
              </a:spcBef>
              <a:buFont typeface="Arial" pitchFamily="34" charset="0"/>
              <a:buChar char="–"/>
              <a:defRPr sz="1600" kern="1200">
                <a:solidFill>
                  <a:schemeClr val="tx2"/>
                </a:solidFill>
                <a:latin typeface="+mn-lt"/>
                <a:ea typeface="+mn-ea"/>
                <a:cs typeface="+mn-cs"/>
              </a:defRPr>
            </a:lvl4pPr>
            <a:lvl5pPr marL="864000" indent="-108000" algn="l" defTabSz="914400" rtl="0" eaLnBrk="1" latinLnBrk="0" hangingPunct="1">
              <a:spcBef>
                <a:spcPts val="0"/>
              </a:spcBef>
              <a:buFont typeface="Arial" pitchFamily="34" charset="0"/>
              <a:buChar char="»"/>
              <a:defRPr sz="14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dirty="0"/>
              <a:t>Sans la contribution des pointes, tendance fidèle à TLP</a:t>
            </a:r>
          </a:p>
          <a:p>
            <a:r>
              <a:rPr lang="fr-FR" dirty="0"/>
              <a:t>Perturbations aux extrémités : non négligeables</a:t>
            </a:r>
          </a:p>
          <a:p>
            <a:pPr lvl="1"/>
            <a:endParaRPr lang="fr-FR" dirty="0"/>
          </a:p>
          <a:p>
            <a:endParaRPr lang="fr-FR" dirty="0"/>
          </a:p>
        </p:txBody>
      </p:sp>
    </p:spTree>
    <p:extLst>
      <p:ext uri="{BB962C8B-B14F-4D97-AF65-F5344CB8AC3E}">
        <p14:creationId xmlns:p14="http://schemas.microsoft.com/office/powerpoint/2010/main" val="34674233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20275" y="1240427"/>
            <a:ext cx="1961327" cy="2941991"/>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647" y="679398"/>
            <a:ext cx="4602732" cy="3532072"/>
          </a:xfrm>
          <a:prstGeom prst="rect">
            <a:avLst/>
          </a:prstGeom>
        </p:spPr>
      </p:pic>
      <p:sp>
        <p:nvSpPr>
          <p:cNvPr id="2" name="Titre 1"/>
          <p:cNvSpPr>
            <a:spLocks noGrp="1"/>
          </p:cNvSpPr>
          <p:nvPr>
            <p:ph type="title"/>
          </p:nvPr>
        </p:nvSpPr>
        <p:spPr/>
        <p:txBody>
          <a:bodyPr/>
          <a:lstStyle/>
          <a:p>
            <a:r>
              <a:rPr lang="fr-FR" dirty="0"/>
              <a:t>Moment en flexion</a:t>
            </a:r>
          </a:p>
        </p:txBody>
      </p:sp>
      <p:sp>
        <p:nvSpPr>
          <p:cNvPr id="4" name="Espace réservé du pied de page 3"/>
          <p:cNvSpPr>
            <a:spLocks noGrp="1"/>
          </p:cNvSpPr>
          <p:nvPr>
            <p:ph type="ftr" sz="quarter" idx="11"/>
          </p:nvPr>
        </p:nvSpPr>
        <p:spPr/>
        <p:txBody>
          <a:bodyPr/>
          <a:lstStyle/>
          <a:p>
            <a:r>
              <a:rPr lang="en-US"/>
              <a:t>Thèse A. Joly – Cylindre déformé en écoulement axial</a:t>
            </a:r>
            <a:endParaRPr lang="fr-FR" dirty="0"/>
          </a:p>
        </p:txBody>
      </p:sp>
      <p:pic>
        <p:nvPicPr>
          <p:cNvPr id="9" name="Image 8"/>
          <p:cNvPicPr>
            <a:picLocks noChangeAspect="1"/>
          </p:cNvPicPr>
          <p:nvPr/>
        </p:nvPicPr>
        <p:blipFill rotWithShape="1">
          <a:blip r:embed="rId5">
            <a:extLst>
              <a:ext uri="{28A0092B-C50C-407E-A947-70E740481C1C}">
                <a14:useLocalDpi xmlns:a14="http://schemas.microsoft.com/office/drawing/2010/main" val="0"/>
              </a:ext>
            </a:extLst>
          </a:blip>
          <a:srcRect b="80476"/>
          <a:stretch/>
        </p:blipFill>
        <p:spPr>
          <a:xfrm>
            <a:off x="4898381" y="866611"/>
            <a:ext cx="2406477" cy="336989"/>
          </a:xfrm>
          <a:prstGeom prst="rect">
            <a:avLst/>
          </a:prstGeom>
        </p:spPr>
      </p:pic>
    </p:spTree>
    <p:extLst>
      <p:ext uri="{BB962C8B-B14F-4D97-AF65-F5344CB8AC3E}">
        <p14:creationId xmlns:p14="http://schemas.microsoft.com/office/powerpoint/2010/main" val="659927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Réacteur à eau pressurisée</a:t>
            </a:r>
          </a:p>
        </p:txBody>
      </p:sp>
      <p:sp>
        <p:nvSpPr>
          <p:cNvPr id="4" name="Espace réservé du pied de page 3"/>
          <p:cNvSpPr>
            <a:spLocks noGrp="1"/>
          </p:cNvSpPr>
          <p:nvPr>
            <p:ph type="ftr" sz="quarter" idx="11"/>
          </p:nvPr>
        </p:nvSpPr>
        <p:spPr/>
        <p:txBody>
          <a:bodyPr/>
          <a:lstStyle/>
          <a:p>
            <a:r>
              <a:rPr lang="en-US"/>
              <a:t>Thèse A. Joly – Cylindre déformé en écoulement axial</a:t>
            </a:r>
            <a:endParaRPr lang="fr-FR" dirty="0"/>
          </a:p>
        </p:txBody>
      </p:sp>
      <p:grpSp>
        <p:nvGrpSpPr>
          <p:cNvPr id="5" name="Groupe 4"/>
          <p:cNvGrpSpPr/>
          <p:nvPr/>
        </p:nvGrpSpPr>
        <p:grpSpPr>
          <a:xfrm>
            <a:off x="15627" y="701819"/>
            <a:ext cx="2293630" cy="4334155"/>
            <a:chOff x="15627" y="200850"/>
            <a:chExt cx="2293630" cy="4334155"/>
          </a:xfrm>
        </p:grpSpPr>
        <p:pic>
          <p:nvPicPr>
            <p:cNvPr id="6" name="Imag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7163" y="200850"/>
              <a:ext cx="1822094" cy="4334155"/>
            </a:xfrm>
            <a:prstGeom prst="rect">
              <a:avLst/>
            </a:prstGeom>
          </p:spPr>
        </p:pic>
        <p:sp>
          <p:nvSpPr>
            <p:cNvPr id="7" name="ZoneTexte 6"/>
            <p:cNvSpPr txBox="1"/>
            <p:nvPr/>
          </p:nvSpPr>
          <p:spPr>
            <a:xfrm>
              <a:off x="15627" y="1131591"/>
              <a:ext cx="1087086" cy="307777"/>
            </a:xfrm>
            <a:prstGeom prst="rect">
              <a:avLst/>
            </a:prstGeom>
            <a:noFill/>
          </p:spPr>
          <p:txBody>
            <a:bodyPr wrap="square" rtlCol="0">
              <a:spAutoFit/>
            </a:bodyPr>
            <a:lstStyle/>
            <a:p>
              <a:pPr fontAlgn="base">
                <a:spcBef>
                  <a:spcPct val="0"/>
                </a:spcBef>
                <a:spcAft>
                  <a:spcPct val="0"/>
                </a:spcAft>
              </a:pPr>
              <a:r>
                <a:rPr lang="fr-FR" sz="1400" b="1" dirty="0">
                  <a:solidFill>
                    <a:schemeClr val="tx2"/>
                  </a:solidFill>
                  <a:cs typeface="Arial" charset="0"/>
                </a:rPr>
                <a:t>cuve</a:t>
              </a:r>
            </a:p>
          </p:txBody>
        </p:sp>
        <p:sp>
          <p:nvSpPr>
            <p:cNvPr id="8" name="ZoneTexte 7"/>
            <p:cNvSpPr txBox="1"/>
            <p:nvPr/>
          </p:nvSpPr>
          <p:spPr>
            <a:xfrm>
              <a:off x="947850" y="4128080"/>
              <a:ext cx="864762" cy="338554"/>
            </a:xfrm>
            <a:prstGeom prst="rect">
              <a:avLst/>
            </a:prstGeom>
            <a:noFill/>
          </p:spPr>
          <p:txBody>
            <a:bodyPr wrap="square" rtlCol="0">
              <a:spAutoFit/>
            </a:bodyPr>
            <a:lstStyle/>
            <a:p>
              <a:pPr algn="ctr" fontAlgn="base">
                <a:spcBef>
                  <a:spcPct val="0"/>
                </a:spcBef>
                <a:spcAft>
                  <a:spcPct val="0"/>
                </a:spcAft>
              </a:pPr>
              <a:r>
                <a:rPr lang="fr-FR" sz="1600" b="1" dirty="0">
                  <a:solidFill>
                    <a:srgbClr val="0070C0"/>
                  </a:solidFill>
                  <a:cs typeface="Arial" charset="0"/>
                </a:rPr>
                <a:t>eau</a:t>
              </a:r>
            </a:p>
          </p:txBody>
        </p:sp>
      </p:grpSp>
      <p:grpSp>
        <p:nvGrpSpPr>
          <p:cNvPr id="9" name="Groupe 8"/>
          <p:cNvGrpSpPr/>
          <p:nvPr/>
        </p:nvGrpSpPr>
        <p:grpSpPr>
          <a:xfrm>
            <a:off x="1728515" y="932479"/>
            <a:ext cx="4140914" cy="3812353"/>
            <a:chOff x="1728515" y="431508"/>
            <a:chExt cx="4140914" cy="3812353"/>
          </a:xfrm>
        </p:grpSpPr>
        <p:grpSp>
          <p:nvGrpSpPr>
            <p:cNvPr id="10" name="Groupe 9"/>
            <p:cNvGrpSpPr/>
            <p:nvPr/>
          </p:nvGrpSpPr>
          <p:grpSpPr>
            <a:xfrm>
              <a:off x="2597708" y="431508"/>
              <a:ext cx="3271721" cy="3812353"/>
              <a:chOff x="2191834" y="1109811"/>
              <a:chExt cx="2623625" cy="3057163"/>
            </a:xfrm>
          </p:grpSpPr>
          <p:sp>
            <p:nvSpPr>
              <p:cNvPr id="12" name="ZoneTexte 11"/>
              <p:cNvSpPr txBox="1"/>
              <p:nvPr/>
            </p:nvSpPr>
            <p:spPr>
              <a:xfrm>
                <a:off x="2359030" y="3762811"/>
                <a:ext cx="2289257" cy="296171"/>
              </a:xfrm>
              <a:prstGeom prst="rect">
                <a:avLst/>
              </a:prstGeom>
              <a:noFill/>
            </p:spPr>
            <p:txBody>
              <a:bodyPr wrap="square" rtlCol="0">
                <a:spAutoFit/>
              </a:bodyPr>
              <a:lstStyle/>
              <a:p>
                <a:pPr fontAlgn="base">
                  <a:spcBef>
                    <a:spcPct val="0"/>
                  </a:spcBef>
                  <a:spcAft>
                    <a:spcPct val="0"/>
                  </a:spcAft>
                </a:pPr>
                <a:r>
                  <a:rPr lang="de-DE" dirty="0">
                    <a:solidFill>
                      <a:schemeClr val="tx2"/>
                    </a:solidFill>
                    <a:cs typeface="Arial" charset="0"/>
                  </a:rPr>
                  <a:t>assemblage </a:t>
                </a:r>
                <a:r>
                  <a:rPr lang="de-DE" dirty="0" err="1">
                    <a:solidFill>
                      <a:schemeClr val="tx2"/>
                    </a:solidFill>
                    <a:cs typeface="Arial" charset="0"/>
                  </a:rPr>
                  <a:t>combustible</a:t>
                </a:r>
                <a:endParaRPr lang="de-DE" dirty="0">
                  <a:solidFill>
                    <a:schemeClr val="tx2"/>
                  </a:solidFill>
                  <a:cs typeface="Arial" charset="0"/>
                </a:endParaRPr>
              </a:p>
            </p:txBody>
          </p:sp>
          <p:pic>
            <p:nvPicPr>
              <p:cNvPr id="13" name="Image 12"/>
              <p:cNvPicPr>
                <a:picLocks noChangeAspect="1"/>
              </p:cNvPicPr>
              <p:nvPr/>
            </p:nvPicPr>
            <p:blipFill rotWithShape="1">
              <a:blip r:embed="rId4" cstate="print">
                <a:extLst>
                  <a:ext uri="{28A0092B-C50C-407E-A947-70E740481C1C}">
                    <a14:useLocalDpi xmlns:a14="http://schemas.microsoft.com/office/drawing/2010/main" val="0"/>
                  </a:ext>
                </a:extLst>
              </a:blip>
              <a:srcRect r="34039"/>
              <a:stretch/>
            </p:blipFill>
            <p:spPr>
              <a:xfrm>
                <a:off x="2292504" y="1170887"/>
                <a:ext cx="1155529" cy="2627749"/>
              </a:xfrm>
              <a:prstGeom prst="rect">
                <a:avLst/>
              </a:prstGeom>
              <a:ln w="28575">
                <a:noFill/>
              </a:ln>
            </p:spPr>
          </p:pic>
          <p:pic>
            <p:nvPicPr>
              <p:cNvPr id="14" name="Imag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00507" y="1170887"/>
                <a:ext cx="1070959" cy="2627749"/>
              </a:xfrm>
              <a:prstGeom prst="rect">
                <a:avLst/>
              </a:prstGeom>
            </p:spPr>
          </p:pic>
          <p:sp>
            <p:nvSpPr>
              <p:cNvPr id="15" name="Rectangle à coins arrondis 14"/>
              <p:cNvSpPr/>
              <p:nvPr/>
            </p:nvSpPr>
            <p:spPr bwMode="auto">
              <a:xfrm>
                <a:off x="2191834" y="1109811"/>
                <a:ext cx="2623625" cy="3057163"/>
              </a:xfrm>
              <a:prstGeom prst="roundRect">
                <a:avLst>
                  <a:gd name="adj" fmla="val 7637"/>
                </a:avLst>
              </a:prstGeom>
              <a:noFill/>
              <a:ln w="28575" cap="flat" cmpd="sng" algn="ctr">
                <a:solidFill>
                  <a:srgbClr val="509E2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de-DE" sz="1000" dirty="0">
                  <a:solidFill>
                    <a:schemeClr val="tx2"/>
                  </a:solidFill>
                  <a:cs typeface="Arial" charset="0"/>
                </a:endParaRPr>
              </a:p>
            </p:txBody>
          </p:sp>
        </p:grpSp>
        <p:cxnSp>
          <p:nvCxnSpPr>
            <p:cNvPr id="11" name="Connecteur droit avec flèche 10"/>
            <p:cNvCxnSpPr/>
            <p:nvPr/>
          </p:nvCxnSpPr>
          <p:spPr bwMode="auto">
            <a:xfrm flipH="1">
              <a:off x="1728515" y="3023790"/>
              <a:ext cx="840691" cy="0"/>
            </a:xfrm>
            <a:prstGeom prst="straightConnector1">
              <a:avLst/>
            </a:prstGeom>
            <a:noFill/>
            <a:ln w="57150" cap="flat" cmpd="sng" algn="ctr">
              <a:solidFill>
                <a:srgbClr val="509E2F"/>
              </a:solidFill>
              <a:prstDash val="solid"/>
              <a:headEnd type="none" w="med" len="med"/>
              <a:tailEnd type="triangle"/>
            </a:ln>
            <a:effectLst>
              <a:outerShdw blurRad="40000" dist="20000" dir="5400000" rotWithShape="0">
                <a:srgbClr val="000000">
                  <a:alpha val="38000"/>
                </a:srgbClr>
              </a:outerShdw>
            </a:effectLst>
          </p:spPr>
        </p:cxnSp>
      </p:grpSp>
    </p:spTree>
    <p:extLst>
      <p:ext uri="{BB962C8B-B14F-4D97-AF65-F5344CB8AC3E}">
        <p14:creationId xmlns:p14="http://schemas.microsoft.com/office/powerpoint/2010/main" val="41194869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20275" y="1240427"/>
            <a:ext cx="1961327" cy="2941991"/>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647" y="679398"/>
            <a:ext cx="4602731" cy="3532072"/>
          </a:xfrm>
          <a:prstGeom prst="rect">
            <a:avLst/>
          </a:prstGeom>
        </p:spPr>
      </p:pic>
      <p:sp>
        <p:nvSpPr>
          <p:cNvPr id="2" name="Titre 1"/>
          <p:cNvSpPr>
            <a:spLocks noGrp="1"/>
          </p:cNvSpPr>
          <p:nvPr>
            <p:ph type="title"/>
          </p:nvPr>
        </p:nvSpPr>
        <p:spPr/>
        <p:txBody>
          <a:bodyPr/>
          <a:lstStyle/>
          <a:p>
            <a:r>
              <a:rPr lang="fr-FR" dirty="0"/>
              <a:t>Moment en flexion</a:t>
            </a:r>
          </a:p>
        </p:txBody>
      </p:sp>
      <p:sp>
        <p:nvSpPr>
          <p:cNvPr id="4" name="Espace réservé du pied de page 3"/>
          <p:cNvSpPr>
            <a:spLocks noGrp="1"/>
          </p:cNvSpPr>
          <p:nvPr>
            <p:ph type="ftr" sz="quarter" idx="11"/>
          </p:nvPr>
        </p:nvSpPr>
        <p:spPr/>
        <p:txBody>
          <a:bodyPr/>
          <a:lstStyle/>
          <a:p>
            <a:r>
              <a:rPr lang="en-US"/>
              <a:t>Thèse A. Joly – Cylindre déformé en écoulement axial</a:t>
            </a:r>
            <a:endParaRPr lang="fr-FR" dirty="0"/>
          </a:p>
        </p:txBody>
      </p:sp>
      <p:pic>
        <p:nvPicPr>
          <p:cNvPr id="9" name="Image 8"/>
          <p:cNvPicPr>
            <a:picLocks noChangeAspect="1"/>
          </p:cNvPicPr>
          <p:nvPr/>
        </p:nvPicPr>
        <p:blipFill rotWithShape="1">
          <a:blip r:embed="rId5">
            <a:extLst>
              <a:ext uri="{28A0092B-C50C-407E-A947-70E740481C1C}">
                <a14:useLocalDpi xmlns:a14="http://schemas.microsoft.com/office/drawing/2010/main" val="0"/>
              </a:ext>
            </a:extLst>
          </a:blip>
          <a:srcRect b="42929"/>
          <a:stretch/>
        </p:blipFill>
        <p:spPr>
          <a:xfrm>
            <a:off x="4898381" y="866611"/>
            <a:ext cx="2406477" cy="985061"/>
          </a:xfrm>
          <a:prstGeom prst="rect">
            <a:avLst/>
          </a:prstGeom>
        </p:spPr>
      </p:pic>
      <p:sp>
        <p:nvSpPr>
          <p:cNvPr id="7" name="Espace réservé du contenu 2"/>
          <p:cNvSpPr txBox="1">
            <a:spLocks/>
          </p:cNvSpPr>
          <p:nvPr/>
        </p:nvSpPr>
        <p:spPr>
          <a:xfrm>
            <a:off x="251520" y="4136630"/>
            <a:ext cx="8497193" cy="1178483"/>
          </a:xfrm>
          <a:prstGeom prst="rect">
            <a:avLst/>
          </a:prstGeom>
        </p:spPr>
        <p:txBody>
          <a:bodyPr vert="horz" lIns="36000" tIns="0" rIns="36000" bIns="0" rtlCol="0">
            <a:noAutofit/>
          </a:bodyPr>
          <a:lstStyle>
            <a:lvl1pPr marL="179388" indent="-179388" algn="l" defTabSz="914400" rtl="0" eaLnBrk="1" latinLnBrk="0" hangingPunct="1">
              <a:spcBef>
                <a:spcPts val="600"/>
              </a:spcBef>
              <a:buClr>
                <a:schemeClr val="accent5"/>
              </a:buClr>
              <a:buFont typeface="Wingdings" pitchFamily="2" charset="2"/>
              <a:buChar char=""/>
              <a:defRPr sz="2000" b="1" kern="1200">
                <a:solidFill>
                  <a:schemeClr val="tx2"/>
                </a:solidFill>
                <a:latin typeface="+mn-lt"/>
                <a:ea typeface="+mn-ea"/>
                <a:cs typeface="+mn-cs"/>
              </a:defRPr>
            </a:lvl1pPr>
            <a:lvl2pPr marL="360000" indent="-180000" algn="l" defTabSz="914400" rtl="0" eaLnBrk="1" latinLnBrk="0" hangingPunct="1">
              <a:spcBef>
                <a:spcPts val="600"/>
              </a:spcBef>
              <a:buClr>
                <a:schemeClr val="accent5"/>
              </a:buClr>
              <a:buSzPct val="50000"/>
              <a:buFont typeface="Wingdings" pitchFamily="2" charset="2"/>
              <a:buChar char=""/>
              <a:defRPr sz="2000" kern="1200">
                <a:solidFill>
                  <a:schemeClr val="tx2"/>
                </a:solidFill>
                <a:latin typeface="+mn-lt"/>
                <a:ea typeface="+mn-ea"/>
                <a:cs typeface="+mn-cs"/>
              </a:defRPr>
            </a:lvl2pPr>
            <a:lvl3pPr marL="540000" indent="-180000" algn="l" defTabSz="914400" rtl="0" eaLnBrk="1" latinLnBrk="0" hangingPunct="1">
              <a:spcBef>
                <a:spcPts val="300"/>
              </a:spcBef>
              <a:buClr>
                <a:schemeClr val="accent5"/>
              </a:buClr>
              <a:buFont typeface="Arial" pitchFamily="34" charset="0"/>
              <a:buChar char="•"/>
              <a:defRPr sz="1800" kern="1200">
                <a:solidFill>
                  <a:schemeClr val="tx2"/>
                </a:solidFill>
                <a:latin typeface="+mn-lt"/>
                <a:ea typeface="+mn-ea"/>
                <a:cs typeface="+mn-cs"/>
              </a:defRPr>
            </a:lvl3pPr>
            <a:lvl4pPr marL="720000" indent="-144000" algn="l" defTabSz="914400" rtl="0" eaLnBrk="1" latinLnBrk="0" hangingPunct="1">
              <a:spcBef>
                <a:spcPts val="0"/>
              </a:spcBef>
              <a:buFont typeface="Arial" pitchFamily="34" charset="0"/>
              <a:buChar char="–"/>
              <a:defRPr sz="1600" kern="1200">
                <a:solidFill>
                  <a:schemeClr val="tx2"/>
                </a:solidFill>
                <a:latin typeface="+mn-lt"/>
                <a:ea typeface="+mn-ea"/>
                <a:cs typeface="+mn-cs"/>
              </a:defRPr>
            </a:lvl4pPr>
            <a:lvl5pPr marL="864000" indent="-108000" algn="l" defTabSz="914400" rtl="0" eaLnBrk="1" latinLnBrk="0" hangingPunct="1">
              <a:spcBef>
                <a:spcPts val="0"/>
              </a:spcBef>
              <a:buFont typeface="Arial" pitchFamily="34" charset="0"/>
              <a:buChar char="»"/>
              <a:defRPr sz="14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dirty="0"/>
              <a:t>Essais et modèle TLP : même tendance</a:t>
            </a:r>
          </a:p>
          <a:p>
            <a:endParaRPr lang="fr-FR" dirty="0"/>
          </a:p>
        </p:txBody>
      </p:sp>
    </p:spTree>
    <p:extLst>
      <p:ext uri="{BB962C8B-B14F-4D97-AF65-F5344CB8AC3E}">
        <p14:creationId xmlns:p14="http://schemas.microsoft.com/office/powerpoint/2010/main" val="38773444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20275" y="1240427"/>
            <a:ext cx="1961327" cy="2941991"/>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647" y="679398"/>
            <a:ext cx="4602731" cy="3532071"/>
          </a:xfrm>
          <a:prstGeom prst="rect">
            <a:avLst/>
          </a:prstGeom>
        </p:spPr>
      </p:pic>
      <p:sp>
        <p:nvSpPr>
          <p:cNvPr id="2" name="Titre 1"/>
          <p:cNvSpPr>
            <a:spLocks noGrp="1"/>
          </p:cNvSpPr>
          <p:nvPr>
            <p:ph type="title"/>
          </p:nvPr>
        </p:nvSpPr>
        <p:spPr/>
        <p:txBody>
          <a:bodyPr/>
          <a:lstStyle/>
          <a:p>
            <a:r>
              <a:rPr lang="fr-FR" dirty="0"/>
              <a:t>Moment en flexion</a:t>
            </a:r>
          </a:p>
        </p:txBody>
      </p:sp>
      <p:sp>
        <p:nvSpPr>
          <p:cNvPr id="4" name="Espace réservé du pied de page 3"/>
          <p:cNvSpPr>
            <a:spLocks noGrp="1"/>
          </p:cNvSpPr>
          <p:nvPr>
            <p:ph type="ftr" sz="quarter" idx="11"/>
          </p:nvPr>
        </p:nvSpPr>
        <p:spPr/>
        <p:txBody>
          <a:bodyPr/>
          <a:lstStyle/>
          <a:p>
            <a:r>
              <a:rPr lang="en-US"/>
              <a:t>Thèse A. Joly – Cylindre déformé en écoulement axial</a:t>
            </a:r>
            <a:endParaRPr lang="fr-FR" dirty="0"/>
          </a:p>
        </p:txBody>
      </p:sp>
      <p:pic>
        <p:nvPicPr>
          <p:cNvPr id="9" name="Image 8"/>
          <p:cNvPicPr>
            <a:picLocks noChangeAspect="1"/>
          </p:cNvPicPr>
          <p:nvPr/>
        </p:nvPicPr>
        <p:blipFill rotWithShape="1">
          <a:blip r:embed="rId5">
            <a:extLst>
              <a:ext uri="{28A0092B-C50C-407E-A947-70E740481C1C}">
                <a14:useLocalDpi xmlns:a14="http://schemas.microsoft.com/office/drawing/2010/main" val="0"/>
              </a:ext>
            </a:extLst>
          </a:blip>
          <a:srcRect b="30413"/>
          <a:stretch/>
        </p:blipFill>
        <p:spPr>
          <a:xfrm>
            <a:off x="4898381" y="866611"/>
            <a:ext cx="2406477" cy="1201085"/>
          </a:xfrm>
          <a:prstGeom prst="rect">
            <a:avLst/>
          </a:prstGeom>
        </p:spPr>
      </p:pic>
      <p:sp>
        <p:nvSpPr>
          <p:cNvPr id="7" name="Espace réservé du contenu 2"/>
          <p:cNvSpPr txBox="1">
            <a:spLocks/>
          </p:cNvSpPr>
          <p:nvPr/>
        </p:nvSpPr>
        <p:spPr>
          <a:xfrm>
            <a:off x="251520" y="4136630"/>
            <a:ext cx="8497193" cy="1178483"/>
          </a:xfrm>
          <a:prstGeom prst="rect">
            <a:avLst/>
          </a:prstGeom>
        </p:spPr>
        <p:txBody>
          <a:bodyPr vert="horz" lIns="36000" tIns="0" rIns="36000" bIns="0" rtlCol="0">
            <a:noAutofit/>
          </a:bodyPr>
          <a:lstStyle>
            <a:lvl1pPr marL="179388" indent="-179388" algn="l" defTabSz="914400" rtl="0" eaLnBrk="1" latinLnBrk="0" hangingPunct="1">
              <a:spcBef>
                <a:spcPts val="600"/>
              </a:spcBef>
              <a:buClr>
                <a:schemeClr val="accent5"/>
              </a:buClr>
              <a:buFont typeface="Wingdings" pitchFamily="2" charset="2"/>
              <a:buChar char=""/>
              <a:defRPr sz="2000" b="1" kern="1200">
                <a:solidFill>
                  <a:schemeClr val="tx2"/>
                </a:solidFill>
                <a:latin typeface="+mn-lt"/>
                <a:ea typeface="+mn-ea"/>
                <a:cs typeface="+mn-cs"/>
              </a:defRPr>
            </a:lvl1pPr>
            <a:lvl2pPr marL="360000" indent="-180000" algn="l" defTabSz="914400" rtl="0" eaLnBrk="1" latinLnBrk="0" hangingPunct="1">
              <a:spcBef>
                <a:spcPts val="600"/>
              </a:spcBef>
              <a:buClr>
                <a:schemeClr val="accent5"/>
              </a:buClr>
              <a:buSzPct val="50000"/>
              <a:buFont typeface="Wingdings" pitchFamily="2" charset="2"/>
              <a:buChar char=""/>
              <a:defRPr sz="2000" kern="1200">
                <a:solidFill>
                  <a:schemeClr val="tx2"/>
                </a:solidFill>
                <a:latin typeface="+mn-lt"/>
                <a:ea typeface="+mn-ea"/>
                <a:cs typeface="+mn-cs"/>
              </a:defRPr>
            </a:lvl2pPr>
            <a:lvl3pPr marL="540000" indent="-180000" algn="l" defTabSz="914400" rtl="0" eaLnBrk="1" latinLnBrk="0" hangingPunct="1">
              <a:spcBef>
                <a:spcPts val="300"/>
              </a:spcBef>
              <a:buClr>
                <a:schemeClr val="accent5"/>
              </a:buClr>
              <a:buFont typeface="Arial" pitchFamily="34" charset="0"/>
              <a:buChar char="•"/>
              <a:defRPr sz="1800" kern="1200">
                <a:solidFill>
                  <a:schemeClr val="tx2"/>
                </a:solidFill>
                <a:latin typeface="+mn-lt"/>
                <a:ea typeface="+mn-ea"/>
                <a:cs typeface="+mn-cs"/>
              </a:defRPr>
            </a:lvl3pPr>
            <a:lvl4pPr marL="720000" indent="-144000" algn="l" defTabSz="914400" rtl="0" eaLnBrk="1" latinLnBrk="0" hangingPunct="1">
              <a:spcBef>
                <a:spcPts val="0"/>
              </a:spcBef>
              <a:buFont typeface="Arial" pitchFamily="34" charset="0"/>
              <a:buChar char="–"/>
              <a:defRPr sz="1600" kern="1200">
                <a:solidFill>
                  <a:schemeClr val="tx2"/>
                </a:solidFill>
                <a:latin typeface="+mn-lt"/>
                <a:ea typeface="+mn-ea"/>
                <a:cs typeface="+mn-cs"/>
              </a:defRPr>
            </a:lvl4pPr>
            <a:lvl5pPr marL="864000" indent="-108000" algn="l" defTabSz="914400" rtl="0" eaLnBrk="1" latinLnBrk="0" hangingPunct="1">
              <a:spcBef>
                <a:spcPts val="0"/>
              </a:spcBef>
              <a:buFont typeface="Arial" pitchFamily="34" charset="0"/>
              <a:buChar char="»"/>
              <a:defRPr sz="14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dirty="0"/>
              <a:t>CFD cohérente avec essais…</a:t>
            </a:r>
          </a:p>
          <a:p>
            <a:pPr lvl="1"/>
            <a:endParaRPr lang="fr-FR" dirty="0"/>
          </a:p>
          <a:p>
            <a:endParaRPr lang="fr-FR" dirty="0"/>
          </a:p>
        </p:txBody>
      </p:sp>
    </p:spTree>
    <p:extLst>
      <p:ext uri="{BB962C8B-B14F-4D97-AF65-F5344CB8AC3E}">
        <p14:creationId xmlns:p14="http://schemas.microsoft.com/office/powerpoint/2010/main" val="12934470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20275" y="1240427"/>
            <a:ext cx="1961327" cy="2941991"/>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647" y="679398"/>
            <a:ext cx="4602730" cy="3532071"/>
          </a:xfrm>
          <a:prstGeom prst="rect">
            <a:avLst/>
          </a:prstGeom>
        </p:spPr>
      </p:pic>
      <p:sp>
        <p:nvSpPr>
          <p:cNvPr id="2" name="Titre 1"/>
          <p:cNvSpPr>
            <a:spLocks noGrp="1"/>
          </p:cNvSpPr>
          <p:nvPr>
            <p:ph type="title"/>
          </p:nvPr>
        </p:nvSpPr>
        <p:spPr/>
        <p:txBody>
          <a:bodyPr/>
          <a:lstStyle/>
          <a:p>
            <a:r>
              <a:rPr lang="fr-FR" dirty="0"/>
              <a:t>Moment en flexion</a:t>
            </a:r>
          </a:p>
        </p:txBody>
      </p:sp>
      <p:sp>
        <p:nvSpPr>
          <p:cNvPr id="4" name="Espace réservé du pied de page 3"/>
          <p:cNvSpPr>
            <a:spLocks noGrp="1"/>
          </p:cNvSpPr>
          <p:nvPr>
            <p:ph type="ftr" sz="quarter" idx="11"/>
          </p:nvPr>
        </p:nvSpPr>
        <p:spPr/>
        <p:txBody>
          <a:bodyPr/>
          <a:lstStyle/>
          <a:p>
            <a:r>
              <a:rPr lang="en-US"/>
              <a:t>Thèse A. Joly – Cylindre déformé en écoulement axial</a:t>
            </a:r>
            <a:endParaRPr lang="fr-FR" dirty="0"/>
          </a:p>
        </p:txBody>
      </p:sp>
      <p:pic>
        <p:nvPicPr>
          <p:cNvPr id="9" name="Image 8"/>
          <p:cNvPicPr>
            <a:picLocks noChangeAspect="1"/>
          </p:cNvPicPr>
          <p:nvPr/>
        </p:nvPicPr>
        <p:blipFill rotWithShape="1">
          <a:blip r:embed="rId5">
            <a:extLst>
              <a:ext uri="{28A0092B-C50C-407E-A947-70E740481C1C}">
                <a14:useLocalDpi xmlns:a14="http://schemas.microsoft.com/office/drawing/2010/main" val="0"/>
              </a:ext>
            </a:extLst>
          </a:blip>
          <a:srcRect t="1" b="1208"/>
          <a:stretch/>
        </p:blipFill>
        <p:spPr>
          <a:xfrm>
            <a:off x="4898381" y="866611"/>
            <a:ext cx="2406477" cy="1705141"/>
          </a:xfrm>
          <a:prstGeom prst="rect">
            <a:avLst/>
          </a:prstGeom>
        </p:spPr>
      </p:pic>
      <p:sp>
        <p:nvSpPr>
          <p:cNvPr id="7" name="Espace réservé du contenu 2"/>
          <p:cNvSpPr txBox="1">
            <a:spLocks/>
          </p:cNvSpPr>
          <p:nvPr/>
        </p:nvSpPr>
        <p:spPr>
          <a:xfrm>
            <a:off x="251520" y="4136630"/>
            <a:ext cx="8497193" cy="1178483"/>
          </a:xfrm>
          <a:prstGeom prst="rect">
            <a:avLst/>
          </a:prstGeom>
        </p:spPr>
        <p:txBody>
          <a:bodyPr vert="horz" lIns="36000" tIns="0" rIns="36000" bIns="0" rtlCol="0">
            <a:noAutofit/>
          </a:bodyPr>
          <a:lstStyle>
            <a:lvl1pPr marL="179388" indent="-179388" algn="l" defTabSz="914400" rtl="0" eaLnBrk="1" latinLnBrk="0" hangingPunct="1">
              <a:spcBef>
                <a:spcPts val="600"/>
              </a:spcBef>
              <a:buClr>
                <a:schemeClr val="accent5"/>
              </a:buClr>
              <a:buFont typeface="Wingdings" pitchFamily="2" charset="2"/>
              <a:buChar char=""/>
              <a:defRPr sz="2000" b="1" kern="1200">
                <a:solidFill>
                  <a:schemeClr val="tx2"/>
                </a:solidFill>
                <a:latin typeface="+mn-lt"/>
                <a:ea typeface="+mn-ea"/>
                <a:cs typeface="+mn-cs"/>
              </a:defRPr>
            </a:lvl1pPr>
            <a:lvl2pPr marL="360000" indent="-180000" algn="l" defTabSz="914400" rtl="0" eaLnBrk="1" latinLnBrk="0" hangingPunct="1">
              <a:spcBef>
                <a:spcPts val="600"/>
              </a:spcBef>
              <a:buClr>
                <a:schemeClr val="accent5"/>
              </a:buClr>
              <a:buSzPct val="50000"/>
              <a:buFont typeface="Wingdings" pitchFamily="2" charset="2"/>
              <a:buChar char=""/>
              <a:defRPr sz="2000" kern="1200">
                <a:solidFill>
                  <a:schemeClr val="tx2"/>
                </a:solidFill>
                <a:latin typeface="+mn-lt"/>
                <a:ea typeface="+mn-ea"/>
                <a:cs typeface="+mn-cs"/>
              </a:defRPr>
            </a:lvl2pPr>
            <a:lvl3pPr marL="540000" indent="-180000" algn="l" defTabSz="914400" rtl="0" eaLnBrk="1" latinLnBrk="0" hangingPunct="1">
              <a:spcBef>
                <a:spcPts val="300"/>
              </a:spcBef>
              <a:buClr>
                <a:schemeClr val="accent5"/>
              </a:buClr>
              <a:buFont typeface="Arial" pitchFamily="34" charset="0"/>
              <a:buChar char="•"/>
              <a:defRPr sz="1800" kern="1200">
                <a:solidFill>
                  <a:schemeClr val="tx2"/>
                </a:solidFill>
                <a:latin typeface="+mn-lt"/>
                <a:ea typeface="+mn-ea"/>
                <a:cs typeface="+mn-cs"/>
              </a:defRPr>
            </a:lvl3pPr>
            <a:lvl4pPr marL="720000" indent="-144000" algn="l" defTabSz="914400" rtl="0" eaLnBrk="1" latinLnBrk="0" hangingPunct="1">
              <a:spcBef>
                <a:spcPts val="0"/>
              </a:spcBef>
              <a:buFont typeface="Arial" pitchFamily="34" charset="0"/>
              <a:buChar char="–"/>
              <a:defRPr sz="1600" kern="1200">
                <a:solidFill>
                  <a:schemeClr val="tx2"/>
                </a:solidFill>
                <a:latin typeface="+mn-lt"/>
                <a:ea typeface="+mn-ea"/>
                <a:cs typeface="+mn-cs"/>
              </a:defRPr>
            </a:lvl4pPr>
            <a:lvl5pPr marL="864000" indent="-108000" algn="l" defTabSz="914400" rtl="0" eaLnBrk="1" latinLnBrk="0" hangingPunct="1">
              <a:spcBef>
                <a:spcPts val="0"/>
              </a:spcBef>
              <a:buFont typeface="Arial" pitchFamily="34" charset="0"/>
              <a:buChar char="»"/>
              <a:defRPr sz="14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dirty="0"/>
              <a:t>… y compris sans la contribution des pointes</a:t>
            </a:r>
          </a:p>
          <a:p>
            <a:r>
              <a:rPr lang="fr-FR" dirty="0"/>
              <a:t>Indices en faveur du modèle TLP, mais besoin des forces locales</a:t>
            </a:r>
          </a:p>
          <a:p>
            <a:pPr lvl="1"/>
            <a:endParaRPr lang="fr-FR" dirty="0"/>
          </a:p>
          <a:p>
            <a:endParaRPr lang="fr-FR" dirty="0"/>
          </a:p>
        </p:txBody>
      </p:sp>
    </p:spTree>
    <p:extLst>
      <p:ext uri="{BB962C8B-B14F-4D97-AF65-F5344CB8AC3E}">
        <p14:creationId xmlns:p14="http://schemas.microsoft.com/office/powerpoint/2010/main" val="21012695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Imag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224" y="699542"/>
            <a:ext cx="5632917" cy="3869016"/>
          </a:xfrm>
          <a:prstGeom prst="rect">
            <a:avLst/>
          </a:prstGeom>
        </p:spPr>
      </p:pic>
      <p:sp>
        <p:nvSpPr>
          <p:cNvPr id="2" name="Titre 1"/>
          <p:cNvSpPr>
            <a:spLocks noGrp="1"/>
          </p:cNvSpPr>
          <p:nvPr>
            <p:ph type="title"/>
          </p:nvPr>
        </p:nvSpPr>
        <p:spPr/>
        <p:txBody>
          <a:bodyPr/>
          <a:lstStyle/>
          <a:p>
            <a:r>
              <a:rPr lang="fr-FR" dirty="0"/>
              <a:t>Portance locale en Flexion</a:t>
            </a:r>
          </a:p>
        </p:txBody>
      </p:sp>
      <p:sp>
        <p:nvSpPr>
          <p:cNvPr id="4" name="Espace réservé du pied de page 3"/>
          <p:cNvSpPr>
            <a:spLocks noGrp="1"/>
          </p:cNvSpPr>
          <p:nvPr>
            <p:ph type="ftr" sz="quarter" idx="11"/>
          </p:nvPr>
        </p:nvSpPr>
        <p:spPr/>
        <p:txBody>
          <a:bodyPr/>
          <a:lstStyle/>
          <a:p>
            <a:r>
              <a:rPr lang="en-US"/>
              <a:t>Thèse A. Joly – Cylindre déformé en écoulement axial</a:t>
            </a:r>
            <a:endParaRPr lang="fr-FR" dirty="0"/>
          </a:p>
        </p:txBody>
      </p:sp>
      <p:grpSp>
        <p:nvGrpSpPr>
          <p:cNvPr id="31" name="Groupe 30"/>
          <p:cNvGrpSpPr>
            <a:grpSpLocks noChangeAspect="1"/>
          </p:cNvGrpSpPr>
          <p:nvPr/>
        </p:nvGrpSpPr>
        <p:grpSpPr>
          <a:xfrm>
            <a:off x="589534" y="720000"/>
            <a:ext cx="5508000" cy="103114"/>
            <a:chOff x="173373" y="1801895"/>
            <a:chExt cx="8654999" cy="162047"/>
          </a:xfrm>
        </p:grpSpPr>
        <p:sp>
          <p:nvSpPr>
            <p:cNvPr id="32" name="Rectangle 31"/>
            <p:cNvSpPr/>
            <p:nvPr/>
          </p:nvSpPr>
          <p:spPr>
            <a:xfrm>
              <a:off x="900873" y="1801895"/>
              <a:ext cx="7200000" cy="162000"/>
            </a:xfrm>
            <a:prstGeom prst="rect">
              <a:avLst/>
            </a:prstGeom>
            <a:solidFill>
              <a:srgbClr val="E7E6E6"/>
            </a:solidFill>
            <a:ln w="12700" cap="flat" cmpd="sng" algn="ctr">
              <a:solidFill>
                <a:sysClr val="windowText" lastClr="000000">
                  <a:shade val="50000"/>
                </a:sysClr>
              </a:solidFill>
              <a:prstDash val="solid"/>
              <a:miter lim="800000"/>
            </a:ln>
            <a:effectLst/>
          </p:spPr>
          <p:txBody>
            <a:bodyPr rtlCol="0" anchor="ctr"/>
            <a:lstStyle/>
            <a:p>
              <a:pPr algn="ctr">
                <a:defRPr/>
              </a:pPr>
              <a:endParaRPr lang="fr-FR" kern="0">
                <a:solidFill>
                  <a:prstClr val="white"/>
                </a:solidFill>
                <a:latin typeface="Calibri"/>
              </a:endParaRPr>
            </a:p>
          </p:txBody>
        </p:sp>
        <p:sp>
          <p:nvSpPr>
            <p:cNvPr id="33" name="Triangle isocèle 32"/>
            <p:cNvSpPr/>
            <p:nvPr/>
          </p:nvSpPr>
          <p:spPr>
            <a:xfrm rot="16200000">
              <a:off x="451747" y="1523566"/>
              <a:ext cx="162001" cy="718750"/>
            </a:xfrm>
            <a:prstGeom prst="triangl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a:defRPr/>
              </a:pPr>
              <a:endParaRPr lang="fr-FR" kern="0">
                <a:solidFill>
                  <a:prstClr val="white"/>
                </a:solidFill>
                <a:latin typeface="Calibri"/>
              </a:endParaRPr>
            </a:p>
          </p:txBody>
        </p:sp>
        <p:sp>
          <p:nvSpPr>
            <p:cNvPr id="34" name="Triangle isocèle 33"/>
            <p:cNvSpPr/>
            <p:nvPr/>
          </p:nvSpPr>
          <p:spPr>
            <a:xfrm rot="5400000" flipH="1">
              <a:off x="8387997" y="1523567"/>
              <a:ext cx="162000" cy="718750"/>
            </a:xfrm>
            <a:prstGeom prst="triangl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a:defRPr/>
              </a:pPr>
              <a:endParaRPr lang="fr-FR" kern="0">
                <a:solidFill>
                  <a:prstClr val="white"/>
                </a:solidFill>
                <a:latin typeface="Calibri"/>
              </a:endParaRPr>
            </a:p>
          </p:txBody>
        </p:sp>
      </p:grpSp>
      <p:sp>
        <p:nvSpPr>
          <p:cNvPr id="36" name="Espace réservé du contenu 2"/>
          <p:cNvSpPr>
            <a:spLocks noGrp="1"/>
          </p:cNvSpPr>
          <p:nvPr>
            <p:ph idx="1"/>
          </p:nvPr>
        </p:nvSpPr>
        <p:spPr>
          <a:xfrm>
            <a:off x="5935854" y="2340002"/>
            <a:ext cx="3028634" cy="3565127"/>
          </a:xfrm>
        </p:spPr>
        <p:txBody>
          <a:bodyPr/>
          <a:lstStyle/>
          <a:p>
            <a:r>
              <a:rPr lang="fr-FR" dirty="0"/>
              <a:t>Augmentation régulière à l’amont</a:t>
            </a:r>
          </a:p>
          <a:p>
            <a:r>
              <a:rPr lang="fr-FR" dirty="0"/>
              <a:t>Brisure de pente au centre</a:t>
            </a:r>
          </a:p>
          <a:p>
            <a:r>
              <a:rPr lang="fr-FR" dirty="0"/>
              <a:t>Stabilisation à l’aval</a:t>
            </a:r>
          </a:p>
        </p:txBody>
      </p:sp>
      <p:pic>
        <p:nvPicPr>
          <p:cNvPr id="3" name="Image 2"/>
          <p:cNvPicPr>
            <a:picLocks noChangeAspect="1"/>
          </p:cNvPicPr>
          <p:nvPr/>
        </p:nvPicPr>
        <p:blipFill rotWithShape="1">
          <a:blip r:embed="rId4">
            <a:extLst>
              <a:ext uri="{28A0092B-C50C-407E-A947-70E740481C1C}">
                <a14:useLocalDpi xmlns:a14="http://schemas.microsoft.com/office/drawing/2010/main" val="0"/>
              </a:ext>
            </a:extLst>
          </a:blip>
          <a:srcRect b="67848"/>
          <a:stretch/>
        </p:blipFill>
        <p:spPr>
          <a:xfrm>
            <a:off x="5917652" y="900002"/>
            <a:ext cx="2632654" cy="307469"/>
          </a:xfrm>
          <a:prstGeom prst="rect">
            <a:avLst/>
          </a:prstGeom>
        </p:spPr>
      </p:pic>
    </p:spTree>
    <p:extLst>
      <p:ext uri="{BB962C8B-B14F-4D97-AF65-F5344CB8AC3E}">
        <p14:creationId xmlns:p14="http://schemas.microsoft.com/office/powerpoint/2010/main" val="4288923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Imag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224" y="699542"/>
            <a:ext cx="5632917" cy="3869015"/>
          </a:xfrm>
          <a:prstGeom prst="rect">
            <a:avLst/>
          </a:prstGeom>
        </p:spPr>
      </p:pic>
      <p:sp>
        <p:nvSpPr>
          <p:cNvPr id="2" name="Titre 1"/>
          <p:cNvSpPr>
            <a:spLocks noGrp="1"/>
          </p:cNvSpPr>
          <p:nvPr>
            <p:ph type="title"/>
          </p:nvPr>
        </p:nvSpPr>
        <p:spPr/>
        <p:txBody>
          <a:bodyPr/>
          <a:lstStyle/>
          <a:p>
            <a:r>
              <a:rPr lang="fr-FR" dirty="0"/>
              <a:t>Portance locale en Flexion</a:t>
            </a:r>
          </a:p>
        </p:txBody>
      </p:sp>
      <p:sp>
        <p:nvSpPr>
          <p:cNvPr id="4" name="Espace réservé du pied de page 3"/>
          <p:cNvSpPr>
            <a:spLocks noGrp="1"/>
          </p:cNvSpPr>
          <p:nvPr>
            <p:ph type="ftr" sz="quarter" idx="11"/>
          </p:nvPr>
        </p:nvSpPr>
        <p:spPr/>
        <p:txBody>
          <a:bodyPr/>
          <a:lstStyle/>
          <a:p>
            <a:r>
              <a:rPr lang="en-US"/>
              <a:t>Thèse A. Joly – Cylindre déformé en écoulement axial</a:t>
            </a:r>
            <a:endParaRPr lang="fr-FR" dirty="0"/>
          </a:p>
        </p:txBody>
      </p:sp>
      <p:grpSp>
        <p:nvGrpSpPr>
          <p:cNvPr id="31" name="Groupe 30"/>
          <p:cNvGrpSpPr>
            <a:grpSpLocks noChangeAspect="1"/>
          </p:cNvGrpSpPr>
          <p:nvPr/>
        </p:nvGrpSpPr>
        <p:grpSpPr>
          <a:xfrm>
            <a:off x="589534" y="720000"/>
            <a:ext cx="5508000" cy="103114"/>
            <a:chOff x="173373" y="1801895"/>
            <a:chExt cx="8654999" cy="162047"/>
          </a:xfrm>
        </p:grpSpPr>
        <p:sp>
          <p:nvSpPr>
            <p:cNvPr id="32" name="Rectangle 31"/>
            <p:cNvSpPr/>
            <p:nvPr/>
          </p:nvSpPr>
          <p:spPr>
            <a:xfrm>
              <a:off x="900873" y="1801895"/>
              <a:ext cx="7200000" cy="162000"/>
            </a:xfrm>
            <a:prstGeom prst="rect">
              <a:avLst/>
            </a:prstGeom>
            <a:solidFill>
              <a:srgbClr val="E7E6E6"/>
            </a:solidFill>
            <a:ln w="12700" cap="flat" cmpd="sng" algn="ctr">
              <a:solidFill>
                <a:sysClr val="windowText" lastClr="000000">
                  <a:shade val="50000"/>
                </a:sysClr>
              </a:solidFill>
              <a:prstDash val="solid"/>
              <a:miter lim="800000"/>
            </a:ln>
            <a:effectLst/>
          </p:spPr>
          <p:txBody>
            <a:bodyPr rtlCol="0" anchor="ctr"/>
            <a:lstStyle/>
            <a:p>
              <a:pPr algn="ctr">
                <a:defRPr/>
              </a:pPr>
              <a:endParaRPr lang="fr-FR" kern="0">
                <a:solidFill>
                  <a:prstClr val="white"/>
                </a:solidFill>
                <a:latin typeface="Calibri"/>
              </a:endParaRPr>
            </a:p>
          </p:txBody>
        </p:sp>
        <p:sp>
          <p:nvSpPr>
            <p:cNvPr id="33" name="Triangle isocèle 32"/>
            <p:cNvSpPr/>
            <p:nvPr/>
          </p:nvSpPr>
          <p:spPr>
            <a:xfrm rot="16200000">
              <a:off x="451747" y="1523566"/>
              <a:ext cx="162001" cy="718750"/>
            </a:xfrm>
            <a:prstGeom prst="triangl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a:defRPr/>
              </a:pPr>
              <a:endParaRPr lang="fr-FR" kern="0">
                <a:solidFill>
                  <a:prstClr val="white"/>
                </a:solidFill>
                <a:latin typeface="Calibri"/>
              </a:endParaRPr>
            </a:p>
          </p:txBody>
        </p:sp>
        <p:sp>
          <p:nvSpPr>
            <p:cNvPr id="34" name="Triangle isocèle 33"/>
            <p:cNvSpPr/>
            <p:nvPr/>
          </p:nvSpPr>
          <p:spPr>
            <a:xfrm rot="5400000" flipH="1">
              <a:off x="8387997" y="1523567"/>
              <a:ext cx="162000" cy="718750"/>
            </a:xfrm>
            <a:prstGeom prst="triangl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a:defRPr/>
              </a:pPr>
              <a:endParaRPr lang="fr-FR" kern="0">
                <a:solidFill>
                  <a:prstClr val="white"/>
                </a:solidFill>
                <a:latin typeface="Calibri"/>
              </a:endParaRPr>
            </a:p>
          </p:txBody>
        </p:sp>
      </p:grpSp>
      <p:sp>
        <p:nvSpPr>
          <p:cNvPr id="36" name="Espace réservé du contenu 2"/>
          <p:cNvSpPr>
            <a:spLocks noGrp="1"/>
          </p:cNvSpPr>
          <p:nvPr>
            <p:ph idx="1"/>
          </p:nvPr>
        </p:nvSpPr>
        <p:spPr>
          <a:xfrm>
            <a:off x="5917652" y="2340002"/>
            <a:ext cx="3028634" cy="3565127"/>
          </a:xfrm>
        </p:spPr>
        <p:txBody>
          <a:bodyPr/>
          <a:lstStyle/>
          <a:p>
            <a:r>
              <a:rPr lang="fr-FR" dirty="0"/>
              <a:t>Écart important aux extrémités</a:t>
            </a:r>
          </a:p>
          <a:p>
            <a:r>
              <a:rPr lang="fr-FR" dirty="0"/>
              <a:t>Loin des extrémités, tendances similaires</a:t>
            </a:r>
          </a:p>
        </p:txBody>
      </p:sp>
      <p:pic>
        <p:nvPicPr>
          <p:cNvPr id="3" name="Image 2"/>
          <p:cNvPicPr>
            <a:picLocks noChangeAspect="1"/>
          </p:cNvPicPr>
          <p:nvPr/>
        </p:nvPicPr>
        <p:blipFill rotWithShape="1">
          <a:blip r:embed="rId4">
            <a:extLst>
              <a:ext uri="{28A0092B-C50C-407E-A947-70E740481C1C}">
                <a14:useLocalDpi xmlns:a14="http://schemas.microsoft.com/office/drawing/2010/main" val="0"/>
              </a:ext>
            </a:extLst>
          </a:blip>
          <a:srcRect b="39761"/>
          <a:stretch/>
        </p:blipFill>
        <p:spPr>
          <a:xfrm>
            <a:off x="5917652" y="900000"/>
            <a:ext cx="2632654" cy="576064"/>
          </a:xfrm>
          <a:prstGeom prst="rect">
            <a:avLst/>
          </a:prstGeom>
        </p:spPr>
      </p:pic>
    </p:spTree>
    <p:extLst>
      <p:ext uri="{BB962C8B-B14F-4D97-AF65-F5344CB8AC3E}">
        <p14:creationId xmlns:p14="http://schemas.microsoft.com/office/powerpoint/2010/main" val="39634039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Imag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224" y="699542"/>
            <a:ext cx="5632916" cy="3869015"/>
          </a:xfrm>
          <a:prstGeom prst="rect">
            <a:avLst/>
          </a:prstGeom>
        </p:spPr>
      </p:pic>
      <p:sp>
        <p:nvSpPr>
          <p:cNvPr id="2" name="Titre 1"/>
          <p:cNvSpPr>
            <a:spLocks noGrp="1"/>
          </p:cNvSpPr>
          <p:nvPr>
            <p:ph type="title"/>
          </p:nvPr>
        </p:nvSpPr>
        <p:spPr/>
        <p:txBody>
          <a:bodyPr/>
          <a:lstStyle/>
          <a:p>
            <a:r>
              <a:rPr lang="fr-FR" dirty="0"/>
              <a:t>Portance locale en Flexion</a:t>
            </a:r>
          </a:p>
        </p:txBody>
      </p:sp>
      <p:sp>
        <p:nvSpPr>
          <p:cNvPr id="4" name="Espace réservé du pied de page 3"/>
          <p:cNvSpPr>
            <a:spLocks noGrp="1"/>
          </p:cNvSpPr>
          <p:nvPr>
            <p:ph type="ftr" sz="quarter" idx="11"/>
          </p:nvPr>
        </p:nvSpPr>
        <p:spPr/>
        <p:txBody>
          <a:bodyPr/>
          <a:lstStyle/>
          <a:p>
            <a:r>
              <a:rPr lang="en-US"/>
              <a:t>Thèse A. Joly – Cylindre déformé en écoulement axial</a:t>
            </a:r>
            <a:endParaRPr lang="fr-FR" dirty="0"/>
          </a:p>
        </p:txBody>
      </p:sp>
      <p:grpSp>
        <p:nvGrpSpPr>
          <p:cNvPr id="31" name="Groupe 30"/>
          <p:cNvGrpSpPr>
            <a:grpSpLocks noChangeAspect="1"/>
          </p:cNvGrpSpPr>
          <p:nvPr/>
        </p:nvGrpSpPr>
        <p:grpSpPr>
          <a:xfrm>
            <a:off x="589534" y="720000"/>
            <a:ext cx="5508000" cy="103114"/>
            <a:chOff x="173373" y="1801895"/>
            <a:chExt cx="8654999" cy="162047"/>
          </a:xfrm>
        </p:grpSpPr>
        <p:sp>
          <p:nvSpPr>
            <p:cNvPr id="32" name="Rectangle 31"/>
            <p:cNvSpPr/>
            <p:nvPr/>
          </p:nvSpPr>
          <p:spPr>
            <a:xfrm>
              <a:off x="900873" y="1801895"/>
              <a:ext cx="7200000" cy="162000"/>
            </a:xfrm>
            <a:prstGeom prst="rect">
              <a:avLst/>
            </a:prstGeom>
            <a:solidFill>
              <a:srgbClr val="E7E6E6"/>
            </a:solidFill>
            <a:ln w="12700" cap="flat" cmpd="sng" algn="ctr">
              <a:solidFill>
                <a:sysClr val="windowText" lastClr="000000">
                  <a:shade val="50000"/>
                </a:sysClr>
              </a:solidFill>
              <a:prstDash val="solid"/>
              <a:miter lim="800000"/>
            </a:ln>
            <a:effectLst/>
          </p:spPr>
          <p:txBody>
            <a:bodyPr rtlCol="0" anchor="ctr"/>
            <a:lstStyle/>
            <a:p>
              <a:pPr algn="ctr">
                <a:defRPr/>
              </a:pPr>
              <a:endParaRPr lang="fr-FR" kern="0">
                <a:solidFill>
                  <a:prstClr val="white"/>
                </a:solidFill>
                <a:latin typeface="Calibri"/>
              </a:endParaRPr>
            </a:p>
          </p:txBody>
        </p:sp>
        <p:sp>
          <p:nvSpPr>
            <p:cNvPr id="33" name="Triangle isocèle 32"/>
            <p:cNvSpPr/>
            <p:nvPr/>
          </p:nvSpPr>
          <p:spPr>
            <a:xfrm rot="16200000">
              <a:off x="451747" y="1523566"/>
              <a:ext cx="162001" cy="718750"/>
            </a:xfrm>
            <a:prstGeom prst="triangl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a:defRPr/>
              </a:pPr>
              <a:endParaRPr lang="fr-FR" kern="0">
                <a:solidFill>
                  <a:prstClr val="white"/>
                </a:solidFill>
                <a:latin typeface="Calibri"/>
              </a:endParaRPr>
            </a:p>
          </p:txBody>
        </p:sp>
        <p:sp>
          <p:nvSpPr>
            <p:cNvPr id="34" name="Triangle isocèle 33"/>
            <p:cNvSpPr/>
            <p:nvPr/>
          </p:nvSpPr>
          <p:spPr>
            <a:xfrm rot="5400000" flipH="1">
              <a:off x="8387997" y="1523567"/>
              <a:ext cx="162000" cy="718750"/>
            </a:xfrm>
            <a:prstGeom prst="triangl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a:defRPr/>
              </a:pPr>
              <a:endParaRPr lang="fr-FR" kern="0">
                <a:solidFill>
                  <a:prstClr val="white"/>
                </a:solidFill>
                <a:latin typeface="Calibri"/>
              </a:endParaRPr>
            </a:p>
          </p:txBody>
        </p:sp>
      </p:grpSp>
      <p:sp>
        <p:nvSpPr>
          <p:cNvPr id="36" name="Espace réservé du contenu 2"/>
          <p:cNvSpPr>
            <a:spLocks noGrp="1"/>
          </p:cNvSpPr>
          <p:nvPr>
            <p:ph idx="1"/>
          </p:nvPr>
        </p:nvSpPr>
        <p:spPr>
          <a:xfrm>
            <a:off x="5935854" y="2340002"/>
            <a:ext cx="3028634" cy="3565127"/>
          </a:xfrm>
        </p:spPr>
        <p:txBody>
          <a:bodyPr/>
          <a:lstStyle/>
          <a:p>
            <a:r>
              <a:rPr lang="fr-FR" dirty="0"/>
              <a:t>Recalage possible du modèle TLP sur résultats CFD</a:t>
            </a:r>
          </a:p>
        </p:txBody>
      </p:sp>
      <p:pic>
        <p:nvPicPr>
          <p:cNvPr id="3" name="Image 2"/>
          <p:cNvPicPr>
            <a:picLocks noChangeAspect="1"/>
          </p:cNvPicPr>
          <p:nvPr/>
        </p:nvPicPr>
        <p:blipFill rotWithShape="1">
          <a:blip r:embed="rId4">
            <a:extLst>
              <a:ext uri="{28A0092B-C50C-407E-A947-70E740481C1C}">
                <a14:useLocalDpi xmlns:a14="http://schemas.microsoft.com/office/drawing/2010/main" val="0"/>
              </a:ext>
            </a:extLst>
          </a:blip>
          <a:srcRect b="484"/>
          <a:stretch/>
        </p:blipFill>
        <p:spPr>
          <a:xfrm>
            <a:off x="5917652" y="900000"/>
            <a:ext cx="2632654" cy="951670"/>
          </a:xfrm>
          <a:prstGeom prst="rect">
            <a:avLst/>
          </a:prstGeom>
        </p:spPr>
      </p:pic>
    </p:spTree>
    <p:extLst>
      <p:ext uri="{BB962C8B-B14F-4D97-AF65-F5344CB8AC3E}">
        <p14:creationId xmlns:p14="http://schemas.microsoft.com/office/powerpoint/2010/main" val="40683758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Bilan</a:t>
            </a:r>
          </a:p>
        </p:txBody>
      </p:sp>
      <p:sp>
        <p:nvSpPr>
          <p:cNvPr id="3" name="Sous-titre 2"/>
          <p:cNvSpPr>
            <a:spLocks noGrp="1"/>
          </p:cNvSpPr>
          <p:nvPr>
            <p:ph type="subTitle" idx="1"/>
          </p:nvPr>
        </p:nvSpPr>
        <p:spPr/>
        <p:txBody>
          <a:bodyPr/>
          <a:lstStyle/>
          <a:p>
            <a:endParaRPr lang="fr-FR"/>
          </a:p>
        </p:txBody>
      </p:sp>
      <p:sp>
        <p:nvSpPr>
          <p:cNvPr id="4" name="Espace réservé du texte 3"/>
          <p:cNvSpPr>
            <a:spLocks noGrp="1"/>
          </p:cNvSpPr>
          <p:nvPr>
            <p:ph type="body" sz="quarter" idx="13"/>
          </p:nvPr>
        </p:nvSpPr>
        <p:spPr/>
        <p:txBody>
          <a:bodyPr/>
          <a:lstStyle/>
          <a:p>
            <a:endParaRPr lang="fr-FR"/>
          </a:p>
        </p:txBody>
      </p:sp>
    </p:spTree>
    <p:extLst>
      <p:ext uri="{BB962C8B-B14F-4D97-AF65-F5344CB8AC3E}">
        <p14:creationId xmlns:p14="http://schemas.microsoft.com/office/powerpoint/2010/main" val="19796471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Adéquation entre résultats et TLP</a:t>
            </a:r>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395290" y="951313"/>
                <a:ext cx="8353425" cy="3996703"/>
              </a:xfrm>
            </p:spPr>
            <p:txBody>
              <a:bodyPr/>
              <a:lstStyle/>
              <a:p>
                <a:r>
                  <a:rPr lang="fr-FR" dirty="0"/>
                  <a:t>Tendances du modèle TLP retrouvées par essais et simulation :</a:t>
                </a:r>
              </a:p>
              <a:p>
                <a:pPr lvl="1"/>
                <a:r>
                  <a:rPr lang="fr-FR" dirty="0"/>
                  <a:t>traînée constante</a:t>
                </a:r>
              </a:p>
              <a:p>
                <a:pPr lvl="1"/>
                <a:r>
                  <a:rPr lang="fr-FR" dirty="0"/>
                  <a:t>rotation : portance </a:t>
                </a:r>
                <a14:m>
                  <m:oMath xmlns:m="http://schemas.openxmlformats.org/officeDocument/2006/math">
                    <m:r>
                      <a:rPr lang="fr-FR" b="0" i="1" smtClean="0">
                        <a:latin typeface="Cambria Math" panose="02040503050406030204" pitchFamily="18" charset="0"/>
                      </a:rPr>
                      <m:t>∝</m:t>
                    </m:r>
                  </m:oMath>
                </a14:m>
                <a:r>
                  <a:rPr lang="fr-FR" dirty="0"/>
                  <a:t> angle</a:t>
                </a:r>
              </a:p>
              <a:p>
                <a:pPr lvl="1"/>
                <a:r>
                  <a:rPr lang="fr-FR" dirty="0"/>
                  <a:t>translation : pas de raideur fluide (pas de terme </a:t>
                </a:r>
                <a14:m>
                  <m:oMath xmlns:m="http://schemas.openxmlformats.org/officeDocument/2006/math">
                    <m:r>
                      <a:rPr lang="fr-FR" i="1">
                        <a:latin typeface="Cambria Math" panose="02040503050406030204" pitchFamily="18" charset="0"/>
                      </a:rPr>
                      <m:t>∝</m:t>
                    </m:r>
                  </m:oMath>
                </a14:m>
                <a:r>
                  <a:rPr lang="fr-FR" dirty="0"/>
                  <a:t> déplacement)</a:t>
                </a:r>
              </a:p>
              <a:p>
                <a:pPr lvl="1"/>
                <a:r>
                  <a:rPr lang="fr-FR" dirty="0"/>
                  <a:t>flexion : modèle en </a:t>
                </a:r>
                <a14:m>
                  <m:oMath xmlns:m="http://schemas.openxmlformats.org/officeDocument/2006/math">
                    <m:r>
                      <a:rPr lang="fr-FR" i="1">
                        <a:latin typeface="Cambria Math" panose="02040503050406030204" pitchFamily="18" charset="0"/>
                      </a:rPr>
                      <m:t>𝑤</m:t>
                    </m:r>
                    <m:r>
                      <a:rPr lang="fr-FR" i="1">
                        <a:latin typeface="Cambria Math" panose="02040503050406030204" pitchFamily="18" charset="0"/>
                      </a:rPr>
                      <m:t>′</m:t>
                    </m:r>
                  </m:oMath>
                </a14:m>
                <a:r>
                  <a:rPr lang="fr-FR" dirty="0"/>
                  <a:t> (inclinaison) et </a:t>
                </a:r>
                <a14:m>
                  <m:oMath xmlns:m="http://schemas.openxmlformats.org/officeDocument/2006/math">
                    <m:r>
                      <a:rPr lang="fr-FR" i="1">
                        <a:latin typeface="Cambria Math" panose="02040503050406030204" pitchFamily="18" charset="0"/>
                      </a:rPr>
                      <m:t>𝑤</m:t>
                    </m:r>
                    <m:r>
                      <a:rPr lang="fr-FR" i="1">
                        <a:latin typeface="Cambria Math" panose="02040503050406030204" pitchFamily="18" charset="0"/>
                      </a:rPr>
                      <m:t>′′</m:t>
                    </m:r>
                  </m:oMath>
                </a14:m>
                <a:r>
                  <a:rPr lang="fr-FR" dirty="0"/>
                  <a:t> (courbure) adéquat </a:t>
                </a:r>
              </a:p>
              <a:p>
                <a:pPr lvl="1"/>
                <a:r>
                  <a:rPr lang="fr-FR" dirty="0"/>
                  <a:t>valable loin des extrémités</a:t>
                </a:r>
                <a:br>
                  <a:rPr lang="fr-FR" dirty="0"/>
                </a:br>
                <a:endParaRPr lang="fr-FR" dirty="0"/>
              </a:p>
              <a:p>
                <a:r>
                  <a:rPr lang="fr-FR" dirty="0"/>
                  <a:t>Quantitativement, coefficients </a:t>
                </a:r>
                <a14:m>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𝐶</m:t>
                        </m:r>
                      </m:e>
                      <m:sub>
                        <m:r>
                          <a:rPr lang="fr-FR" b="0" i="1" smtClean="0">
                            <a:latin typeface="Cambria Math" panose="02040503050406030204" pitchFamily="18" charset="0"/>
                          </a:rPr>
                          <m:t>𝐷</m:t>
                        </m:r>
                      </m:sub>
                    </m:sSub>
                    <m:r>
                      <a:rPr lang="fr-FR" b="0" i="1" smtClean="0">
                        <a:latin typeface="Cambria Math" panose="02040503050406030204" pitchFamily="18" charset="0"/>
                      </a:rPr>
                      <m:t>, </m:t>
                    </m:r>
                    <m:sSub>
                      <m:sSubPr>
                        <m:ctrlPr>
                          <a:rPr lang="fr-FR" b="0" i="1" smtClean="0">
                            <a:latin typeface="Cambria Math" panose="02040503050406030204" pitchFamily="18" charset="0"/>
                          </a:rPr>
                        </m:ctrlPr>
                      </m:sSubPr>
                      <m:e>
                        <m:r>
                          <a:rPr lang="fr-FR" b="0" i="1" smtClean="0">
                            <a:latin typeface="Cambria Math" panose="02040503050406030204" pitchFamily="18" charset="0"/>
                          </a:rPr>
                          <m:t>𝑐</m:t>
                        </m:r>
                      </m:e>
                      <m:sub>
                        <m:r>
                          <a:rPr lang="fr-FR" b="0" i="1" smtClean="0">
                            <a:latin typeface="Cambria Math" panose="02040503050406030204" pitchFamily="18" charset="0"/>
                          </a:rPr>
                          <m:t>𝐿</m:t>
                        </m:r>
                      </m:sub>
                    </m:sSub>
                    <m:r>
                      <a:rPr lang="fr-FR" b="0" i="1" smtClean="0">
                        <a:latin typeface="Cambria Math" panose="02040503050406030204" pitchFamily="18" charset="0"/>
                      </a:rPr>
                      <m:t>, </m:t>
                    </m:r>
                    <m:r>
                      <a:rPr lang="fr-FR" b="0" i="1" smtClean="0">
                        <a:latin typeface="Cambria Math" panose="02040503050406030204" pitchFamily="18" charset="0"/>
                      </a:rPr>
                      <m:t>𝜒</m:t>
                    </m:r>
                  </m:oMath>
                </a14:m>
                <a:r>
                  <a:rPr lang="fr-FR" b="0" dirty="0"/>
                  <a:t> </a:t>
                </a:r>
                <a:r>
                  <a:rPr lang="fr-FR" dirty="0"/>
                  <a:t>cohérents avec littérature.</a:t>
                </a:r>
                <a:br>
                  <a:rPr lang="fr-FR" dirty="0"/>
                </a:br>
                <a:endParaRPr lang="fr-FR" dirty="0"/>
              </a:p>
              <a:p>
                <a:r>
                  <a:rPr lang="fr-FR" dirty="0"/>
                  <a:t>Accord CFD-essais ⇒ modèle de turbulence k-</a:t>
                </a:r>
                <a:r>
                  <a:rPr lang="el-GR" dirty="0"/>
                  <a:t>ω </a:t>
                </a:r>
                <a:r>
                  <a:rPr lang="fr-FR" dirty="0"/>
                  <a:t>SST pertinent</a:t>
                </a:r>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395290" y="951313"/>
                <a:ext cx="8353425" cy="3996703"/>
              </a:xfrm>
              <a:blipFill rotWithShape="0">
                <a:blip r:embed="rId2"/>
                <a:stretch>
                  <a:fillRect l="-1314" t="-1829"/>
                </a:stretch>
              </a:blipFill>
            </p:spPr>
            <p:txBody>
              <a:bodyPr/>
              <a:lstStyle/>
              <a:p>
                <a:r>
                  <a:rPr lang="fr-FR">
                    <a:noFill/>
                  </a:rPr>
                  <a:t> </a:t>
                </a:r>
              </a:p>
            </p:txBody>
          </p:sp>
        </mc:Fallback>
      </mc:AlternateContent>
      <p:sp>
        <p:nvSpPr>
          <p:cNvPr id="4" name="Espace réservé du pied de page 3"/>
          <p:cNvSpPr>
            <a:spLocks noGrp="1"/>
          </p:cNvSpPr>
          <p:nvPr>
            <p:ph type="ftr" sz="quarter" idx="11"/>
          </p:nvPr>
        </p:nvSpPr>
        <p:spPr/>
        <p:txBody>
          <a:bodyPr/>
          <a:lstStyle/>
          <a:p>
            <a:r>
              <a:rPr lang="en-US"/>
              <a:t>Thèse A. Joly – Cylindre déformé en écoulement axial</a:t>
            </a:r>
            <a:endParaRPr lang="fr-FR" dirty="0"/>
          </a:p>
        </p:txBody>
      </p:sp>
    </p:spTree>
    <p:extLst>
      <p:ext uri="{BB962C8B-B14F-4D97-AF65-F5344CB8AC3E}">
        <p14:creationId xmlns:p14="http://schemas.microsoft.com/office/powerpoint/2010/main" val="10375888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827088" y="771550"/>
            <a:ext cx="7129288" cy="3384376"/>
          </a:xfrm>
        </p:spPr>
        <p:txBody>
          <a:bodyPr/>
          <a:lstStyle/>
          <a:p>
            <a:r>
              <a:rPr lang="fr-FR" dirty="0">
                <a:solidFill>
                  <a:srgbClr val="53A5FF"/>
                </a:solidFill>
              </a:rPr>
              <a:t>Contexte industriel</a:t>
            </a:r>
            <a:br>
              <a:rPr lang="fr-FR" dirty="0"/>
            </a:br>
            <a:r>
              <a:rPr lang="fr-FR" dirty="0">
                <a:solidFill>
                  <a:srgbClr val="53A5FF"/>
                </a:solidFill>
              </a:rPr>
              <a:t>Une configuration simplifiée</a:t>
            </a:r>
            <a:br>
              <a:rPr lang="fr-FR" dirty="0">
                <a:solidFill>
                  <a:srgbClr val="53A5FF"/>
                </a:solidFill>
              </a:rPr>
            </a:br>
            <a:r>
              <a:rPr lang="fr-FR" dirty="0">
                <a:solidFill>
                  <a:srgbClr val="53A5FF"/>
                </a:solidFill>
              </a:rPr>
              <a:t>Banc d'essai et modèle numérique</a:t>
            </a:r>
            <a:br>
              <a:rPr lang="fr-FR" dirty="0">
                <a:solidFill>
                  <a:srgbClr val="53A5FF"/>
                </a:solidFill>
              </a:rPr>
            </a:br>
            <a:r>
              <a:rPr lang="fr-FR" dirty="0">
                <a:solidFill>
                  <a:srgbClr val="53A5FF"/>
                </a:solidFill>
              </a:rPr>
              <a:t>Modèle de forces fluides</a:t>
            </a:r>
            <a:br>
              <a:rPr lang="fr-FR" dirty="0">
                <a:solidFill>
                  <a:srgbClr val="53A5FF"/>
                </a:solidFill>
              </a:rPr>
            </a:br>
            <a:r>
              <a:rPr lang="fr-FR" dirty="0">
                <a:solidFill>
                  <a:srgbClr val="53A5FF"/>
                </a:solidFill>
              </a:rPr>
              <a:t>Résultats</a:t>
            </a:r>
            <a:br>
              <a:rPr lang="fr-FR" dirty="0">
                <a:solidFill>
                  <a:srgbClr val="53A5FF"/>
                </a:solidFill>
              </a:rPr>
            </a:br>
            <a:r>
              <a:rPr lang="fr-FR" dirty="0"/>
              <a:t>Application industrielle</a:t>
            </a:r>
            <a:br>
              <a:rPr lang="fr-FR" dirty="0"/>
            </a:br>
            <a:r>
              <a:rPr lang="fr-FR" dirty="0">
                <a:solidFill>
                  <a:srgbClr val="53A5FF"/>
                </a:solidFill>
              </a:rPr>
              <a:t>Conclusion</a:t>
            </a:r>
          </a:p>
        </p:txBody>
      </p:sp>
    </p:spTree>
    <p:extLst>
      <p:ext uri="{BB962C8B-B14F-4D97-AF65-F5344CB8AC3E}">
        <p14:creationId xmlns:p14="http://schemas.microsoft.com/office/powerpoint/2010/main" val="821030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290" y="205978"/>
            <a:ext cx="8641207" cy="637580"/>
          </a:xfrm>
        </p:spPr>
        <p:txBody>
          <a:bodyPr/>
          <a:lstStyle/>
          <a:p>
            <a:r>
              <a:rPr lang="fr-FR" dirty="0"/>
              <a:t>Forces Fluides sur assemblage déformé</a:t>
            </a:r>
          </a:p>
        </p:txBody>
      </p:sp>
      <p:sp>
        <p:nvSpPr>
          <p:cNvPr id="4" name="Espace réservé du pied de page 3"/>
          <p:cNvSpPr>
            <a:spLocks noGrp="1"/>
          </p:cNvSpPr>
          <p:nvPr>
            <p:ph type="ftr" sz="quarter" idx="11"/>
          </p:nvPr>
        </p:nvSpPr>
        <p:spPr/>
        <p:txBody>
          <a:bodyPr/>
          <a:lstStyle/>
          <a:p>
            <a:r>
              <a:rPr lang="en-US"/>
              <a:t>Thèse A. Joly – Cylindre déformé en écoulement axial</a:t>
            </a:r>
            <a:endParaRPr lang="fr-FR" dirty="0"/>
          </a:p>
        </p:txBody>
      </p:sp>
      <p:sp>
        <p:nvSpPr>
          <p:cNvPr id="6" name="ZoneTexte 5"/>
          <p:cNvSpPr txBox="1"/>
          <p:nvPr/>
        </p:nvSpPr>
        <p:spPr>
          <a:xfrm>
            <a:off x="683568" y="4106053"/>
            <a:ext cx="2854756" cy="307777"/>
          </a:xfrm>
          <a:prstGeom prst="rect">
            <a:avLst/>
          </a:prstGeom>
          <a:noFill/>
        </p:spPr>
        <p:txBody>
          <a:bodyPr wrap="square" rtlCol="0">
            <a:spAutoFit/>
          </a:bodyPr>
          <a:lstStyle/>
          <a:p>
            <a:pPr fontAlgn="base">
              <a:spcBef>
                <a:spcPct val="0"/>
              </a:spcBef>
              <a:spcAft>
                <a:spcPct val="0"/>
              </a:spcAft>
            </a:pPr>
            <a:r>
              <a:rPr lang="de-DE" sz="1400" dirty="0" err="1">
                <a:solidFill>
                  <a:schemeClr val="accent5"/>
                </a:solidFill>
                <a:cs typeface="Arial" charset="0"/>
              </a:rPr>
              <a:t>Perony</a:t>
            </a:r>
            <a:r>
              <a:rPr lang="de-DE" sz="1400" dirty="0">
                <a:solidFill>
                  <a:schemeClr val="accent5"/>
                </a:solidFill>
                <a:cs typeface="Arial" charset="0"/>
              </a:rPr>
              <a:t> &amp; </a:t>
            </a:r>
            <a:r>
              <a:rPr lang="de-DE" sz="1400" dirty="0" err="1">
                <a:solidFill>
                  <a:schemeClr val="accent5"/>
                </a:solidFill>
                <a:cs typeface="Arial" charset="0"/>
              </a:rPr>
              <a:t>Moussou</a:t>
            </a:r>
            <a:r>
              <a:rPr lang="de-DE" sz="1400" dirty="0">
                <a:solidFill>
                  <a:schemeClr val="accent5"/>
                </a:solidFill>
                <a:cs typeface="Arial" charset="0"/>
              </a:rPr>
              <a:t> (2016)</a:t>
            </a:r>
          </a:p>
        </p:txBody>
      </p:sp>
      <p:sp>
        <p:nvSpPr>
          <p:cNvPr id="7" name="Espace réservé du contenu 2"/>
          <p:cNvSpPr>
            <a:spLocks noGrp="1"/>
          </p:cNvSpPr>
          <p:nvPr>
            <p:ph idx="1"/>
          </p:nvPr>
        </p:nvSpPr>
        <p:spPr>
          <a:xfrm>
            <a:off x="4716016" y="951313"/>
            <a:ext cx="4176464" cy="2844575"/>
          </a:xfrm>
        </p:spPr>
        <p:txBody>
          <a:bodyPr/>
          <a:lstStyle/>
          <a:p>
            <a:r>
              <a:rPr lang="fr-FR" dirty="0"/>
              <a:t>Déformée mesurée sous écoulement</a:t>
            </a:r>
          </a:p>
          <a:p>
            <a:r>
              <a:rPr lang="fr-FR" dirty="0"/>
              <a:t>Force locale obtenue par résolution d’un problème inverse</a:t>
            </a:r>
          </a:p>
          <a:p>
            <a:endParaRPr lang="fr-FR" b="0" dirty="0"/>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684" y="638016"/>
            <a:ext cx="4149308" cy="3549407"/>
          </a:xfrm>
          <a:prstGeom prst="rect">
            <a:avLst/>
          </a:prstGeom>
        </p:spPr>
      </p:pic>
    </p:spTree>
    <p:extLst>
      <p:ext uri="{BB962C8B-B14F-4D97-AF65-F5344CB8AC3E}">
        <p14:creationId xmlns:p14="http://schemas.microsoft.com/office/powerpoint/2010/main" val="992040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2" descr="mod_SDD"/>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381830" y="547230"/>
            <a:ext cx="3083402" cy="2312552"/>
          </a:xfrm>
          <a:prstGeom prst="rect">
            <a:avLst/>
          </a:prstGeom>
          <a:noFill/>
          <a:extLst>
            <a:ext uri="{909E8E84-426E-40DD-AFC4-6F175D3DCCD1}">
              <a14:hiddenFill xmlns:a14="http://schemas.microsoft.com/office/drawing/2010/main">
                <a:solidFill>
                  <a:srgbClr val="FFFFFF"/>
                </a:solidFill>
              </a14:hiddenFill>
            </a:ext>
          </a:extLst>
        </p:spPr>
      </p:pic>
      <p:pic>
        <p:nvPicPr>
          <p:cNvPr id="19" name="Imag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2066" y="615257"/>
            <a:ext cx="2076450" cy="4448175"/>
          </a:xfrm>
          <a:prstGeom prst="rect">
            <a:avLst/>
          </a:prstGeom>
        </p:spPr>
      </p:pic>
      <p:sp>
        <p:nvSpPr>
          <p:cNvPr id="2" name="Titre 1"/>
          <p:cNvSpPr>
            <a:spLocks noGrp="1"/>
          </p:cNvSpPr>
          <p:nvPr>
            <p:ph type="title"/>
          </p:nvPr>
        </p:nvSpPr>
        <p:spPr/>
        <p:txBody>
          <a:bodyPr/>
          <a:lstStyle/>
          <a:p>
            <a:r>
              <a:rPr lang="fr-FR" dirty="0"/>
              <a:t>Tenue au séisme des assemblages</a:t>
            </a:r>
          </a:p>
        </p:txBody>
      </p:sp>
      <p:sp>
        <p:nvSpPr>
          <p:cNvPr id="4" name="Espace réservé du pied de page 3"/>
          <p:cNvSpPr>
            <a:spLocks noGrp="1"/>
          </p:cNvSpPr>
          <p:nvPr>
            <p:ph type="ftr" sz="quarter" idx="11"/>
          </p:nvPr>
        </p:nvSpPr>
        <p:spPr/>
        <p:txBody>
          <a:bodyPr/>
          <a:lstStyle/>
          <a:p>
            <a:r>
              <a:rPr lang="en-US"/>
              <a:t>Thèse A. Joly – Cylindre déformé en écoulement axial</a:t>
            </a:r>
            <a:endParaRPr lang="fr-FR" dirty="0"/>
          </a:p>
        </p:txBody>
      </p:sp>
      <p:grpSp>
        <p:nvGrpSpPr>
          <p:cNvPr id="5" name="Groupe 4"/>
          <p:cNvGrpSpPr/>
          <p:nvPr/>
        </p:nvGrpSpPr>
        <p:grpSpPr>
          <a:xfrm>
            <a:off x="15627" y="701819"/>
            <a:ext cx="2293630" cy="4334155"/>
            <a:chOff x="15627" y="200850"/>
            <a:chExt cx="2293630" cy="4334155"/>
          </a:xfrm>
        </p:grpSpPr>
        <p:pic>
          <p:nvPicPr>
            <p:cNvPr id="6" name="Imag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7163" y="200850"/>
              <a:ext cx="1822094" cy="4334155"/>
            </a:xfrm>
            <a:prstGeom prst="rect">
              <a:avLst/>
            </a:prstGeom>
          </p:spPr>
        </p:pic>
        <p:sp>
          <p:nvSpPr>
            <p:cNvPr id="7" name="ZoneTexte 6"/>
            <p:cNvSpPr txBox="1"/>
            <p:nvPr/>
          </p:nvSpPr>
          <p:spPr>
            <a:xfrm>
              <a:off x="15627" y="1131591"/>
              <a:ext cx="1087086" cy="307777"/>
            </a:xfrm>
            <a:prstGeom prst="rect">
              <a:avLst/>
            </a:prstGeom>
            <a:noFill/>
          </p:spPr>
          <p:txBody>
            <a:bodyPr wrap="square" rtlCol="0">
              <a:spAutoFit/>
            </a:bodyPr>
            <a:lstStyle/>
            <a:p>
              <a:pPr fontAlgn="base">
                <a:spcBef>
                  <a:spcPct val="0"/>
                </a:spcBef>
                <a:spcAft>
                  <a:spcPct val="0"/>
                </a:spcAft>
              </a:pPr>
              <a:r>
                <a:rPr lang="fr-FR" sz="1400" b="1" dirty="0">
                  <a:solidFill>
                    <a:schemeClr val="tx2"/>
                  </a:solidFill>
                  <a:cs typeface="Arial" charset="0"/>
                </a:rPr>
                <a:t>cuve</a:t>
              </a:r>
            </a:p>
          </p:txBody>
        </p:sp>
      </p:grpSp>
      <p:grpSp>
        <p:nvGrpSpPr>
          <p:cNvPr id="16" name="Groupe 15"/>
          <p:cNvGrpSpPr/>
          <p:nvPr/>
        </p:nvGrpSpPr>
        <p:grpSpPr>
          <a:xfrm>
            <a:off x="977699" y="4685281"/>
            <a:ext cx="2056907" cy="369332"/>
            <a:chOff x="988780" y="4538224"/>
            <a:chExt cx="2056907" cy="369332"/>
          </a:xfrm>
        </p:grpSpPr>
        <p:sp>
          <p:nvSpPr>
            <p:cNvPr id="17" name="Double flèche horizontale 16"/>
            <p:cNvSpPr/>
            <p:nvPr/>
          </p:nvSpPr>
          <p:spPr bwMode="auto">
            <a:xfrm>
              <a:off x="988780" y="4589380"/>
              <a:ext cx="823832" cy="267021"/>
            </a:xfrm>
            <a:prstGeom prst="leftRightArrow">
              <a:avLst/>
            </a:prstGeom>
            <a:solidFill>
              <a:srgbClr val="C00000"/>
            </a:solidFill>
            <a:ln w="25400" cap="flat" cmpd="sng" algn="ctr">
              <a:solidFill>
                <a:srgbClr val="FF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defRPr/>
              </a:pPr>
              <a:endParaRPr lang="fr-FR" sz="1000" kern="0" dirty="0">
                <a:solidFill>
                  <a:schemeClr val="tx2"/>
                </a:solidFill>
                <a:latin typeface="Arial"/>
                <a:cs typeface="Arial" charset="0"/>
              </a:endParaRPr>
            </a:p>
          </p:txBody>
        </p:sp>
        <p:sp>
          <p:nvSpPr>
            <p:cNvPr id="18" name="ZoneTexte 17"/>
            <p:cNvSpPr txBox="1"/>
            <p:nvPr/>
          </p:nvSpPr>
          <p:spPr>
            <a:xfrm>
              <a:off x="1560608" y="4538224"/>
              <a:ext cx="1485079" cy="369332"/>
            </a:xfrm>
            <a:prstGeom prst="rect">
              <a:avLst/>
            </a:prstGeom>
            <a:noFill/>
          </p:spPr>
          <p:txBody>
            <a:bodyPr wrap="square" rtlCol="0">
              <a:spAutoFit/>
            </a:bodyPr>
            <a:lstStyle/>
            <a:p>
              <a:pPr algn="ctr" fontAlgn="base">
                <a:spcBef>
                  <a:spcPct val="0"/>
                </a:spcBef>
                <a:spcAft>
                  <a:spcPct val="0"/>
                </a:spcAft>
              </a:pPr>
              <a:r>
                <a:rPr lang="fr-FR" dirty="0">
                  <a:solidFill>
                    <a:srgbClr val="C00000"/>
                  </a:solidFill>
                  <a:cs typeface="Arial" charset="0"/>
                </a:rPr>
                <a:t>séisme</a:t>
              </a:r>
            </a:p>
          </p:txBody>
        </p:sp>
      </p:grpSp>
      <p:sp>
        <p:nvSpPr>
          <p:cNvPr id="21" name="ZoneTexte 20"/>
          <p:cNvSpPr txBox="1"/>
          <p:nvPr/>
        </p:nvSpPr>
        <p:spPr>
          <a:xfrm>
            <a:off x="7793459" y="394044"/>
            <a:ext cx="1627028" cy="307777"/>
          </a:xfrm>
          <a:prstGeom prst="rect">
            <a:avLst/>
          </a:prstGeom>
          <a:noFill/>
        </p:spPr>
        <p:txBody>
          <a:bodyPr wrap="square" rtlCol="0">
            <a:spAutoFit/>
          </a:bodyPr>
          <a:lstStyle/>
          <a:p>
            <a:pPr fontAlgn="base">
              <a:spcBef>
                <a:spcPct val="0"/>
              </a:spcBef>
              <a:spcAft>
                <a:spcPct val="0"/>
              </a:spcAft>
            </a:pPr>
            <a:r>
              <a:rPr lang="de-DE" sz="1400" dirty="0" err="1">
                <a:solidFill>
                  <a:schemeClr val="tx2"/>
                </a:solidFill>
                <a:cs typeface="Arial" charset="0"/>
              </a:rPr>
              <a:t>Framatome</a:t>
            </a:r>
            <a:endParaRPr lang="de-DE" sz="1400" dirty="0">
              <a:solidFill>
                <a:schemeClr val="tx2"/>
              </a:solidFill>
              <a:cs typeface="Arial" charset="0"/>
            </a:endParaRPr>
          </a:p>
        </p:txBody>
      </p:sp>
      <p:pic>
        <p:nvPicPr>
          <p:cNvPr id="22" name="Imag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1830" y="2763065"/>
            <a:ext cx="2176416" cy="2106882"/>
          </a:xfrm>
          <a:prstGeom prst="rect">
            <a:avLst/>
          </a:prstGeom>
        </p:spPr>
      </p:pic>
      <p:sp>
        <p:nvSpPr>
          <p:cNvPr id="23" name="ZoneTexte 22"/>
          <p:cNvSpPr txBox="1"/>
          <p:nvPr/>
        </p:nvSpPr>
        <p:spPr>
          <a:xfrm>
            <a:off x="7558246" y="4440737"/>
            <a:ext cx="2854756" cy="307777"/>
          </a:xfrm>
          <a:prstGeom prst="rect">
            <a:avLst/>
          </a:prstGeom>
          <a:noFill/>
        </p:spPr>
        <p:txBody>
          <a:bodyPr wrap="square" rtlCol="0">
            <a:spAutoFit/>
          </a:bodyPr>
          <a:lstStyle/>
          <a:p>
            <a:pPr fontAlgn="base">
              <a:spcBef>
                <a:spcPct val="0"/>
              </a:spcBef>
              <a:spcAft>
                <a:spcPct val="0"/>
              </a:spcAft>
            </a:pPr>
            <a:r>
              <a:rPr lang="de-DE" sz="1400" dirty="0">
                <a:solidFill>
                  <a:schemeClr val="accent5"/>
                </a:solidFill>
                <a:cs typeface="Arial" charset="0"/>
              </a:rPr>
              <a:t>Yvon </a:t>
            </a:r>
            <a:r>
              <a:rPr lang="de-DE" sz="1400" i="1" dirty="0">
                <a:solidFill>
                  <a:schemeClr val="accent5"/>
                </a:solidFill>
                <a:cs typeface="Arial" charset="0"/>
              </a:rPr>
              <a:t>et al.</a:t>
            </a:r>
            <a:r>
              <a:rPr lang="de-DE" sz="1400" dirty="0">
                <a:solidFill>
                  <a:schemeClr val="accent5"/>
                </a:solidFill>
                <a:cs typeface="Arial" charset="0"/>
              </a:rPr>
              <a:t> (2005)</a:t>
            </a:r>
          </a:p>
        </p:txBody>
      </p:sp>
    </p:spTree>
    <p:extLst>
      <p:ext uri="{BB962C8B-B14F-4D97-AF65-F5344CB8AC3E}">
        <p14:creationId xmlns:p14="http://schemas.microsoft.com/office/powerpoint/2010/main" val="1466358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290" y="205978"/>
            <a:ext cx="8641207" cy="637580"/>
          </a:xfrm>
        </p:spPr>
        <p:txBody>
          <a:bodyPr/>
          <a:lstStyle/>
          <a:p>
            <a:r>
              <a:rPr lang="fr-FR" dirty="0"/>
              <a:t>Forces Fluides sur assemblage déformé</a:t>
            </a:r>
          </a:p>
        </p:txBody>
      </p:sp>
      <p:sp>
        <p:nvSpPr>
          <p:cNvPr id="4" name="Espace réservé du pied de page 3"/>
          <p:cNvSpPr>
            <a:spLocks noGrp="1"/>
          </p:cNvSpPr>
          <p:nvPr>
            <p:ph type="ftr" sz="quarter" idx="11"/>
          </p:nvPr>
        </p:nvSpPr>
        <p:spPr/>
        <p:txBody>
          <a:bodyPr/>
          <a:lstStyle/>
          <a:p>
            <a:r>
              <a:rPr lang="en-US"/>
              <a:t>Thèse A. Joly – Cylindre déformé en écoulement axial</a:t>
            </a:r>
            <a:endParaRPr lang="fr-FR" dirty="0"/>
          </a:p>
        </p:txBody>
      </p:sp>
      <mc:AlternateContent xmlns:mc="http://schemas.openxmlformats.org/markup-compatibility/2006" xmlns:a14="http://schemas.microsoft.com/office/drawing/2010/main">
        <mc:Choice Requires="a14">
          <p:sp>
            <p:nvSpPr>
              <p:cNvPr id="7" name="Espace réservé du contenu 2"/>
              <p:cNvSpPr>
                <a:spLocks noGrp="1"/>
              </p:cNvSpPr>
              <p:nvPr>
                <p:ph idx="1"/>
              </p:nvPr>
            </p:nvSpPr>
            <p:spPr>
              <a:xfrm>
                <a:off x="4716016" y="915566"/>
                <a:ext cx="4176464" cy="3384376"/>
              </a:xfrm>
            </p:spPr>
            <p:txBody>
              <a:bodyPr/>
              <a:lstStyle/>
              <a:p>
                <a:r>
                  <a:rPr lang="fr-FR" dirty="0"/>
                  <a:t>Recalage par moindres carrés : </a:t>
                </a:r>
                <a14:m>
                  <m:oMath xmlns:m="http://schemas.openxmlformats.org/officeDocument/2006/math">
                    <m:r>
                      <a:rPr lang="fr-FR" b="0" i="1">
                        <a:latin typeface="Cambria Math" panose="02040503050406030204" pitchFamily="18" charset="0"/>
                      </a:rPr>
                      <m:t>𝑓</m:t>
                    </m:r>
                    <m:r>
                      <a:rPr lang="fr-FR" b="0" i="1">
                        <a:latin typeface="Cambria Math" panose="02040503050406030204" pitchFamily="18" charset="0"/>
                      </a:rPr>
                      <m:t>=−</m:t>
                    </m:r>
                    <m:sSub>
                      <m:sSubPr>
                        <m:ctrlPr>
                          <a:rPr lang="fr-FR" b="0" i="1">
                            <a:solidFill>
                              <a:srgbClr val="00B0F0"/>
                            </a:solidFill>
                            <a:latin typeface="Cambria Math" panose="02040503050406030204" pitchFamily="18" charset="0"/>
                          </a:rPr>
                        </m:ctrlPr>
                      </m:sSubPr>
                      <m:e>
                        <m:r>
                          <a:rPr lang="fr-FR" b="0" i="1">
                            <a:solidFill>
                              <a:srgbClr val="00B0F0"/>
                            </a:solidFill>
                            <a:latin typeface="Cambria Math" panose="02040503050406030204" pitchFamily="18" charset="0"/>
                          </a:rPr>
                          <m:t>𝑐</m:t>
                        </m:r>
                      </m:e>
                      <m:sub>
                        <m:r>
                          <a:rPr lang="fr-FR" b="0" i="1">
                            <a:solidFill>
                              <a:srgbClr val="00B0F0"/>
                            </a:solidFill>
                            <a:latin typeface="Cambria Math" panose="02040503050406030204" pitchFamily="18" charset="0"/>
                          </a:rPr>
                          <m:t>𝐿</m:t>
                        </m:r>
                      </m:sub>
                    </m:sSub>
                    <m:r>
                      <a:rPr lang="fr-FR" b="0" i="1">
                        <a:latin typeface="Cambria Math" panose="02040503050406030204" pitchFamily="18" charset="0"/>
                      </a:rPr>
                      <m:t>𝑎</m:t>
                    </m:r>
                    <m:sSup>
                      <m:sSupPr>
                        <m:ctrlPr>
                          <a:rPr lang="fr-FR" b="0" i="1">
                            <a:latin typeface="Cambria Math" panose="02040503050406030204" pitchFamily="18" charset="0"/>
                          </a:rPr>
                        </m:ctrlPr>
                      </m:sSupPr>
                      <m:e>
                        <m:r>
                          <a:rPr lang="fr-FR" b="0" i="1">
                            <a:latin typeface="Cambria Math" panose="02040503050406030204" pitchFamily="18" charset="0"/>
                          </a:rPr>
                          <m:t>𝑤</m:t>
                        </m:r>
                      </m:e>
                      <m:sup>
                        <m:r>
                          <a:rPr lang="fr-FR" b="0" i="1">
                            <a:latin typeface="Cambria Math" panose="02040503050406030204" pitchFamily="18" charset="0"/>
                          </a:rPr>
                          <m:t>′</m:t>
                        </m:r>
                      </m:sup>
                    </m:sSup>
                    <m:r>
                      <a:rPr lang="fr-FR" b="0" i="1">
                        <a:latin typeface="Cambria Math" panose="02040503050406030204" pitchFamily="18" charset="0"/>
                      </a:rPr>
                      <m:t>−</m:t>
                    </m:r>
                    <m:r>
                      <a:rPr lang="fr-FR" b="0" i="1">
                        <a:solidFill>
                          <a:srgbClr val="00B0F0"/>
                        </a:solidFill>
                        <a:latin typeface="Cambria Math" panose="02040503050406030204" pitchFamily="18" charset="0"/>
                      </a:rPr>
                      <m:t>𝜒</m:t>
                    </m:r>
                    <m:r>
                      <a:rPr lang="fr-FR" b="0" i="1">
                        <a:latin typeface="Cambria Math" panose="02040503050406030204" pitchFamily="18" charset="0"/>
                      </a:rPr>
                      <m:t>𝑏</m:t>
                    </m:r>
                    <m:sSup>
                      <m:sSupPr>
                        <m:ctrlPr>
                          <a:rPr lang="fr-FR" b="0" i="1">
                            <a:latin typeface="Cambria Math" panose="02040503050406030204" pitchFamily="18" charset="0"/>
                          </a:rPr>
                        </m:ctrlPr>
                      </m:sSupPr>
                      <m:e>
                        <m:r>
                          <a:rPr lang="fr-FR" b="0" i="1">
                            <a:latin typeface="Cambria Math" panose="02040503050406030204" pitchFamily="18" charset="0"/>
                          </a:rPr>
                          <m:t>𝑤</m:t>
                        </m:r>
                      </m:e>
                      <m:sup>
                        <m:r>
                          <a:rPr lang="fr-FR" b="0" i="1">
                            <a:latin typeface="Cambria Math" panose="02040503050406030204" pitchFamily="18" charset="0"/>
                          </a:rPr>
                          <m:t>′′</m:t>
                        </m:r>
                      </m:sup>
                    </m:sSup>
                  </m:oMath>
                </a14:m>
                <a:br>
                  <a:rPr lang="fr-FR" b="0" dirty="0"/>
                </a:br>
                <a:r>
                  <a:rPr lang="fr-FR" b="0" dirty="0"/>
                  <a:t>avec </a:t>
                </a:r>
                <a14:m>
                  <m:oMath xmlns:m="http://schemas.openxmlformats.org/officeDocument/2006/math">
                    <m:sSub>
                      <m:sSubPr>
                        <m:ctrlPr>
                          <a:rPr lang="fr-FR" b="0" i="1">
                            <a:latin typeface="Cambria Math" panose="02040503050406030204" pitchFamily="18" charset="0"/>
                          </a:rPr>
                        </m:ctrlPr>
                      </m:sSubPr>
                      <m:e>
                        <m:r>
                          <a:rPr lang="fr-FR" b="0" i="1">
                            <a:latin typeface="Cambria Math" panose="02040503050406030204" pitchFamily="18" charset="0"/>
                          </a:rPr>
                          <m:t>𝑐</m:t>
                        </m:r>
                      </m:e>
                      <m:sub>
                        <m:r>
                          <a:rPr lang="fr-FR" b="0" i="1">
                            <a:latin typeface="Cambria Math" panose="02040503050406030204" pitchFamily="18" charset="0"/>
                          </a:rPr>
                          <m:t>𝐿</m:t>
                        </m:r>
                      </m:sub>
                    </m:sSub>
                    <m:r>
                      <a:rPr lang="fr-FR" b="0" i="1">
                        <a:latin typeface="Cambria Math" panose="02040503050406030204" pitchFamily="18" charset="0"/>
                      </a:rPr>
                      <m:t>=</m:t>
                    </m:r>
                    <m:r>
                      <a:rPr lang="fr-FR" b="0" i="1" smtClean="0">
                        <a:latin typeface="Cambria Math" panose="02040503050406030204" pitchFamily="18" charset="0"/>
                      </a:rPr>
                      <m:t>0,3</m:t>
                    </m:r>
                  </m:oMath>
                </a14:m>
                <a:r>
                  <a:rPr lang="fr-FR" b="0" dirty="0"/>
                  <a:t> et </a:t>
                </a:r>
                <a14:m>
                  <m:oMath xmlns:m="http://schemas.openxmlformats.org/officeDocument/2006/math">
                    <m:r>
                      <a:rPr lang="fr-FR" b="0" i="1" smtClean="0">
                        <a:latin typeface="Cambria Math" panose="02040503050406030204" pitchFamily="18" charset="0"/>
                      </a:rPr>
                      <m:t>𝜒</m:t>
                    </m:r>
                    <m:r>
                      <a:rPr lang="fr-FR" b="0" i="1" smtClean="0">
                        <a:latin typeface="Cambria Math" panose="02040503050406030204" pitchFamily="18" charset="0"/>
                      </a:rPr>
                      <m:t>=−19,7</m:t>
                    </m:r>
                  </m:oMath>
                </a14:m>
                <a:endParaRPr lang="fr-FR" b="0" dirty="0"/>
              </a:p>
              <a:p>
                <a:r>
                  <a:rPr lang="fr-FR" dirty="0"/>
                  <a:t>Coefficient </a:t>
                </a:r>
                <a14:m>
                  <m:oMath xmlns:m="http://schemas.openxmlformats.org/officeDocument/2006/math">
                    <m:sSub>
                      <m:sSubPr>
                        <m:ctrlPr>
                          <a:rPr lang="fr-FR" b="0" i="1" dirty="0">
                            <a:latin typeface="Cambria Math" panose="02040503050406030204" pitchFamily="18" charset="0"/>
                          </a:rPr>
                        </m:ctrlPr>
                      </m:sSubPr>
                      <m:e>
                        <m:r>
                          <a:rPr lang="fr-FR" b="0" i="1" dirty="0">
                            <a:latin typeface="Cambria Math" panose="02040503050406030204" pitchFamily="18" charset="0"/>
                          </a:rPr>
                          <m:t>𝑐</m:t>
                        </m:r>
                      </m:e>
                      <m:sub>
                        <m:r>
                          <a:rPr lang="fr-FR" b="0" i="1" dirty="0">
                            <a:latin typeface="Cambria Math" panose="02040503050406030204" pitchFamily="18" charset="0"/>
                          </a:rPr>
                          <m:t>𝐿</m:t>
                        </m:r>
                      </m:sub>
                    </m:sSub>
                  </m:oMath>
                </a14:m>
                <a:r>
                  <a:rPr lang="fr-FR" dirty="0"/>
                  <a:t> (Taylor-</a:t>
                </a:r>
                <a:r>
                  <a:rPr lang="fr-FR" dirty="0" err="1"/>
                  <a:t>Divaret</a:t>
                </a:r>
                <a:r>
                  <a:rPr lang="fr-FR" dirty="0"/>
                  <a:t>) :</a:t>
                </a:r>
              </a:p>
              <a:p>
                <a:pPr lvl="1"/>
                <a:r>
                  <a:rPr lang="fr-FR" dirty="0"/>
                  <a:t>3x celui du cylindre (0,10)</a:t>
                </a:r>
              </a:p>
              <a:p>
                <a:pPr lvl="1"/>
                <a:r>
                  <a:rPr lang="fr-FR" dirty="0"/>
                  <a:t>similaire à essais dynamiques </a:t>
                </a:r>
                <a:r>
                  <a:rPr lang="fr-FR" dirty="0">
                    <a:solidFill>
                      <a:schemeClr val="accent5"/>
                    </a:solidFill>
                  </a:rPr>
                  <a:t>(</a:t>
                </a:r>
                <a:r>
                  <a:rPr lang="fr-FR" dirty="0" err="1">
                    <a:solidFill>
                      <a:schemeClr val="accent5"/>
                    </a:solidFill>
                  </a:rPr>
                  <a:t>Moussou</a:t>
                </a:r>
                <a:r>
                  <a:rPr lang="fr-FR" dirty="0">
                    <a:solidFill>
                      <a:schemeClr val="accent5"/>
                    </a:solidFill>
                  </a:rPr>
                  <a:t> </a:t>
                </a:r>
                <a:r>
                  <a:rPr lang="fr-FR" i="1" dirty="0">
                    <a:solidFill>
                      <a:schemeClr val="accent5"/>
                    </a:solidFill>
                  </a:rPr>
                  <a:t>et al., </a:t>
                </a:r>
                <a:r>
                  <a:rPr lang="fr-FR" dirty="0">
                    <a:solidFill>
                      <a:schemeClr val="accent5"/>
                    </a:solidFill>
                  </a:rPr>
                  <a:t>2017)</a:t>
                </a:r>
              </a:p>
              <a:p>
                <a:r>
                  <a:rPr lang="fr-FR" dirty="0"/>
                  <a:t>Coefficient de masse ajoutée </a:t>
                </a:r>
                <a14:m>
                  <m:oMath xmlns:m="http://schemas.openxmlformats.org/officeDocument/2006/math">
                    <m:r>
                      <a:rPr lang="fr-FR" b="0" i="1" dirty="0">
                        <a:latin typeface="Cambria Math" panose="02040503050406030204" pitchFamily="18" charset="0"/>
                      </a:rPr>
                      <m:t>𝜒</m:t>
                    </m:r>
                    <m:r>
                      <a:rPr lang="fr-FR" i="1" dirty="0">
                        <a:latin typeface="Cambria Math" panose="02040503050406030204" pitchFamily="18" charset="0"/>
                      </a:rPr>
                      <m:t> </m:t>
                    </m:r>
                  </m:oMath>
                </a14:m>
                <a:r>
                  <a:rPr lang="fr-FR" dirty="0"/>
                  <a:t>négatif : non physique</a:t>
                </a:r>
              </a:p>
              <a:p>
                <a:endParaRPr lang="fr-FR" b="0" dirty="0"/>
              </a:p>
            </p:txBody>
          </p:sp>
        </mc:Choice>
        <mc:Fallback xmlns="">
          <p:sp>
            <p:nvSpPr>
              <p:cNvPr id="7" name="Espace réservé du contenu 2"/>
              <p:cNvSpPr>
                <a:spLocks noGrp="1" noRot="1" noChangeAspect="1" noMove="1" noResize="1" noEditPoints="1" noAdjustHandles="1" noChangeArrowheads="1" noChangeShapeType="1" noTextEdit="1"/>
              </p:cNvSpPr>
              <p:nvPr>
                <p:ph idx="1"/>
              </p:nvPr>
            </p:nvSpPr>
            <p:spPr>
              <a:xfrm>
                <a:off x="4716016" y="915566"/>
                <a:ext cx="4176464" cy="3384376"/>
              </a:xfrm>
              <a:blipFill rotWithShape="0">
                <a:blip r:embed="rId3"/>
                <a:stretch>
                  <a:fillRect l="-2628" t="-2162" r="-1022"/>
                </a:stretch>
              </a:blipFill>
            </p:spPr>
            <p:txBody>
              <a:bodyPr/>
              <a:lstStyle/>
              <a:p>
                <a:r>
                  <a:rPr lang="fr-FR">
                    <a:noFill/>
                  </a:rPr>
                  <a:t> </a:t>
                </a:r>
              </a:p>
            </p:txBody>
          </p:sp>
        </mc:Fallback>
      </mc:AlternateContent>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684" y="638016"/>
            <a:ext cx="4149307" cy="3549407"/>
          </a:xfrm>
          <a:prstGeom prst="rect">
            <a:avLst/>
          </a:prstGeom>
        </p:spPr>
      </p:pic>
      <p:pic>
        <p:nvPicPr>
          <p:cNvPr id="8" name="Imag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7348" y="2337636"/>
            <a:ext cx="1310657" cy="558151"/>
          </a:xfrm>
          <a:prstGeom prst="rect">
            <a:avLst/>
          </a:prstGeom>
        </p:spPr>
      </p:pic>
      <p:sp>
        <p:nvSpPr>
          <p:cNvPr id="9" name="Espace réservé du contenu 2"/>
          <p:cNvSpPr txBox="1">
            <a:spLocks/>
          </p:cNvSpPr>
          <p:nvPr/>
        </p:nvSpPr>
        <p:spPr>
          <a:xfrm>
            <a:off x="445117" y="4279397"/>
            <a:ext cx="8325772" cy="288323"/>
          </a:xfrm>
          <a:prstGeom prst="rect">
            <a:avLst/>
          </a:prstGeom>
        </p:spPr>
        <p:txBody>
          <a:bodyPr vert="horz" lIns="36000" tIns="0" rIns="36000" bIns="0" rtlCol="0">
            <a:noAutofit/>
          </a:bodyPr>
          <a:lstStyle>
            <a:lvl1pPr marL="179388" indent="-179388" algn="l" defTabSz="914400" rtl="0" eaLnBrk="1" latinLnBrk="0" hangingPunct="1">
              <a:spcBef>
                <a:spcPts val="600"/>
              </a:spcBef>
              <a:buClr>
                <a:schemeClr val="accent5"/>
              </a:buClr>
              <a:buFont typeface="Wingdings" pitchFamily="2" charset="2"/>
              <a:buChar char=""/>
              <a:defRPr sz="2000" b="1" kern="1200">
                <a:solidFill>
                  <a:schemeClr val="tx2"/>
                </a:solidFill>
                <a:latin typeface="+mn-lt"/>
                <a:ea typeface="+mn-ea"/>
                <a:cs typeface="+mn-cs"/>
              </a:defRPr>
            </a:lvl1pPr>
            <a:lvl2pPr marL="360000" indent="-180000" algn="l" defTabSz="914400" rtl="0" eaLnBrk="1" latinLnBrk="0" hangingPunct="1">
              <a:spcBef>
                <a:spcPts val="600"/>
              </a:spcBef>
              <a:buClr>
                <a:schemeClr val="accent5"/>
              </a:buClr>
              <a:buSzPct val="50000"/>
              <a:buFont typeface="Wingdings" pitchFamily="2" charset="2"/>
              <a:buChar char=""/>
              <a:defRPr sz="2000" kern="1200">
                <a:solidFill>
                  <a:schemeClr val="tx2"/>
                </a:solidFill>
                <a:latin typeface="+mn-lt"/>
                <a:ea typeface="+mn-ea"/>
                <a:cs typeface="+mn-cs"/>
              </a:defRPr>
            </a:lvl2pPr>
            <a:lvl3pPr marL="540000" indent="-180000" algn="l" defTabSz="914400" rtl="0" eaLnBrk="1" latinLnBrk="0" hangingPunct="1">
              <a:spcBef>
                <a:spcPts val="300"/>
              </a:spcBef>
              <a:buClr>
                <a:schemeClr val="accent5"/>
              </a:buClr>
              <a:buFont typeface="Arial" pitchFamily="34" charset="0"/>
              <a:buChar char="•"/>
              <a:defRPr sz="1800" kern="1200">
                <a:solidFill>
                  <a:schemeClr val="tx2"/>
                </a:solidFill>
                <a:latin typeface="+mn-lt"/>
                <a:ea typeface="+mn-ea"/>
                <a:cs typeface="+mn-cs"/>
              </a:defRPr>
            </a:lvl3pPr>
            <a:lvl4pPr marL="720000" indent="-144000" algn="l" defTabSz="914400" rtl="0" eaLnBrk="1" latinLnBrk="0" hangingPunct="1">
              <a:spcBef>
                <a:spcPts val="0"/>
              </a:spcBef>
              <a:buFont typeface="Arial" pitchFamily="34" charset="0"/>
              <a:buChar char="–"/>
              <a:defRPr sz="1600" kern="1200">
                <a:solidFill>
                  <a:schemeClr val="tx2"/>
                </a:solidFill>
                <a:latin typeface="+mn-lt"/>
                <a:ea typeface="+mn-ea"/>
                <a:cs typeface="+mn-cs"/>
              </a:defRPr>
            </a:lvl4pPr>
            <a:lvl5pPr marL="864000" indent="-108000" algn="l" defTabSz="914400" rtl="0" eaLnBrk="1" latinLnBrk="0" hangingPunct="1">
              <a:spcBef>
                <a:spcPts val="0"/>
              </a:spcBef>
              <a:buFont typeface="Arial" pitchFamily="34" charset="0"/>
              <a:buChar char="»"/>
              <a:defRPr sz="14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dirty="0"/>
              <a:t>Spécificités de l’assemblage : faisceau de cylindres ; grilles</a:t>
            </a:r>
          </a:p>
          <a:p>
            <a:endParaRPr lang="fr-FR" b="0" dirty="0"/>
          </a:p>
        </p:txBody>
      </p:sp>
    </p:spTree>
    <p:extLst>
      <p:ext uri="{BB962C8B-B14F-4D97-AF65-F5344CB8AC3E}">
        <p14:creationId xmlns:p14="http://schemas.microsoft.com/office/powerpoint/2010/main" val="62222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827088" y="771550"/>
            <a:ext cx="7129288" cy="3672408"/>
          </a:xfrm>
        </p:spPr>
        <p:txBody>
          <a:bodyPr/>
          <a:lstStyle/>
          <a:p>
            <a:r>
              <a:rPr lang="fr-FR" dirty="0">
                <a:solidFill>
                  <a:srgbClr val="53A5FF"/>
                </a:solidFill>
              </a:rPr>
              <a:t>Contexte industriel</a:t>
            </a:r>
            <a:br>
              <a:rPr lang="fr-FR" dirty="0"/>
            </a:br>
            <a:r>
              <a:rPr lang="fr-FR" dirty="0">
                <a:solidFill>
                  <a:srgbClr val="53A5FF"/>
                </a:solidFill>
              </a:rPr>
              <a:t>Une configuration simplifiée</a:t>
            </a:r>
            <a:br>
              <a:rPr lang="fr-FR" dirty="0">
                <a:solidFill>
                  <a:srgbClr val="53A5FF"/>
                </a:solidFill>
              </a:rPr>
            </a:br>
            <a:r>
              <a:rPr lang="fr-FR" dirty="0">
                <a:solidFill>
                  <a:srgbClr val="53A5FF"/>
                </a:solidFill>
              </a:rPr>
              <a:t>Banc d'essai et modèle numérique</a:t>
            </a:r>
            <a:br>
              <a:rPr lang="fr-FR" dirty="0">
                <a:solidFill>
                  <a:srgbClr val="53A5FF"/>
                </a:solidFill>
              </a:rPr>
            </a:br>
            <a:r>
              <a:rPr lang="fr-FR" dirty="0">
                <a:solidFill>
                  <a:srgbClr val="53A5FF"/>
                </a:solidFill>
              </a:rPr>
              <a:t>Modèle de forces fluides</a:t>
            </a:r>
            <a:br>
              <a:rPr lang="fr-FR" dirty="0">
                <a:solidFill>
                  <a:srgbClr val="53A5FF"/>
                </a:solidFill>
              </a:rPr>
            </a:br>
            <a:r>
              <a:rPr lang="fr-FR" dirty="0">
                <a:solidFill>
                  <a:srgbClr val="53A5FF"/>
                </a:solidFill>
              </a:rPr>
              <a:t>Résultats</a:t>
            </a:r>
            <a:br>
              <a:rPr lang="fr-FR" dirty="0">
                <a:solidFill>
                  <a:srgbClr val="53A5FF"/>
                </a:solidFill>
              </a:rPr>
            </a:br>
            <a:r>
              <a:rPr lang="fr-FR" dirty="0">
                <a:solidFill>
                  <a:srgbClr val="53A5FF"/>
                </a:solidFill>
              </a:rPr>
              <a:t>Application industrielle</a:t>
            </a:r>
            <a:br>
              <a:rPr lang="fr-FR" dirty="0"/>
            </a:br>
            <a:r>
              <a:rPr lang="fr-FR" dirty="0"/>
              <a:t>Conclusion</a:t>
            </a:r>
          </a:p>
        </p:txBody>
      </p:sp>
    </p:spTree>
    <p:extLst>
      <p:ext uri="{BB962C8B-B14F-4D97-AF65-F5344CB8AC3E}">
        <p14:creationId xmlns:p14="http://schemas.microsoft.com/office/powerpoint/2010/main" val="2152011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Principales contributions</a:t>
            </a:r>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395290" y="771552"/>
                <a:ext cx="8353425" cy="4176463"/>
              </a:xfrm>
            </p:spPr>
            <p:txBody>
              <a:bodyPr/>
              <a:lstStyle/>
              <a:p>
                <a:r>
                  <a:rPr lang="fr-FR" dirty="0"/>
                  <a:t>« Archéologie » du modèle TLP + mise à jour :</a:t>
                </a:r>
              </a:p>
              <a:p>
                <a:pPr lvl="1"/>
                <a:r>
                  <a:rPr lang="fr-FR" dirty="0"/>
                  <a:t>portance de </a:t>
                </a:r>
                <a:r>
                  <a:rPr lang="fr-FR" dirty="0" err="1"/>
                  <a:t>Divaret</a:t>
                </a:r>
                <a:endParaRPr lang="fr-FR" dirty="0"/>
              </a:p>
              <a:p>
                <a:pPr lvl="1"/>
                <a:r>
                  <a:rPr lang="fr-FR" dirty="0"/>
                  <a:t>traînée par formule de </a:t>
                </a:r>
                <a:r>
                  <a:rPr lang="fr-FR" dirty="0" err="1"/>
                  <a:t>Haaland</a:t>
                </a:r>
                <a:endParaRPr lang="fr-FR" dirty="0"/>
              </a:p>
              <a:p>
                <a:r>
                  <a:rPr lang="fr-FR" dirty="0"/>
                  <a:t>Conception et mise en place d’un nouveau banc d’essai :</a:t>
                </a:r>
              </a:p>
              <a:p>
                <a:pPr lvl="1"/>
                <a:r>
                  <a:rPr lang="fr-FR" dirty="0"/>
                  <a:t>géométrie simple, partiellement transposable au cas industriel</a:t>
                </a:r>
              </a:p>
              <a:p>
                <a:pPr lvl="1"/>
                <a:r>
                  <a:rPr lang="fr-FR" dirty="0"/>
                  <a:t>accès direct aux forces fluides (mesure + CFD)</a:t>
                </a:r>
                <a:br>
                  <a:rPr lang="fr-FR" dirty="0"/>
                </a:br>
                <a:r>
                  <a:rPr lang="fr-FR" dirty="0"/>
                  <a:t>⇒ Validité qualitative du modèle TLP stationnaire pour cylindre confiné</a:t>
                </a:r>
              </a:p>
              <a:p>
                <a:r>
                  <a:rPr lang="fr-FR" dirty="0"/>
                  <a:t>Assemblage combustible : </a:t>
                </a:r>
              </a:p>
              <a:p>
                <a:pPr lvl="1"/>
                <a:r>
                  <a:rPr lang="fr-FR" dirty="0"/>
                  <a:t>spécificités à prendre en compte</a:t>
                </a:r>
              </a:p>
              <a:p>
                <a:pPr lvl="1"/>
                <a:r>
                  <a:rPr lang="fr-FR" dirty="0"/>
                  <a:t>résultats cohérents statique/dynamique sur </a:t>
                </a:r>
                <a:r>
                  <a:rPr lang="fr-FR" dirty="0" err="1"/>
                  <a:t>coeff</a:t>
                </a:r>
                <a:r>
                  <a:rPr lang="fr-FR" dirty="0"/>
                  <a:t> d’amortissement </a:t>
                </a:r>
                <a14:m>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𝑐</m:t>
                        </m:r>
                      </m:e>
                      <m:sub>
                        <m:r>
                          <a:rPr lang="fr-FR" b="0" i="1" smtClean="0">
                            <a:latin typeface="Cambria Math" panose="02040503050406030204" pitchFamily="18" charset="0"/>
                          </a:rPr>
                          <m:t>𝐿</m:t>
                        </m:r>
                      </m:sub>
                    </m:sSub>
                  </m:oMath>
                </a14:m>
                <a:endParaRPr lang="fr-FR" dirty="0"/>
              </a:p>
              <a:p>
                <a:r>
                  <a:rPr lang="fr-FR" dirty="0"/>
                  <a:t>Validation de méthodes numériques : k-</a:t>
                </a:r>
                <a:r>
                  <a:rPr lang="el-GR" dirty="0"/>
                  <a:t>ω</a:t>
                </a:r>
                <a:r>
                  <a:rPr lang="fr-FR" dirty="0"/>
                  <a:t> SST adapté</a:t>
                </a:r>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395289" y="771550"/>
                <a:ext cx="8353425" cy="4176463"/>
              </a:xfrm>
              <a:blipFill rotWithShape="0">
                <a:blip r:embed="rId3"/>
                <a:stretch>
                  <a:fillRect l="-1314" t="-1752" r="-1314" b="-438"/>
                </a:stretch>
              </a:blipFill>
            </p:spPr>
            <p:txBody>
              <a:bodyPr/>
              <a:lstStyle/>
              <a:p>
                <a:r>
                  <a:rPr lang="fr-FR">
                    <a:noFill/>
                  </a:rPr>
                  <a:t> </a:t>
                </a:r>
              </a:p>
            </p:txBody>
          </p:sp>
        </mc:Fallback>
      </mc:AlternateContent>
      <p:sp>
        <p:nvSpPr>
          <p:cNvPr id="4" name="Espace réservé du pied de page 3"/>
          <p:cNvSpPr>
            <a:spLocks noGrp="1"/>
          </p:cNvSpPr>
          <p:nvPr>
            <p:ph type="ftr" sz="quarter" idx="11"/>
          </p:nvPr>
        </p:nvSpPr>
        <p:spPr/>
        <p:txBody>
          <a:bodyPr/>
          <a:lstStyle/>
          <a:p>
            <a:r>
              <a:rPr lang="en-US"/>
              <a:t>Thèse A. Joly – Cylindre déformé en écoulement axial</a:t>
            </a:r>
            <a:endParaRPr lang="fr-FR" dirty="0"/>
          </a:p>
        </p:txBody>
      </p:sp>
    </p:spTree>
    <p:extLst>
      <p:ext uri="{BB962C8B-B14F-4D97-AF65-F5344CB8AC3E}">
        <p14:creationId xmlns:p14="http://schemas.microsoft.com/office/powerpoint/2010/main" val="40549519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Perspectives</a:t>
            </a:r>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395289" y="951311"/>
                <a:ext cx="4402629" cy="3565127"/>
              </a:xfrm>
            </p:spPr>
            <p:txBody>
              <a:bodyPr/>
              <a:lstStyle/>
              <a:p>
                <a:r>
                  <a:rPr lang="fr-FR" dirty="0"/>
                  <a:t>Modèle TLP :</a:t>
                </a:r>
              </a:p>
              <a:p>
                <a:pPr lvl="1"/>
                <a:r>
                  <a:rPr lang="fr-FR" dirty="0"/>
                  <a:t>Dynamique</a:t>
                </a:r>
              </a:p>
              <a:p>
                <a:pPr lvl="1"/>
                <a:r>
                  <a:rPr lang="fr-FR" dirty="0"/>
                  <a:t>Couplages entre cylindres </a:t>
                </a:r>
              </a:p>
              <a:p>
                <a:pPr lvl="1"/>
                <a:r>
                  <a:rPr lang="fr-FR" dirty="0"/>
                  <a:t>Effets 3D : variations du coefficient </a:t>
                </a:r>
                <a14:m>
                  <m:oMath xmlns:m="http://schemas.openxmlformats.org/officeDocument/2006/math">
                    <m:sSub>
                      <m:sSubPr>
                        <m:ctrlPr>
                          <a:rPr lang="fr-FR" b="0" i="1" dirty="0" smtClean="0">
                            <a:latin typeface="Cambria Math" panose="02040503050406030204" pitchFamily="18" charset="0"/>
                          </a:rPr>
                        </m:ctrlPr>
                      </m:sSubPr>
                      <m:e>
                        <m:r>
                          <a:rPr lang="fr-FR" b="0" i="1" dirty="0" smtClean="0">
                            <a:latin typeface="Cambria Math" panose="02040503050406030204" pitchFamily="18" charset="0"/>
                          </a:rPr>
                          <m:t>𝑐</m:t>
                        </m:r>
                      </m:e>
                      <m:sub>
                        <m:r>
                          <a:rPr lang="fr-FR" b="0" i="1" dirty="0" smtClean="0">
                            <a:latin typeface="Cambria Math" panose="02040503050406030204" pitchFamily="18" charset="0"/>
                          </a:rPr>
                          <m:t>𝐿</m:t>
                        </m:r>
                      </m:sub>
                    </m:sSub>
                  </m:oMath>
                </a14:m>
                <a:r>
                  <a:rPr lang="fr-FR" dirty="0"/>
                  <a:t> le long du cylindre</a:t>
                </a:r>
                <a:br>
                  <a:rPr lang="fr-FR" dirty="0"/>
                </a:br>
                <a:endParaRPr lang="fr-FR" dirty="0"/>
              </a:p>
              <a:p>
                <a:r>
                  <a:rPr lang="fr-FR" dirty="0"/>
                  <a:t>Assemblage combustible : </a:t>
                </a:r>
                <a:br>
                  <a:rPr lang="fr-FR" dirty="0"/>
                </a:br>
                <a:r>
                  <a:rPr lang="fr-FR" dirty="0"/>
                  <a:t>rôle des grilles</a:t>
                </a:r>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395289" y="951311"/>
                <a:ext cx="4402629" cy="3565127"/>
              </a:xfrm>
              <a:blipFill rotWithShape="0">
                <a:blip r:embed="rId2"/>
                <a:stretch>
                  <a:fillRect l="-2493" t="-2051" r="-2632"/>
                </a:stretch>
              </a:blipFill>
            </p:spPr>
            <p:txBody>
              <a:bodyPr/>
              <a:lstStyle/>
              <a:p>
                <a:r>
                  <a:rPr lang="fr-FR">
                    <a:noFill/>
                  </a:rPr>
                  <a:t> </a:t>
                </a:r>
              </a:p>
            </p:txBody>
          </p:sp>
        </mc:Fallback>
      </mc:AlternateContent>
      <p:sp>
        <p:nvSpPr>
          <p:cNvPr id="4" name="Espace réservé du pied de page 3"/>
          <p:cNvSpPr>
            <a:spLocks noGrp="1"/>
          </p:cNvSpPr>
          <p:nvPr>
            <p:ph type="ftr" sz="quarter" idx="11"/>
          </p:nvPr>
        </p:nvSpPr>
        <p:spPr/>
        <p:txBody>
          <a:bodyPr/>
          <a:lstStyle/>
          <a:p>
            <a:r>
              <a:rPr lang="en-US"/>
              <a:t>Thèse A. Joly – Cylindre déformé en écoulement axial</a:t>
            </a:r>
            <a:endParaRPr lang="fr-FR" dirty="0"/>
          </a:p>
        </p:txBody>
      </p:sp>
      <p:grpSp>
        <p:nvGrpSpPr>
          <p:cNvPr id="16" name="Groupe 15"/>
          <p:cNvGrpSpPr/>
          <p:nvPr/>
        </p:nvGrpSpPr>
        <p:grpSpPr>
          <a:xfrm>
            <a:off x="4716018" y="699542"/>
            <a:ext cx="4303797" cy="2931790"/>
            <a:chOff x="4876204" y="699542"/>
            <a:chExt cx="4303797" cy="2931790"/>
          </a:xfrm>
        </p:grpSpPr>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204" y="699542"/>
              <a:ext cx="4189510" cy="2931790"/>
            </a:xfrm>
            <a:prstGeom prst="rect">
              <a:avLst/>
            </a:prstGeom>
          </p:spPr>
        </p:pic>
        <p:sp>
          <p:nvSpPr>
            <p:cNvPr id="15" name="Rectangle 14"/>
            <p:cNvSpPr/>
            <p:nvPr/>
          </p:nvSpPr>
          <p:spPr>
            <a:xfrm>
              <a:off x="4876204" y="3240000"/>
              <a:ext cx="4303797" cy="1958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600"/>
            </a:p>
          </p:txBody>
        </p:sp>
        <p:grpSp>
          <p:nvGrpSpPr>
            <p:cNvPr id="7" name="Groupe 6"/>
            <p:cNvGrpSpPr>
              <a:grpSpLocks noChangeAspect="1"/>
            </p:cNvGrpSpPr>
            <p:nvPr/>
          </p:nvGrpSpPr>
          <p:grpSpPr>
            <a:xfrm>
              <a:off x="5112000" y="3240000"/>
              <a:ext cx="4068000" cy="76154"/>
              <a:chOff x="173373" y="1801895"/>
              <a:chExt cx="8654999" cy="162047"/>
            </a:xfrm>
          </p:grpSpPr>
          <p:sp>
            <p:nvSpPr>
              <p:cNvPr id="8" name="Rectangle 7"/>
              <p:cNvSpPr/>
              <p:nvPr/>
            </p:nvSpPr>
            <p:spPr>
              <a:xfrm>
                <a:off x="900873" y="1801895"/>
                <a:ext cx="7200000" cy="162000"/>
              </a:xfrm>
              <a:prstGeom prst="rect">
                <a:avLst/>
              </a:prstGeom>
              <a:solidFill>
                <a:srgbClr val="E7E6E6"/>
              </a:solidFill>
              <a:ln w="12700" cap="flat" cmpd="sng" algn="ctr">
                <a:solidFill>
                  <a:sysClr val="windowText" lastClr="000000">
                    <a:shade val="50000"/>
                  </a:sysClr>
                </a:solidFill>
                <a:prstDash val="solid"/>
                <a:miter lim="800000"/>
              </a:ln>
              <a:effectLst/>
            </p:spPr>
            <p:txBody>
              <a:bodyPr rtlCol="0" anchor="ctr"/>
              <a:lstStyle/>
              <a:p>
                <a:pPr algn="ctr">
                  <a:defRPr/>
                </a:pPr>
                <a:endParaRPr lang="fr-FR" kern="0">
                  <a:solidFill>
                    <a:prstClr val="white"/>
                  </a:solidFill>
                  <a:latin typeface="Calibri"/>
                </a:endParaRPr>
              </a:p>
            </p:txBody>
          </p:sp>
          <p:sp>
            <p:nvSpPr>
              <p:cNvPr id="9" name="Triangle isocèle 8"/>
              <p:cNvSpPr/>
              <p:nvPr/>
            </p:nvSpPr>
            <p:spPr>
              <a:xfrm rot="16200000">
                <a:off x="451747" y="1523566"/>
                <a:ext cx="162001" cy="718750"/>
              </a:xfrm>
              <a:prstGeom prst="triangl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a:defRPr/>
                </a:pPr>
                <a:endParaRPr lang="fr-FR" kern="0">
                  <a:solidFill>
                    <a:prstClr val="white"/>
                  </a:solidFill>
                  <a:latin typeface="Calibri"/>
                </a:endParaRPr>
              </a:p>
            </p:txBody>
          </p:sp>
          <p:sp>
            <p:nvSpPr>
              <p:cNvPr id="10" name="Triangle isocèle 9"/>
              <p:cNvSpPr/>
              <p:nvPr/>
            </p:nvSpPr>
            <p:spPr>
              <a:xfrm rot="5400000" flipH="1">
                <a:off x="8387997" y="1523567"/>
                <a:ext cx="162000" cy="718750"/>
              </a:xfrm>
              <a:prstGeom prst="triangl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a:defRPr/>
                </a:pPr>
                <a:endParaRPr lang="fr-FR" kern="0">
                  <a:solidFill>
                    <a:prstClr val="white"/>
                  </a:solidFill>
                  <a:latin typeface="Calibri"/>
                </a:endParaRPr>
              </a:p>
            </p:txBody>
          </p:sp>
        </p:grpSp>
      </p:grpSp>
      <p:sp>
        <p:nvSpPr>
          <p:cNvPr id="17" name="ZoneTexte 16"/>
          <p:cNvSpPr txBox="1"/>
          <p:nvPr/>
        </p:nvSpPr>
        <p:spPr>
          <a:xfrm>
            <a:off x="6660232" y="2901104"/>
            <a:ext cx="3312618" cy="246221"/>
          </a:xfrm>
          <a:prstGeom prst="rect">
            <a:avLst/>
          </a:prstGeom>
          <a:noFill/>
        </p:spPr>
        <p:txBody>
          <a:bodyPr wrap="square" lIns="36000" tIns="0" rIns="36000" bIns="0" rtlCol="0">
            <a:spAutoFit/>
          </a:bodyPr>
          <a:lstStyle/>
          <a:p>
            <a:r>
              <a:rPr lang="fr-FR" sz="1600" dirty="0">
                <a:solidFill>
                  <a:schemeClr val="tx2"/>
                </a:solidFill>
              </a:rPr>
              <a:t>Rotation, </a:t>
            </a:r>
            <a:r>
              <a:rPr lang="el-GR" sz="1600" dirty="0">
                <a:solidFill>
                  <a:schemeClr val="tx2"/>
                </a:solidFill>
                <a:latin typeface="Calibri" panose="020F0502020204030204" pitchFamily="34" charset="0"/>
              </a:rPr>
              <a:t>α</a:t>
            </a:r>
            <a:r>
              <a:rPr lang="fr-FR" sz="1600" dirty="0">
                <a:solidFill>
                  <a:schemeClr val="tx2"/>
                </a:solidFill>
                <a:latin typeface="Calibri" panose="020F0502020204030204" pitchFamily="34" charset="0"/>
              </a:rPr>
              <a:t> = 5e-3 rd</a:t>
            </a:r>
            <a:endParaRPr lang="fr-FR" sz="1600" dirty="0">
              <a:solidFill>
                <a:schemeClr val="tx2"/>
              </a:solidFill>
            </a:endParaRPr>
          </a:p>
        </p:txBody>
      </p:sp>
    </p:spTree>
    <p:extLst>
      <p:ext uri="{BB962C8B-B14F-4D97-AF65-F5344CB8AC3E}">
        <p14:creationId xmlns:p14="http://schemas.microsoft.com/office/powerpoint/2010/main" val="26056471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Communication</a:t>
            </a:r>
          </a:p>
        </p:txBody>
      </p:sp>
      <p:sp>
        <p:nvSpPr>
          <p:cNvPr id="4" name="Espace réservé du pied de page 3"/>
          <p:cNvSpPr>
            <a:spLocks noGrp="1"/>
          </p:cNvSpPr>
          <p:nvPr>
            <p:ph type="ftr" sz="quarter" idx="11"/>
          </p:nvPr>
        </p:nvSpPr>
        <p:spPr/>
        <p:txBody>
          <a:bodyPr/>
          <a:lstStyle/>
          <a:p>
            <a:r>
              <a:rPr lang="en-US"/>
              <a:t>Thèse A. Joly – Cylindre déformé en écoulement axial</a:t>
            </a:r>
            <a:endParaRPr lang="fr-FR" dirty="0"/>
          </a:p>
        </p:txBody>
      </p:sp>
      <p:pic>
        <p:nvPicPr>
          <p:cNvPr id="6" name="Image 5"/>
          <p:cNvPicPr>
            <a:picLocks noChangeAspect="1"/>
          </p:cNvPicPr>
          <p:nvPr/>
        </p:nvPicPr>
        <p:blipFill>
          <a:blip r:embed="rId3"/>
          <a:stretch>
            <a:fillRect/>
          </a:stretch>
        </p:blipFill>
        <p:spPr>
          <a:xfrm>
            <a:off x="94137" y="1510948"/>
            <a:ext cx="4320000" cy="2475566"/>
          </a:xfrm>
          <a:prstGeom prst="rect">
            <a:avLst/>
          </a:prstGeom>
        </p:spPr>
      </p:pic>
      <p:pic>
        <p:nvPicPr>
          <p:cNvPr id="7" name="Image 6"/>
          <p:cNvPicPr>
            <a:picLocks noChangeAspect="1"/>
          </p:cNvPicPr>
          <p:nvPr/>
        </p:nvPicPr>
        <p:blipFill>
          <a:blip r:embed="rId4"/>
          <a:stretch>
            <a:fillRect/>
          </a:stretch>
        </p:blipFill>
        <p:spPr>
          <a:xfrm>
            <a:off x="4644008" y="1491630"/>
            <a:ext cx="4320000" cy="2444718"/>
          </a:xfrm>
          <a:prstGeom prst="rect">
            <a:avLst/>
          </a:prstGeom>
        </p:spPr>
      </p:pic>
    </p:spTree>
    <p:extLst>
      <p:ext uri="{BB962C8B-B14F-4D97-AF65-F5344CB8AC3E}">
        <p14:creationId xmlns:p14="http://schemas.microsoft.com/office/powerpoint/2010/main" val="212076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Communication</a:t>
            </a:r>
          </a:p>
        </p:txBody>
      </p:sp>
      <p:sp>
        <p:nvSpPr>
          <p:cNvPr id="4" name="Espace réservé du pied de page 3"/>
          <p:cNvSpPr>
            <a:spLocks noGrp="1"/>
          </p:cNvSpPr>
          <p:nvPr>
            <p:ph type="ftr" sz="quarter" idx="11"/>
          </p:nvPr>
        </p:nvSpPr>
        <p:spPr/>
        <p:txBody>
          <a:bodyPr/>
          <a:lstStyle/>
          <a:p>
            <a:r>
              <a:rPr lang="en-US"/>
              <a:t>Thèse A. Joly – Cylindre déformé en écoulement axial</a:t>
            </a:r>
            <a:endParaRPr lang="fr-FR" dirty="0"/>
          </a:p>
        </p:txBody>
      </p:sp>
      <p:pic>
        <p:nvPicPr>
          <p:cNvPr id="3" name="Image 2"/>
          <p:cNvPicPr>
            <a:picLocks noChangeAspect="1"/>
          </p:cNvPicPr>
          <p:nvPr/>
        </p:nvPicPr>
        <p:blipFill rotWithShape="1">
          <a:blip r:embed="rId3" cstate="print">
            <a:extLst>
              <a:ext uri="{28A0092B-C50C-407E-A947-70E740481C1C}">
                <a14:useLocalDpi xmlns:a14="http://schemas.microsoft.com/office/drawing/2010/main" val="0"/>
              </a:ext>
            </a:extLst>
          </a:blip>
          <a:srcRect t="3801" b="17801"/>
          <a:stretch/>
        </p:blipFill>
        <p:spPr>
          <a:xfrm>
            <a:off x="719819" y="699542"/>
            <a:ext cx="7704362" cy="4032448"/>
          </a:xfrm>
          <a:prstGeom prst="rect">
            <a:avLst/>
          </a:prstGeom>
        </p:spPr>
      </p:pic>
    </p:spTree>
    <p:extLst>
      <p:ext uri="{BB962C8B-B14F-4D97-AF65-F5344CB8AC3E}">
        <p14:creationId xmlns:p14="http://schemas.microsoft.com/office/powerpoint/2010/main" val="42302138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fr-FR" dirty="0"/>
              <a:t>Thèse A. Joly – Cylindre déformé en écoulement axial</a:t>
            </a:r>
          </a:p>
        </p:txBody>
      </p:sp>
      <p:pic>
        <p:nvPicPr>
          <p:cNvPr id="4" name="Image 3"/>
          <p:cNvPicPr>
            <a:picLocks noChangeAspect="1"/>
          </p:cNvPicPr>
          <p:nvPr/>
        </p:nvPicPr>
        <p:blipFill rotWithShape="1">
          <a:blip r:embed="rId3" cstate="print">
            <a:extLst>
              <a:ext uri="{28A0092B-C50C-407E-A947-70E740481C1C}">
                <a14:useLocalDpi xmlns:a14="http://schemas.microsoft.com/office/drawing/2010/main" val="0"/>
              </a:ext>
            </a:extLst>
          </a:blip>
          <a:srcRect l="18874" r="26286"/>
          <a:stretch/>
        </p:blipFill>
        <p:spPr>
          <a:xfrm>
            <a:off x="6890799" y="0"/>
            <a:ext cx="2301369" cy="3147442"/>
          </a:xfrm>
          <a:prstGeom prst="rect">
            <a:avLst/>
          </a:prstGeom>
        </p:spPr>
      </p:pic>
      <p:pic>
        <p:nvPicPr>
          <p:cNvPr id="5" name="Image 4"/>
          <p:cNvPicPr>
            <a:picLocks noChangeAspect="1"/>
          </p:cNvPicPr>
          <p:nvPr/>
        </p:nvPicPr>
        <p:blipFill rotWithShape="1">
          <a:blip r:embed="rId4" cstate="print">
            <a:extLst>
              <a:ext uri="{28A0092B-C50C-407E-A947-70E740481C1C}">
                <a14:useLocalDpi xmlns:a14="http://schemas.microsoft.com/office/drawing/2010/main" val="0"/>
              </a:ext>
            </a:extLst>
          </a:blip>
          <a:srcRect t="30168" b="12433"/>
          <a:stretch/>
        </p:blipFill>
        <p:spPr>
          <a:xfrm>
            <a:off x="233928" y="3343500"/>
            <a:ext cx="4181243" cy="1800000"/>
          </a:xfrm>
          <a:prstGeom prst="rect">
            <a:avLst/>
          </a:prstGeom>
        </p:spPr>
      </p:pic>
      <p:pic>
        <p:nvPicPr>
          <p:cNvPr id="8" name="Image 7"/>
          <p:cNvPicPr>
            <a:picLocks noChangeAspect="1"/>
          </p:cNvPicPr>
          <p:nvPr/>
        </p:nvPicPr>
        <p:blipFill rotWithShape="1">
          <a:blip r:embed="rId5" cstate="print">
            <a:extLst>
              <a:ext uri="{28A0092B-C50C-407E-A947-70E740481C1C}">
                <a14:useLocalDpi xmlns:a14="http://schemas.microsoft.com/office/drawing/2010/main" val="0"/>
              </a:ext>
            </a:extLst>
          </a:blip>
          <a:srcRect t="24239"/>
          <a:stretch/>
        </p:blipFill>
        <p:spPr>
          <a:xfrm>
            <a:off x="3854885" y="51470"/>
            <a:ext cx="3453421" cy="1962260"/>
          </a:xfrm>
          <a:prstGeom prst="rect">
            <a:avLst/>
          </a:prstGeom>
        </p:spPr>
      </p:pic>
      <p:pic>
        <p:nvPicPr>
          <p:cNvPr id="7" name="Image 6"/>
          <p:cNvPicPr>
            <a:picLocks noChangeAspect="1"/>
          </p:cNvPicPr>
          <p:nvPr/>
        </p:nvPicPr>
        <p:blipFill rotWithShape="1">
          <a:blip r:embed="rId6" cstate="print">
            <a:extLst>
              <a:ext uri="{28A0092B-C50C-407E-A947-70E740481C1C}">
                <a14:useLocalDpi xmlns:a14="http://schemas.microsoft.com/office/drawing/2010/main" val="0"/>
              </a:ext>
            </a:extLst>
          </a:blip>
          <a:srcRect t="35535"/>
          <a:stretch/>
        </p:blipFill>
        <p:spPr>
          <a:xfrm>
            <a:off x="2123730" y="1654219"/>
            <a:ext cx="3722941" cy="1800000"/>
          </a:xfrm>
          <a:prstGeom prst="rect">
            <a:avLst/>
          </a:prstGeom>
        </p:spPr>
      </p:pic>
      <p:pic>
        <p:nvPicPr>
          <p:cNvPr id="6" name="Image 5"/>
          <p:cNvPicPr>
            <a:picLocks noChangeAspect="1"/>
          </p:cNvPicPr>
          <p:nvPr/>
        </p:nvPicPr>
        <p:blipFill rotWithShape="1">
          <a:blip r:embed="rId7" cstate="print">
            <a:extLst>
              <a:ext uri="{28A0092B-C50C-407E-A947-70E740481C1C}">
                <a14:useLocalDpi xmlns:a14="http://schemas.microsoft.com/office/drawing/2010/main" val="0"/>
              </a:ext>
            </a:extLst>
          </a:blip>
          <a:srcRect t="31158"/>
          <a:stretch/>
        </p:blipFill>
        <p:spPr>
          <a:xfrm>
            <a:off x="5190224" y="3364038"/>
            <a:ext cx="3486232" cy="1800000"/>
          </a:xfrm>
          <a:prstGeom prst="rect">
            <a:avLst/>
          </a:prstGeom>
        </p:spPr>
      </p:pic>
      <p:pic>
        <p:nvPicPr>
          <p:cNvPr id="3" name="Image 2"/>
          <p:cNvPicPr>
            <a:picLocks noChangeAspect="1"/>
          </p:cNvPicPr>
          <p:nvPr/>
        </p:nvPicPr>
        <p:blipFill rotWithShape="1">
          <a:blip r:embed="rId8" cstate="print">
            <a:extLst>
              <a:ext uri="{28A0092B-C50C-407E-A947-70E740481C1C}">
                <a14:useLocalDpi xmlns:a14="http://schemas.microsoft.com/office/drawing/2010/main" val="0"/>
              </a:ext>
            </a:extLst>
          </a:blip>
          <a:srcRect l="4851" t="19201" r="9051" b="24800"/>
          <a:stretch/>
        </p:blipFill>
        <p:spPr>
          <a:xfrm>
            <a:off x="22049" y="49463"/>
            <a:ext cx="3690000" cy="1800000"/>
          </a:xfrm>
          <a:prstGeom prst="rect">
            <a:avLst/>
          </a:prstGeom>
        </p:spPr>
      </p:pic>
    </p:spTree>
    <p:extLst>
      <p:ext uri="{BB962C8B-B14F-4D97-AF65-F5344CB8AC3E}">
        <p14:creationId xmlns:p14="http://schemas.microsoft.com/office/powerpoint/2010/main" val="7738122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699923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Mesures de pression</a:t>
            </a:r>
          </a:p>
        </p:txBody>
      </p:sp>
      <p:sp>
        <p:nvSpPr>
          <p:cNvPr id="3" name="Sous-titre 2"/>
          <p:cNvSpPr>
            <a:spLocks noGrp="1"/>
          </p:cNvSpPr>
          <p:nvPr>
            <p:ph type="subTitle" idx="1"/>
          </p:nvPr>
        </p:nvSpPr>
        <p:spPr/>
        <p:txBody>
          <a:bodyPr/>
          <a:lstStyle/>
          <a:p>
            <a:endParaRPr lang="fr-FR"/>
          </a:p>
        </p:txBody>
      </p:sp>
      <p:sp>
        <p:nvSpPr>
          <p:cNvPr id="4" name="Espace réservé du texte 3"/>
          <p:cNvSpPr>
            <a:spLocks noGrp="1"/>
          </p:cNvSpPr>
          <p:nvPr>
            <p:ph type="body" sz="quarter" idx="13"/>
          </p:nvPr>
        </p:nvSpPr>
        <p:spPr/>
        <p:txBody>
          <a:bodyPr/>
          <a:lstStyle/>
          <a:p>
            <a:endParaRPr lang="fr-FR"/>
          </a:p>
        </p:txBody>
      </p:sp>
    </p:spTree>
    <p:extLst>
      <p:ext uri="{BB962C8B-B14F-4D97-AF65-F5344CB8AC3E}">
        <p14:creationId xmlns:p14="http://schemas.microsoft.com/office/powerpoint/2010/main" val="30963018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1462087" y="134542"/>
            <a:ext cx="6196013" cy="394091"/>
          </a:xfrm>
        </p:spPr>
        <p:txBody>
          <a:bodyPr/>
          <a:lstStyle/>
          <a:p>
            <a:r>
              <a:rPr lang="fr-FR" sz="2400">
                <a:solidFill>
                  <a:srgbClr val="006AB3"/>
                </a:solidFill>
                <a:cs typeface="Arial" charset="0"/>
              </a:rPr>
              <a:t>Gamme de pression</a:t>
            </a:r>
          </a:p>
        </p:txBody>
      </p:sp>
      <mc:AlternateContent xmlns:mc="http://schemas.openxmlformats.org/markup-compatibility/2006" xmlns:a14="http://schemas.microsoft.com/office/drawing/2010/main">
        <mc:Choice Requires="a14">
          <p:sp>
            <p:nvSpPr>
              <p:cNvPr id="5" name="Rectangle 4"/>
              <p:cNvSpPr/>
              <p:nvPr/>
            </p:nvSpPr>
            <p:spPr>
              <a:xfrm>
                <a:off x="1400835" y="1323070"/>
                <a:ext cx="2428215" cy="513859"/>
              </a:xfrm>
              <a:prstGeom prst="rect">
                <a:avLst/>
              </a:prstGeom>
            </p:spPr>
            <p:txBody>
              <a:bodyPr wrap="square">
                <a:spAutoFit/>
              </a:bodyPr>
              <a:lstStyle/>
              <a:p>
                <a:pPr fontAlgn="base">
                  <a:spcBef>
                    <a:spcPct val="0"/>
                  </a:spcBef>
                  <a:spcAft>
                    <a:spcPct val="0"/>
                  </a:spcAft>
                </a:pPr>
                <a14:m>
                  <m:oMath xmlns:m="http://schemas.openxmlformats.org/officeDocument/2006/math">
                    <m:sSub>
                      <m:sSubPr>
                        <m:ctrlPr>
                          <a:rPr lang="fr-FR" sz="1500" i="1">
                            <a:solidFill>
                              <a:srgbClr val="006AB3"/>
                            </a:solidFill>
                            <a:latin typeface="Cambria Math" panose="02040503050406030204" pitchFamily="18" charset="0"/>
                          </a:rPr>
                        </m:ctrlPr>
                      </m:sSubPr>
                      <m:e>
                        <m:r>
                          <a:rPr lang="fr-FR" sz="1500" i="1">
                            <a:solidFill>
                              <a:srgbClr val="006AB3"/>
                            </a:solidFill>
                            <a:latin typeface="Cambria Math" panose="02040503050406030204" pitchFamily="18" charset="0"/>
                            <a:ea typeface="Cambria Math" panose="02040503050406030204" pitchFamily="18" charset="0"/>
                          </a:rPr>
                          <m:t>∆</m:t>
                        </m:r>
                        <m:r>
                          <a:rPr lang="fr-FR" sz="1500" i="1">
                            <a:solidFill>
                              <a:srgbClr val="006AB3"/>
                            </a:solidFill>
                            <a:latin typeface="Cambria Math" panose="02040503050406030204" pitchFamily="18" charset="0"/>
                          </a:rPr>
                          <m:t>𝐶</m:t>
                        </m:r>
                      </m:e>
                      <m:sub>
                        <m:r>
                          <a:rPr lang="fr-FR" sz="1500" i="1">
                            <a:solidFill>
                              <a:srgbClr val="006AB3"/>
                            </a:solidFill>
                            <a:latin typeface="Cambria Math" panose="02040503050406030204" pitchFamily="18" charset="0"/>
                          </a:rPr>
                          <m:t>𝑝</m:t>
                        </m:r>
                      </m:sub>
                    </m:sSub>
                    <m:r>
                      <a:rPr lang="fr-FR" sz="1500">
                        <a:solidFill>
                          <a:srgbClr val="006AB3"/>
                        </a:solidFill>
                        <a:latin typeface="Cambria Math" panose="02040503050406030204" pitchFamily="18" charset="0"/>
                      </a:rPr>
                      <m:t>=</m:t>
                    </m:r>
                    <m:f>
                      <m:fPr>
                        <m:ctrlPr>
                          <a:rPr lang="fr-FR" sz="1500" i="1">
                            <a:solidFill>
                              <a:srgbClr val="006AB3"/>
                            </a:solidFill>
                            <a:latin typeface="Cambria Math" panose="02040503050406030204" pitchFamily="18" charset="0"/>
                            <a:ea typeface="Cambria Math" panose="02040503050406030204" pitchFamily="18" charset="0"/>
                          </a:rPr>
                        </m:ctrlPr>
                      </m:fPr>
                      <m:num>
                        <m:r>
                          <a:rPr lang="fr-FR" sz="1500" i="1">
                            <a:solidFill>
                              <a:srgbClr val="006AB3"/>
                            </a:solidFill>
                            <a:latin typeface="Cambria Math" panose="02040503050406030204" pitchFamily="18" charset="0"/>
                            <a:ea typeface="Cambria Math" panose="02040503050406030204" pitchFamily="18" charset="0"/>
                          </a:rPr>
                          <m:t>∆</m:t>
                        </m:r>
                        <m:r>
                          <a:rPr lang="fr-FR" sz="1500" i="1">
                            <a:solidFill>
                              <a:srgbClr val="006AB3"/>
                            </a:solidFill>
                            <a:latin typeface="Cambria Math" panose="02040503050406030204" pitchFamily="18" charset="0"/>
                            <a:ea typeface="Cambria Math" panose="02040503050406030204" pitchFamily="18" charset="0"/>
                          </a:rPr>
                          <m:t>𝑝</m:t>
                        </m:r>
                      </m:num>
                      <m:den>
                        <m:f>
                          <m:fPr>
                            <m:ctrlPr>
                              <a:rPr lang="fr-FR" sz="1500" i="1">
                                <a:solidFill>
                                  <a:srgbClr val="006AB3"/>
                                </a:solidFill>
                                <a:latin typeface="Cambria Math" panose="02040503050406030204" pitchFamily="18" charset="0"/>
                              </a:rPr>
                            </m:ctrlPr>
                          </m:fPr>
                          <m:num>
                            <m:r>
                              <a:rPr lang="fr-FR" sz="1500">
                                <a:solidFill>
                                  <a:srgbClr val="006AB3"/>
                                </a:solidFill>
                                <a:latin typeface="Cambria Math" panose="02040503050406030204" pitchFamily="18" charset="0"/>
                              </a:rPr>
                              <m:t>1</m:t>
                            </m:r>
                          </m:num>
                          <m:den>
                            <m:r>
                              <a:rPr lang="fr-FR" sz="1500">
                                <a:solidFill>
                                  <a:srgbClr val="006AB3"/>
                                </a:solidFill>
                                <a:latin typeface="Cambria Math" panose="02040503050406030204" pitchFamily="18" charset="0"/>
                              </a:rPr>
                              <m:t>2</m:t>
                            </m:r>
                          </m:den>
                        </m:f>
                        <m:r>
                          <a:rPr lang="fr-FR" sz="1500" i="1">
                            <a:solidFill>
                              <a:srgbClr val="006AB3"/>
                            </a:solidFill>
                            <a:latin typeface="Cambria Math" panose="02040503050406030204" pitchFamily="18" charset="0"/>
                          </a:rPr>
                          <m:t>𝜌</m:t>
                        </m:r>
                        <m:sSup>
                          <m:sSupPr>
                            <m:ctrlPr>
                              <a:rPr lang="fr-FR" sz="1500" i="1">
                                <a:solidFill>
                                  <a:srgbClr val="006AB3"/>
                                </a:solidFill>
                                <a:latin typeface="Cambria Math" panose="02040503050406030204" pitchFamily="18" charset="0"/>
                              </a:rPr>
                            </m:ctrlPr>
                          </m:sSupPr>
                          <m:e>
                            <m:r>
                              <a:rPr lang="fr-FR" sz="1500" i="1">
                                <a:solidFill>
                                  <a:srgbClr val="006AB3"/>
                                </a:solidFill>
                                <a:latin typeface="Cambria Math" panose="02040503050406030204" pitchFamily="18" charset="0"/>
                              </a:rPr>
                              <m:t>𝑈</m:t>
                            </m:r>
                          </m:e>
                          <m:sup>
                            <m:r>
                              <a:rPr lang="fr-FR" sz="1500">
                                <a:solidFill>
                                  <a:srgbClr val="006AB3"/>
                                </a:solidFill>
                                <a:latin typeface="Cambria Math" panose="02040503050406030204" pitchFamily="18" charset="0"/>
                              </a:rPr>
                              <m:t>2</m:t>
                            </m:r>
                          </m:sup>
                        </m:sSup>
                      </m:den>
                    </m:f>
                    <m:r>
                      <a:rPr lang="fr-FR" sz="1500" i="1">
                        <a:solidFill>
                          <a:srgbClr val="006AB3"/>
                        </a:solidFill>
                        <a:latin typeface="Cambria Math" panose="02040503050406030204" pitchFamily="18" charset="0"/>
                        <a:ea typeface="Cambria Math" panose="02040503050406030204" pitchFamily="18" charset="0"/>
                      </a:rPr>
                      <m:t>=0,020</m:t>
                    </m:r>
                  </m:oMath>
                </a14:m>
                <a:r>
                  <a:rPr lang="fr-FR" sz="1500">
                    <a:solidFill>
                      <a:srgbClr val="006AB3"/>
                    </a:solidFill>
                  </a:rPr>
                  <a:t> </a:t>
                </a:r>
              </a:p>
            </p:txBody>
          </p:sp>
        </mc:Choice>
        <mc:Fallback xmlns="">
          <p:sp>
            <p:nvSpPr>
              <p:cNvPr id="5" name="Rectangle 4"/>
              <p:cNvSpPr>
                <a:spLocks noRot="1" noChangeAspect="1" noMove="1" noResize="1" noEditPoints="1" noAdjustHandles="1" noChangeArrowheads="1" noChangeShapeType="1" noTextEdit="1"/>
              </p:cNvSpPr>
              <p:nvPr/>
            </p:nvSpPr>
            <p:spPr>
              <a:xfrm>
                <a:off x="343780" y="1764092"/>
                <a:ext cx="3237620" cy="6544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ZoneTexte 5"/>
              <p:cNvSpPr txBox="1"/>
              <p:nvPr/>
            </p:nvSpPr>
            <p:spPr>
              <a:xfrm>
                <a:off x="1400836" y="539697"/>
                <a:ext cx="2740094" cy="784830"/>
              </a:xfrm>
              <a:prstGeom prst="rect">
                <a:avLst/>
              </a:prstGeom>
              <a:noFill/>
            </p:spPr>
            <p:txBody>
              <a:bodyPr wrap="square" rtlCol="0">
                <a:spAutoFit/>
              </a:bodyPr>
              <a:lstStyle/>
              <a:p>
                <a:pPr fontAlgn="base">
                  <a:spcBef>
                    <a:spcPct val="0"/>
                  </a:spcBef>
                  <a:spcAft>
                    <a:spcPct val="0"/>
                  </a:spcAft>
                </a:pPr>
                <a:r>
                  <a:rPr lang="fr-FR" sz="1500">
                    <a:solidFill>
                      <a:srgbClr val="000000"/>
                    </a:solidFill>
                  </a:rPr>
                  <a:t>1. Estimation à partir du profil de </a:t>
                </a:r>
                <a14:m>
                  <m:oMath xmlns:m="http://schemas.openxmlformats.org/officeDocument/2006/math">
                    <m:r>
                      <a:rPr lang="fr-FR" sz="1500" i="1" dirty="0">
                        <a:solidFill>
                          <a:srgbClr val="000000"/>
                        </a:solidFill>
                        <a:latin typeface="Cambria Math" panose="02040503050406030204" pitchFamily="18" charset="0"/>
                      </a:rPr>
                      <m:t>𝐶</m:t>
                    </m:r>
                    <m:r>
                      <a:rPr lang="fr-FR" sz="1500" i="1" baseline="-25000" dirty="0">
                        <a:solidFill>
                          <a:srgbClr val="000000"/>
                        </a:solidFill>
                        <a:latin typeface="Cambria Math" panose="02040503050406030204" pitchFamily="18" charset="0"/>
                      </a:rPr>
                      <m:t>𝑝</m:t>
                    </m:r>
                  </m:oMath>
                </a14:m>
                <a:r>
                  <a:rPr lang="fr-FR" sz="1500" i="1">
                    <a:solidFill>
                      <a:srgbClr val="000000"/>
                    </a:solidFill>
                  </a:rPr>
                  <a:t> </a:t>
                </a:r>
                <a:r>
                  <a:rPr lang="fr-FR" sz="1500">
                    <a:solidFill>
                      <a:srgbClr val="000000"/>
                    </a:solidFill>
                  </a:rPr>
                  <a:t>pour un cylindre isolé à incidence 3,6° :</a:t>
                </a:r>
              </a:p>
            </p:txBody>
          </p:sp>
        </mc:Choice>
        <mc:Fallback xmlns="">
          <p:sp>
            <p:nvSpPr>
              <p:cNvPr id="6" name="ZoneTexte 5"/>
              <p:cNvSpPr txBox="1">
                <a:spLocks noRot="1" noChangeAspect="1" noMove="1" noResize="1" noEditPoints="1" noAdjustHandles="1" noChangeArrowheads="1" noChangeShapeType="1" noTextEdit="1"/>
              </p:cNvSpPr>
              <p:nvPr/>
            </p:nvSpPr>
            <p:spPr>
              <a:xfrm>
                <a:off x="343780" y="719596"/>
                <a:ext cx="3653459" cy="1015663"/>
              </a:xfrm>
              <a:prstGeom prst="rect">
                <a:avLst/>
              </a:prstGeom>
              <a:blipFill>
                <a:blip r:embed="rId4"/>
                <a:stretch>
                  <a:fillRect l="-1667" t="-2395" b="-101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ZoneTexte 7"/>
              <p:cNvSpPr txBox="1"/>
              <p:nvPr/>
            </p:nvSpPr>
            <p:spPr>
              <a:xfrm>
                <a:off x="5607880" y="3612828"/>
                <a:ext cx="1476195" cy="415498"/>
              </a:xfrm>
              <a:prstGeom prst="rect">
                <a:avLst/>
              </a:prstGeom>
              <a:ln>
                <a:solidFill>
                  <a:srgbClr val="006AB3"/>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r>
                        <m:rPr>
                          <m:sty m:val="p"/>
                        </m:rPr>
                        <a:rPr lang="el-GR" sz="2100" dirty="0">
                          <a:solidFill>
                            <a:srgbClr val="000000"/>
                          </a:solidFill>
                          <a:latin typeface="Cambria Math" panose="02040503050406030204" pitchFamily="18" charset="0"/>
                        </a:rPr>
                        <m:t>Δ</m:t>
                      </m:r>
                      <m:r>
                        <a:rPr lang="fr-FR" sz="2100" i="1" dirty="0">
                          <a:solidFill>
                            <a:srgbClr val="000000"/>
                          </a:solidFill>
                          <a:latin typeface="Cambria Math" panose="02040503050406030204" pitchFamily="18" charset="0"/>
                        </a:rPr>
                        <m:t>𝑝</m:t>
                      </m:r>
                      <m:r>
                        <a:rPr lang="fr-FR" sz="2100" i="1" dirty="0">
                          <a:solidFill>
                            <a:srgbClr val="000000"/>
                          </a:solidFill>
                          <a:latin typeface="Cambria Math" panose="02040503050406030204" pitchFamily="18" charset="0"/>
                          <a:ea typeface="Cambria Math" panose="02040503050406030204" pitchFamily="18" charset="0"/>
                        </a:rPr>
                        <m:t>≃</m:t>
                      </m:r>
                      <m:r>
                        <a:rPr lang="fr-FR" sz="2100" i="1" dirty="0">
                          <a:solidFill>
                            <a:srgbClr val="000000"/>
                          </a:solidFill>
                          <a:latin typeface="Cambria Math" panose="02040503050406030204" pitchFamily="18" charset="0"/>
                        </a:rPr>
                        <m:t>2 </m:t>
                      </m:r>
                      <m:r>
                        <m:rPr>
                          <m:nor/>
                        </m:rPr>
                        <a:rPr lang="fr-FR" sz="2100" dirty="0">
                          <a:solidFill>
                            <a:srgbClr val="000000"/>
                          </a:solidFill>
                          <a:latin typeface="Cambria Math" panose="02040503050406030204" pitchFamily="18" charset="0"/>
                        </a:rPr>
                        <m:t>Pa</m:t>
                      </m:r>
                    </m:oMath>
                  </m:oMathPara>
                </a14:m>
                <a:endParaRPr lang="fr-FR" sz="2100">
                  <a:solidFill>
                    <a:srgbClr val="000000"/>
                  </a:solidFill>
                </a:endParaRPr>
              </a:p>
            </p:txBody>
          </p:sp>
        </mc:Choice>
        <mc:Fallback xmlns="">
          <p:sp>
            <p:nvSpPr>
              <p:cNvPr id="8" name="ZoneTexte 7"/>
              <p:cNvSpPr txBox="1">
                <a:spLocks noRot="1" noChangeAspect="1" noMove="1" noResize="1" noEditPoints="1" noAdjustHandles="1" noChangeArrowheads="1" noChangeShapeType="1" noTextEdit="1"/>
              </p:cNvSpPr>
              <p:nvPr/>
            </p:nvSpPr>
            <p:spPr>
              <a:xfrm>
                <a:off x="5953173" y="4817104"/>
                <a:ext cx="1968260" cy="523220"/>
              </a:xfrm>
              <a:prstGeom prst="rect">
                <a:avLst/>
              </a:prstGeom>
              <a:blipFill>
                <a:blip r:embed="rId5"/>
                <a:stretch>
                  <a:fillRect/>
                </a:stretch>
              </a:blipFill>
              <a:ln>
                <a:solidFill>
                  <a:srgbClr val="006AB3"/>
                </a:solidFill>
              </a:ln>
            </p:spPr>
            <p:txBody>
              <a:bodyPr/>
              <a:lstStyle/>
              <a:p>
                <a:r>
                  <a:rPr lang="en-US">
                    <a:noFill/>
                  </a:rPr>
                  <a:t> </a:t>
                </a:r>
              </a:p>
            </p:txBody>
          </p:sp>
        </mc:Fallback>
      </mc:AlternateContent>
      <p:graphicFrame>
        <p:nvGraphicFramePr>
          <p:cNvPr id="23" name="Graphique 22"/>
          <p:cNvGraphicFramePr>
            <a:graphicFrameLocks/>
          </p:cNvGraphicFramePr>
          <p:nvPr>
            <p:extLst>
              <p:ext uri="{D42A27DB-BD31-4B8C-83A1-F6EECF244321}">
                <p14:modId xmlns:p14="http://schemas.microsoft.com/office/powerpoint/2010/main" val="4084969580"/>
              </p:ext>
            </p:extLst>
          </p:nvPr>
        </p:nvGraphicFramePr>
        <p:xfrm>
          <a:off x="4669334" y="310022"/>
          <a:ext cx="3756322" cy="3302806"/>
        </p:xfrm>
        <a:graphic>
          <a:graphicData uri="http://schemas.openxmlformats.org/drawingml/2006/chart">
            <c:chart xmlns:c="http://schemas.openxmlformats.org/drawingml/2006/chart" xmlns:r="http://schemas.openxmlformats.org/officeDocument/2006/relationships" r:id="rId6"/>
          </a:graphicData>
        </a:graphic>
      </p:graphicFrame>
      <mc:AlternateContent xmlns:mc="http://schemas.openxmlformats.org/markup-compatibility/2006" xmlns:a14="http://schemas.microsoft.com/office/drawing/2010/main">
        <mc:Choice Requires="a14">
          <p:sp>
            <p:nvSpPr>
              <p:cNvPr id="9" name="ZoneTexte 8"/>
              <p:cNvSpPr txBox="1"/>
              <p:nvPr/>
            </p:nvSpPr>
            <p:spPr>
              <a:xfrm>
                <a:off x="1400835" y="2968186"/>
                <a:ext cx="3660431" cy="553998"/>
              </a:xfrm>
              <a:prstGeom prst="rect">
                <a:avLst/>
              </a:prstGeom>
              <a:noFill/>
            </p:spPr>
            <p:txBody>
              <a:bodyPr wrap="square" rtlCol="0">
                <a:spAutoFit/>
              </a:bodyPr>
              <a:lstStyle/>
              <a:p>
                <a:pPr fontAlgn="base">
                  <a:spcBef>
                    <a:spcPct val="0"/>
                  </a:spcBef>
                  <a:spcAft>
                    <a:spcPct val="0"/>
                  </a:spcAft>
                </a:pPr>
                <a:r>
                  <a:rPr lang="fr-FR" sz="1500">
                    <a:solidFill>
                      <a:srgbClr val="000000"/>
                    </a:solidFill>
                  </a:rPr>
                  <a:t>3. Transposition à </a:t>
                </a:r>
                <a14:m>
                  <m:oMath xmlns:m="http://schemas.openxmlformats.org/officeDocument/2006/math">
                    <m:r>
                      <a:rPr lang="el-GR" sz="1500" i="1" dirty="0">
                        <a:solidFill>
                          <a:srgbClr val="000000"/>
                        </a:solidFill>
                        <a:latin typeface="Cambria Math" panose="02040503050406030204" pitchFamily="18" charset="0"/>
                      </a:rPr>
                      <m:t>𝛼</m:t>
                    </m:r>
                    <m:r>
                      <a:rPr lang="fr-FR" sz="1500" i="1" dirty="0">
                        <a:solidFill>
                          <a:srgbClr val="000000"/>
                        </a:solidFill>
                        <a:latin typeface="Cambria Math" panose="02040503050406030204" pitchFamily="18" charset="0"/>
                      </a:rPr>
                      <m:t>=0,5°</m:t>
                    </m:r>
                  </m:oMath>
                </a14:m>
                <a:r>
                  <a:rPr lang="fr-FR" sz="1500">
                    <a:solidFill>
                      <a:srgbClr val="000000"/>
                    </a:solidFill>
                  </a:rPr>
                  <a:t>, avec hypothèse de comportement linéaire :</a:t>
                </a:r>
              </a:p>
            </p:txBody>
          </p:sp>
        </mc:Choice>
        <mc:Fallback xmlns="">
          <p:sp>
            <p:nvSpPr>
              <p:cNvPr id="9" name="ZoneTexte 8"/>
              <p:cNvSpPr txBox="1">
                <a:spLocks noRot="1" noChangeAspect="1" noMove="1" noResize="1" noEditPoints="1" noAdjustHandles="1" noChangeArrowheads="1" noChangeShapeType="1" noTextEdit="1"/>
              </p:cNvSpPr>
              <p:nvPr/>
            </p:nvSpPr>
            <p:spPr>
              <a:xfrm>
                <a:off x="343780" y="3957582"/>
                <a:ext cx="4880574" cy="707886"/>
              </a:xfrm>
              <a:prstGeom prst="rect">
                <a:avLst/>
              </a:prstGeom>
              <a:blipFill>
                <a:blip r:embed="rId7"/>
                <a:stretch>
                  <a:fillRect l="-1248" t="-3448" b="-15517"/>
                </a:stretch>
              </a:blipFill>
            </p:spPr>
            <p:txBody>
              <a:bodyPr/>
              <a:lstStyle/>
              <a:p>
                <a:r>
                  <a:rPr lang="en-US">
                    <a:noFill/>
                  </a:rPr>
                  <a:t> </a:t>
                </a:r>
              </a:p>
            </p:txBody>
          </p:sp>
        </mc:Fallback>
      </mc:AlternateContent>
      <p:sp>
        <p:nvSpPr>
          <p:cNvPr id="2" name="Rectangle 1"/>
          <p:cNvSpPr/>
          <p:nvPr/>
        </p:nvSpPr>
        <p:spPr>
          <a:xfrm>
            <a:off x="7343059" y="2831445"/>
            <a:ext cx="397866" cy="323165"/>
          </a:xfrm>
          <a:prstGeom prst="rect">
            <a:avLst/>
          </a:prstGeom>
        </p:spPr>
        <p:txBody>
          <a:bodyPr wrap="none">
            <a:spAutoFit/>
          </a:bodyPr>
          <a:lstStyle/>
          <a:p>
            <a:pPr fontAlgn="base">
              <a:spcBef>
                <a:spcPct val="0"/>
              </a:spcBef>
              <a:spcAft>
                <a:spcPct val="0"/>
              </a:spcAft>
            </a:pPr>
            <a:r>
              <a:rPr lang="fr-FR" sz="1500">
                <a:solidFill>
                  <a:srgbClr val="000000"/>
                </a:solidFill>
              </a:rPr>
              <a:t>[3]</a:t>
            </a:r>
          </a:p>
        </p:txBody>
      </p:sp>
      <mc:AlternateContent xmlns:mc="http://schemas.openxmlformats.org/markup-compatibility/2006" xmlns:a14="http://schemas.microsoft.com/office/drawing/2010/main">
        <mc:Choice Requires="a14">
          <p:sp>
            <p:nvSpPr>
              <p:cNvPr id="10" name="ZoneTexte 9"/>
              <p:cNvSpPr txBox="1"/>
              <p:nvPr/>
            </p:nvSpPr>
            <p:spPr>
              <a:xfrm>
                <a:off x="1400835" y="1782188"/>
                <a:ext cx="3159259" cy="784830"/>
              </a:xfrm>
              <a:prstGeom prst="rect">
                <a:avLst/>
              </a:prstGeom>
              <a:noFill/>
            </p:spPr>
            <p:txBody>
              <a:bodyPr wrap="square" rtlCol="0">
                <a:spAutoFit/>
              </a:bodyPr>
              <a:lstStyle/>
              <a:p>
                <a:pPr fontAlgn="base">
                  <a:spcBef>
                    <a:spcPct val="0"/>
                  </a:spcBef>
                  <a:spcAft>
                    <a:spcPct val="0"/>
                  </a:spcAft>
                </a:pPr>
                <a:r>
                  <a:rPr lang="fr-FR" sz="1500">
                    <a:solidFill>
                      <a:srgbClr val="000000"/>
                    </a:solidFill>
                  </a:rPr>
                  <a:t>2. Transposition pour un </a:t>
                </a:r>
                <a:br>
                  <a:rPr lang="fr-FR" sz="1500">
                    <a:solidFill>
                      <a:srgbClr val="000000"/>
                    </a:solidFill>
                  </a:rPr>
                </a:br>
                <a:r>
                  <a:rPr lang="fr-FR" sz="1500">
                    <a:solidFill>
                      <a:srgbClr val="000000"/>
                    </a:solidFill>
                  </a:rPr>
                  <a:t>cylindre confiné, avec [3]:</a:t>
                </a:r>
                <a:br>
                  <a:rPr lang="fr-FR" sz="1500">
                    <a:solidFill>
                      <a:srgbClr val="000000"/>
                    </a:solidFill>
                  </a:rPr>
                </a:br>
                <a14:m>
                  <m:oMathPara xmlns:m="http://schemas.openxmlformats.org/officeDocument/2006/math">
                    <m:oMathParaPr>
                      <m:jc m:val="left"/>
                    </m:oMathParaPr>
                    <m:oMath xmlns:m="http://schemas.openxmlformats.org/officeDocument/2006/math">
                      <m:f>
                        <m:fPr>
                          <m:type m:val="lin"/>
                          <m:ctrlPr>
                            <a:rPr lang="fr-FR" sz="1500" i="1" dirty="0">
                              <a:solidFill>
                                <a:srgbClr val="000000"/>
                              </a:solidFill>
                              <a:latin typeface="Cambria Math" panose="02040503050406030204" pitchFamily="18" charset="0"/>
                            </a:rPr>
                          </m:ctrlPr>
                        </m:fPr>
                        <m:num>
                          <m:sSub>
                            <m:sSubPr>
                              <m:ctrlPr>
                                <a:rPr lang="fr-FR" sz="1500" i="1" dirty="0">
                                  <a:solidFill>
                                    <a:srgbClr val="000000"/>
                                  </a:solidFill>
                                  <a:latin typeface="Cambria Math" panose="02040503050406030204" pitchFamily="18" charset="0"/>
                                </a:rPr>
                              </m:ctrlPr>
                            </m:sSubPr>
                            <m:e>
                              <m:r>
                                <a:rPr lang="fr-FR" sz="1500" i="1" dirty="0">
                                  <a:solidFill>
                                    <a:srgbClr val="000000"/>
                                  </a:solidFill>
                                  <a:latin typeface="Cambria Math" panose="02040503050406030204" pitchFamily="18" charset="0"/>
                                </a:rPr>
                                <m:t>𝐶</m:t>
                              </m:r>
                            </m:e>
                            <m:sub>
                              <m:r>
                                <m:rPr>
                                  <m:sty m:val="p"/>
                                </m:rPr>
                                <a:rPr lang="fr-FR" sz="1500" dirty="0">
                                  <a:solidFill>
                                    <a:srgbClr val="000000"/>
                                  </a:solidFill>
                                  <a:latin typeface="Cambria Math" panose="02040503050406030204" pitchFamily="18" charset="0"/>
                                </a:rPr>
                                <m:t>confin</m:t>
                              </m:r>
                              <m:r>
                                <a:rPr lang="fr-FR" sz="1500" dirty="0">
                                  <a:solidFill>
                                    <a:srgbClr val="000000"/>
                                  </a:solidFill>
                                  <a:latin typeface="Cambria Math" panose="02040503050406030204" pitchFamily="18" charset="0"/>
                                </a:rPr>
                                <m:t>é</m:t>
                              </m:r>
                            </m:sub>
                          </m:sSub>
                        </m:num>
                        <m:den>
                          <m:sSub>
                            <m:sSubPr>
                              <m:ctrlPr>
                                <a:rPr lang="fr-FR" sz="1500" i="1" dirty="0">
                                  <a:solidFill>
                                    <a:srgbClr val="000000"/>
                                  </a:solidFill>
                                  <a:latin typeface="Cambria Math" panose="02040503050406030204" pitchFamily="18" charset="0"/>
                                </a:rPr>
                              </m:ctrlPr>
                            </m:sSubPr>
                            <m:e>
                              <m:r>
                                <a:rPr lang="fr-FR" sz="1500" i="1" dirty="0">
                                  <a:solidFill>
                                    <a:srgbClr val="000000"/>
                                  </a:solidFill>
                                  <a:latin typeface="Cambria Math" panose="02040503050406030204" pitchFamily="18" charset="0"/>
                                </a:rPr>
                                <m:t>𝐶</m:t>
                              </m:r>
                            </m:e>
                            <m:sub>
                              <m:r>
                                <m:rPr>
                                  <m:sty m:val="p"/>
                                </m:rPr>
                                <a:rPr lang="fr-FR" sz="1500" dirty="0">
                                  <a:solidFill>
                                    <a:srgbClr val="000000"/>
                                  </a:solidFill>
                                  <a:latin typeface="Cambria Math" panose="02040503050406030204" pitchFamily="18" charset="0"/>
                                </a:rPr>
                                <m:t>isol</m:t>
                              </m:r>
                              <m:r>
                                <a:rPr lang="fr-FR" sz="1500" dirty="0">
                                  <a:solidFill>
                                    <a:srgbClr val="000000"/>
                                  </a:solidFill>
                                  <a:latin typeface="Cambria Math" panose="02040503050406030204" pitchFamily="18" charset="0"/>
                                </a:rPr>
                                <m:t>é</m:t>
                              </m:r>
                            </m:sub>
                          </m:sSub>
                          <m:r>
                            <a:rPr lang="fr-FR" sz="1500" i="1" dirty="0">
                              <a:solidFill>
                                <a:srgbClr val="000000"/>
                              </a:solidFill>
                              <a:latin typeface="Cambria Math" panose="02040503050406030204" pitchFamily="18" charset="0"/>
                            </a:rPr>
                            <m:t>=1,6</m:t>
                          </m:r>
                        </m:den>
                      </m:f>
                    </m:oMath>
                  </m:oMathPara>
                </a14:m>
                <a:endParaRPr lang="fr-FR" sz="1500">
                  <a:solidFill>
                    <a:srgbClr val="000000"/>
                  </a:solidFill>
                </a:endParaRPr>
              </a:p>
            </p:txBody>
          </p:sp>
        </mc:Choice>
        <mc:Fallback xmlns="">
          <p:sp>
            <p:nvSpPr>
              <p:cNvPr id="10" name="ZoneTexte 9"/>
              <p:cNvSpPr txBox="1">
                <a:spLocks noRot="1" noChangeAspect="1" noMove="1" noResize="1" noEditPoints="1" noAdjustHandles="1" noChangeArrowheads="1" noChangeShapeType="1" noTextEdit="1"/>
              </p:cNvSpPr>
              <p:nvPr/>
            </p:nvSpPr>
            <p:spPr>
              <a:xfrm>
                <a:off x="343779" y="2376251"/>
                <a:ext cx="4212345" cy="1040285"/>
              </a:xfrm>
              <a:prstGeom prst="rect">
                <a:avLst/>
              </a:prstGeom>
              <a:blipFill>
                <a:blip r:embed="rId8"/>
                <a:stretch>
                  <a:fillRect l="-1447" t="-2941" b="-6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400835" y="2623975"/>
                <a:ext cx="2180190" cy="340927"/>
              </a:xfrm>
              <a:prstGeom prst="rect">
                <a:avLst/>
              </a:prstGeom>
            </p:spPr>
            <p:txBody>
              <a:bodyPr wrap="square">
                <a:spAutoFit/>
              </a:bodyPr>
              <a:lstStyle/>
              <a:p>
                <a:pPr fontAlgn="base">
                  <a:spcBef>
                    <a:spcPct val="0"/>
                  </a:spcBef>
                  <a:spcAft>
                    <a:spcPct val="0"/>
                  </a:spcAft>
                </a:pPr>
                <a14:m>
                  <m:oMath xmlns:m="http://schemas.openxmlformats.org/officeDocument/2006/math">
                    <m:sSub>
                      <m:sSubPr>
                        <m:ctrlPr>
                          <a:rPr lang="fr-FR" sz="1500" i="1">
                            <a:solidFill>
                              <a:srgbClr val="006AB3"/>
                            </a:solidFill>
                            <a:latin typeface="Cambria Math" panose="02040503050406030204" pitchFamily="18" charset="0"/>
                          </a:rPr>
                        </m:ctrlPr>
                      </m:sSubPr>
                      <m:e>
                        <m:r>
                          <a:rPr lang="fr-FR" sz="1500" i="1">
                            <a:solidFill>
                              <a:srgbClr val="006AB3"/>
                            </a:solidFill>
                            <a:latin typeface="Cambria Math" panose="02040503050406030204" pitchFamily="18" charset="0"/>
                          </a:rPr>
                          <m:t>∆</m:t>
                        </m:r>
                        <m:r>
                          <a:rPr lang="fr-FR" sz="1500" i="1">
                            <a:solidFill>
                              <a:srgbClr val="006AB3"/>
                            </a:solidFill>
                            <a:latin typeface="Cambria Math" panose="02040503050406030204" pitchFamily="18" charset="0"/>
                          </a:rPr>
                          <m:t>𝐶</m:t>
                        </m:r>
                      </m:e>
                      <m:sub>
                        <m:r>
                          <a:rPr lang="fr-FR" sz="1500" i="1">
                            <a:solidFill>
                              <a:srgbClr val="006AB3"/>
                            </a:solidFill>
                            <a:latin typeface="Cambria Math" panose="02040503050406030204" pitchFamily="18" charset="0"/>
                          </a:rPr>
                          <m:t>𝑝</m:t>
                        </m:r>
                      </m:sub>
                    </m:sSub>
                    <m:r>
                      <a:rPr lang="fr-FR" sz="1500" i="1">
                        <a:solidFill>
                          <a:srgbClr val="006AB3"/>
                        </a:solidFill>
                        <a:latin typeface="Cambria Math" panose="02040503050406030204" pitchFamily="18" charset="0"/>
                      </a:rPr>
                      <m:t>=0,033</m:t>
                    </m:r>
                  </m:oMath>
                </a14:m>
                <a:r>
                  <a:rPr lang="fr-FR" sz="1500" i="1">
                    <a:solidFill>
                      <a:srgbClr val="006AB3"/>
                    </a:solidFill>
                    <a:latin typeface="Cambria Math" panose="02040503050406030204" pitchFamily="18" charset="0"/>
                  </a:rPr>
                  <a:t> </a:t>
                </a:r>
              </a:p>
            </p:txBody>
          </p:sp>
        </mc:Choice>
        <mc:Fallback xmlns="">
          <p:sp>
            <p:nvSpPr>
              <p:cNvPr id="14" name="Rectangle 13"/>
              <p:cNvSpPr>
                <a:spLocks noRot="1" noChangeAspect="1" noMove="1" noResize="1" noEditPoints="1" noAdjustHandles="1" noChangeArrowheads="1" noChangeShapeType="1" noTextEdit="1"/>
              </p:cNvSpPr>
              <p:nvPr/>
            </p:nvSpPr>
            <p:spPr>
              <a:xfrm>
                <a:off x="343780" y="3498633"/>
                <a:ext cx="2906920" cy="423770"/>
              </a:xfrm>
              <a:prstGeom prst="rect">
                <a:avLst/>
              </a:prstGeom>
              <a:blipFill>
                <a:blip r:embed="rId9"/>
                <a:stretch>
                  <a:fillRect b="-57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400835" y="3502243"/>
                <a:ext cx="2180190" cy="340927"/>
              </a:xfrm>
              <a:prstGeom prst="rect">
                <a:avLst/>
              </a:prstGeom>
            </p:spPr>
            <p:txBody>
              <a:bodyPr wrap="square">
                <a:spAutoFit/>
              </a:bodyPr>
              <a:lstStyle/>
              <a:p>
                <a:pPr fontAlgn="base">
                  <a:spcBef>
                    <a:spcPct val="0"/>
                  </a:spcBef>
                  <a:spcAft>
                    <a:spcPct val="0"/>
                  </a:spcAft>
                </a:pPr>
                <a14:m>
                  <m:oMath xmlns:m="http://schemas.openxmlformats.org/officeDocument/2006/math">
                    <m:sSub>
                      <m:sSubPr>
                        <m:ctrlPr>
                          <a:rPr lang="fr-FR" sz="1500" i="1">
                            <a:solidFill>
                              <a:srgbClr val="006AB3"/>
                            </a:solidFill>
                            <a:latin typeface="Cambria Math" panose="02040503050406030204" pitchFamily="18" charset="0"/>
                          </a:rPr>
                        </m:ctrlPr>
                      </m:sSubPr>
                      <m:e>
                        <m:r>
                          <a:rPr lang="fr-FR" sz="1500" i="1">
                            <a:solidFill>
                              <a:srgbClr val="006AB3"/>
                            </a:solidFill>
                            <a:latin typeface="Cambria Math" panose="02040503050406030204" pitchFamily="18" charset="0"/>
                          </a:rPr>
                          <m:t>∆</m:t>
                        </m:r>
                        <m:r>
                          <a:rPr lang="fr-FR" sz="1500" i="1">
                            <a:solidFill>
                              <a:srgbClr val="006AB3"/>
                            </a:solidFill>
                            <a:latin typeface="Cambria Math" panose="02040503050406030204" pitchFamily="18" charset="0"/>
                          </a:rPr>
                          <m:t>𝐶</m:t>
                        </m:r>
                      </m:e>
                      <m:sub>
                        <m:r>
                          <a:rPr lang="fr-FR" sz="1500" i="1">
                            <a:solidFill>
                              <a:srgbClr val="006AB3"/>
                            </a:solidFill>
                            <a:latin typeface="Cambria Math" panose="02040503050406030204" pitchFamily="18" charset="0"/>
                          </a:rPr>
                          <m:t>𝑝</m:t>
                        </m:r>
                      </m:sub>
                    </m:sSub>
                    <m:r>
                      <a:rPr lang="fr-FR" sz="1500" i="1">
                        <a:solidFill>
                          <a:srgbClr val="006AB3"/>
                        </a:solidFill>
                        <a:latin typeface="Cambria Math" panose="02040503050406030204" pitchFamily="18" charset="0"/>
                      </a:rPr>
                      <m:t>=0,005</m:t>
                    </m:r>
                  </m:oMath>
                </a14:m>
                <a:r>
                  <a:rPr lang="fr-FR" sz="1500" i="1">
                    <a:solidFill>
                      <a:srgbClr val="006AB3"/>
                    </a:solidFill>
                    <a:latin typeface="Cambria Math" panose="02040503050406030204" pitchFamily="18" charset="0"/>
                  </a:rPr>
                  <a:t> </a:t>
                </a:r>
              </a:p>
            </p:txBody>
          </p:sp>
        </mc:Choice>
        <mc:Fallback xmlns="">
          <p:sp>
            <p:nvSpPr>
              <p:cNvPr id="15" name="Rectangle 14"/>
              <p:cNvSpPr>
                <a:spLocks noRot="1" noChangeAspect="1" noMove="1" noResize="1" noEditPoints="1" noAdjustHandles="1" noChangeArrowheads="1" noChangeShapeType="1" noTextEdit="1"/>
              </p:cNvSpPr>
              <p:nvPr/>
            </p:nvSpPr>
            <p:spPr>
              <a:xfrm>
                <a:off x="343780" y="4669656"/>
                <a:ext cx="2906920" cy="423770"/>
              </a:xfrm>
              <a:prstGeom prst="rect">
                <a:avLst/>
              </a:prstGeom>
              <a:blipFill>
                <a:blip r:embed="rId10"/>
                <a:stretch>
                  <a:fillRect b="-5714"/>
                </a:stretch>
              </a:blipFill>
            </p:spPr>
            <p:txBody>
              <a:bodyPr/>
              <a:lstStyle/>
              <a:p>
                <a:r>
                  <a:rPr lang="en-US">
                    <a:noFill/>
                  </a:rPr>
                  <a:t> </a:t>
                </a:r>
              </a:p>
            </p:txBody>
          </p:sp>
        </mc:Fallback>
      </mc:AlternateContent>
      <p:sp>
        <p:nvSpPr>
          <p:cNvPr id="16" name="ZoneTexte 15"/>
          <p:cNvSpPr txBox="1"/>
          <p:nvPr/>
        </p:nvSpPr>
        <p:spPr>
          <a:xfrm>
            <a:off x="1400835" y="3892606"/>
            <a:ext cx="3361666" cy="553998"/>
          </a:xfrm>
          <a:prstGeom prst="rect">
            <a:avLst/>
          </a:prstGeom>
          <a:noFill/>
        </p:spPr>
        <p:txBody>
          <a:bodyPr wrap="square" rtlCol="0">
            <a:spAutoFit/>
          </a:bodyPr>
          <a:lstStyle/>
          <a:p>
            <a:pPr fontAlgn="base">
              <a:spcBef>
                <a:spcPct val="0"/>
              </a:spcBef>
              <a:spcAft>
                <a:spcPct val="0"/>
              </a:spcAft>
            </a:pPr>
            <a:r>
              <a:rPr lang="fr-FR" sz="1500">
                <a:solidFill>
                  <a:srgbClr val="000000"/>
                </a:solidFill>
              </a:rPr>
              <a:t>4. Conversion en pression à </a:t>
            </a:r>
            <a:br>
              <a:rPr lang="fr-FR" sz="1500">
                <a:solidFill>
                  <a:srgbClr val="000000"/>
                </a:solidFill>
              </a:rPr>
            </a:br>
            <a:r>
              <a:rPr lang="fr-FR" sz="1500" i="1">
                <a:solidFill>
                  <a:srgbClr val="000000"/>
                </a:solidFill>
              </a:rPr>
              <a:t>U</a:t>
            </a:r>
            <a:r>
              <a:rPr lang="fr-FR" sz="1500">
                <a:solidFill>
                  <a:srgbClr val="000000"/>
                </a:solidFill>
              </a:rPr>
              <a:t> = 30 m/s :</a:t>
            </a:r>
          </a:p>
        </p:txBody>
      </p:sp>
      <mc:AlternateContent xmlns:mc="http://schemas.openxmlformats.org/markup-compatibility/2006" xmlns:a14="http://schemas.microsoft.com/office/drawing/2010/main">
        <mc:Choice Requires="a14">
          <p:sp>
            <p:nvSpPr>
              <p:cNvPr id="17" name="Rectangle 16"/>
              <p:cNvSpPr/>
              <p:nvPr/>
            </p:nvSpPr>
            <p:spPr>
              <a:xfrm>
                <a:off x="1400835" y="4427313"/>
                <a:ext cx="2180190" cy="323165"/>
              </a:xfrm>
              <a:prstGeom prst="rect">
                <a:avLst/>
              </a:prstGeom>
            </p:spPr>
            <p:txBody>
              <a:bodyPr wrap="square">
                <a:spAutoFit/>
              </a:bodyPr>
              <a:lstStyle/>
              <a:p>
                <a:pPr fontAlgn="base">
                  <a:spcBef>
                    <a:spcPct val="0"/>
                  </a:spcBef>
                  <a:spcAft>
                    <a:spcPct val="0"/>
                  </a:spcAft>
                </a:pPr>
                <a14:m>
                  <m:oMath xmlns:m="http://schemas.openxmlformats.org/officeDocument/2006/math">
                    <m:r>
                      <m:rPr>
                        <m:sty m:val="p"/>
                      </m:rPr>
                      <a:rPr lang="fr-FR" sz="1500">
                        <a:solidFill>
                          <a:srgbClr val="006AB3"/>
                        </a:solidFill>
                        <a:latin typeface="Cambria Math" panose="02040503050406030204" pitchFamily="18" charset="0"/>
                      </a:rPr>
                      <m:t>Δ</m:t>
                    </m:r>
                    <m:r>
                      <a:rPr lang="fr-FR" sz="1500" i="1">
                        <a:solidFill>
                          <a:srgbClr val="006AB3"/>
                        </a:solidFill>
                        <a:latin typeface="Cambria Math" panose="02040503050406030204" pitchFamily="18" charset="0"/>
                      </a:rPr>
                      <m:t>𝑝</m:t>
                    </m:r>
                    <m:r>
                      <a:rPr lang="fr-FR" sz="1500" i="1">
                        <a:solidFill>
                          <a:srgbClr val="006AB3"/>
                        </a:solidFill>
                        <a:latin typeface="Cambria Math" panose="02040503050406030204" pitchFamily="18" charset="0"/>
                      </a:rPr>
                      <m:t>=2,5 </m:t>
                    </m:r>
                    <m:r>
                      <m:rPr>
                        <m:nor/>
                      </m:rPr>
                      <a:rPr lang="fr-FR" sz="1500">
                        <a:solidFill>
                          <a:srgbClr val="006AB3"/>
                        </a:solidFill>
                        <a:latin typeface="Cambria Math" panose="02040503050406030204" pitchFamily="18" charset="0"/>
                      </a:rPr>
                      <m:t>Pa</m:t>
                    </m:r>
                  </m:oMath>
                </a14:m>
                <a:r>
                  <a:rPr lang="fr-FR" sz="1500" i="1">
                    <a:solidFill>
                      <a:srgbClr val="006AB3"/>
                    </a:solidFill>
                    <a:latin typeface="Cambria Math" panose="02040503050406030204" pitchFamily="18" charset="0"/>
                  </a:rPr>
                  <a:t> </a:t>
                </a:r>
              </a:p>
            </p:txBody>
          </p:sp>
        </mc:Choice>
        <mc:Fallback xmlns="">
          <p:sp>
            <p:nvSpPr>
              <p:cNvPr id="17" name="Rectangle 16"/>
              <p:cNvSpPr>
                <a:spLocks noRot="1" noChangeAspect="1" noMove="1" noResize="1" noEditPoints="1" noAdjustHandles="1" noChangeArrowheads="1" noChangeShapeType="1" noTextEdit="1"/>
              </p:cNvSpPr>
              <p:nvPr/>
            </p:nvSpPr>
            <p:spPr>
              <a:xfrm>
                <a:off x="343780" y="5903084"/>
                <a:ext cx="2906920" cy="400110"/>
              </a:xfrm>
              <a:prstGeom prst="rect">
                <a:avLst/>
              </a:prstGeom>
              <a:blipFill>
                <a:blip r:embed="rId11"/>
                <a:stretch>
                  <a:fillRect b="-10606"/>
                </a:stretch>
              </a:blipFill>
            </p:spPr>
            <p:txBody>
              <a:bodyPr/>
              <a:lstStyle/>
              <a:p>
                <a:r>
                  <a:rPr lang="en-US">
                    <a:noFill/>
                  </a:rPr>
                  <a:t> </a:t>
                </a:r>
              </a:p>
            </p:txBody>
          </p:sp>
        </mc:Fallback>
      </mc:AlternateContent>
      <p:sp>
        <p:nvSpPr>
          <p:cNvPr id="18" name="Rectangle 17"/>
          <p:cNvSpPr/>
          <p:nvPr/>
        </p:nvSpPr>
        <p:spPr>
          <a:xfrm>
            <a:off x="5061266" y="4036356"/>
            <a:ext cx="2569423" cy="553998"/>
          </a:xfrm>
          <a:prstGeom prst="rect">
            <a:avLst/>
          </a:prstGeom>
        </p:spPr>
        <p:txBody>
          <a:bodyPr wrap="square">
            <a:spAutoFit/>
          </a:bodyPr>
          <a:lstStyle/>
          <a:p>
            <a:pPr algn="ctr" fontAlgn="base">
              <a:spcBef>
                <a:spcPct val="0"/>
              </a:spcBef>
              <a:spcAft>
                <a:spcPct val="0"/>
              </a:spcAft>
            </a:pPr>
            <a:r>
              <a:rPr lang="fr-FR" sz="1500">
                <a:solidFill>
                  <a:srgbClr val="000000"/>
                </a:solidFill>
              </a:rPr>
              <a:t>➔</a:t>
            </a:r>
            <a:r>
              <a:rPr lang="en-US" sz="1500">
                <a:solidFill>
                  <a:srgbClr val="808080"/>
                </a:solidFill>
                <a:sym typeface="Wingdings" panose="05000000000000000000" pitchFamily="2" charset="2"/>
              </a:rPr>
              <a:t> </a:t>
            </a:r>
            <a:r>
              <a:rPr lang="fr-FR" sz="1500">
                <a:solidFill>
                  <a:srgbClr val="000000"/>
                </a:solidFill>
                <a:sym typeface="Wingdings" panose="05000000000000000000" pitchFamily="2" charset="2"/>
              </a:rPr>
              <a:t>Gamme de pression de largeur très faible</a:t>
            </a:r>
            <a:endParaRPr lang="fr-FR" sz="1500">
              <a:solidFill>
                <a:srgbClr val="808080"/>
              </a:solidFill>
            </a:endParaRPr>
          </a:p>
        </p:txBody>
      </p:sp>
      <p:grpSp>
        <p:nvGrpSpPr>
          <p:cNvPr id="43" name="Groupe 42"/>
          <p:cNvGrpSpPr/>
          <p:nvPr/>
        </p:nvGrpSpPr>
        <p:grpSpPr>
          <a:xfrm>
            <a:off x="7815857" y="234295"/>
            <a:ext cx="880835" cy="1110728"/>
            <a:chOff x="10290671" y="540335"/>
            <a:chExt cx="1174446" cy="1480970"/>
          </a:xfrm>
        </p:grpSpPr>
        <p:sp>
          <p:nvSpPr>
            <p:cNvPr id="44" name="Cylindre 43"/>
            <p:cNvSpPr/>
            <p:nvPr/>
          </p:nvSpPr>
          <p:spPr>
            <a:xfrm rot="8446678" flipH="1">
              <a:off x="10638150" y="763768"/>
              <a:ext cx="499079" cy="1257537"/>
            </a:xfrm>
            <a:prstGeom prst="can">
              <a:avLst>
                <a:gd name="adj" fmla="val 96838"/>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a:defRPr/>
              </a:pPr>
              <a:endParaRPr lang="fr-FR" sz="1350" kern="0">
                <a:solidFill>
                  <a:prstClr val="black"/>
                </a:solidFill>
                <a:latin typeface="Calibri"/>
              </a:endParaRPr>
            </a:p>
          </p:txBody>
        </p:sp>
        <p:cxnSp>
          <p:nvCxnSpPr>
            <p:cNvPr id="45" name="Connecteur droit avec flèche 44"/>
            <p:cNvCxnSpPr/>
            <p:nvPr/>
          </p:nvCxnSpPr>
          <p:spPr>
            <a:xfrm>
              <a:off x="10290671" y="626494"/>
              <a:ext cx="195828" cy="242287"/>
            </a:xfrm>
            <a:prstGeom prst="straightConnector1">
              <a:avLst/>
            </a:prstGeom>
            <a:noFill/>
            <a:ln w="19050" cap="flat" cmpd="sng" algn="ctr">
              <a:solidFill>
                <a:sysClr val="windowText" lastClr="000000"/>
              </a:solidFill>
              <a:prstDash val="solid"/>
              <a:miter lim="800000"/>
              <a:tailEnd type="triangle" w="sm" len="med"/>
            </a:ln>
            <a:effectLst/>
          </p:spPr>
        </p:cxnSp>
        <p:sp>
          <p:nvSpPr>
            <p:cNvPr id="46" name="ZoneTexte 45"/>
            <p:cNvSpPr txBox="1"/>
            <p:nvPr/>
          </p:nvSpPr>
          <p:spPr>
            <a:xfrm>
              <a:off x="10343386" y="540335"/>
              <a:ext cx="163936" cy="307776"/>
            </a:xfrm>
            <a:prstGeom prst="rect">
              <a:avLst/>
            </a:prstGeom>
            <a:noFill/>
          </p:spPr>
          <p:txBody>
            <a:bodyPr wrap="square" rtlCol="0">
              <a:spAutoFit/>
            </a:bodyPr>
            <a:lstStyle/>
            <a:p>
              <a:pPr algn="ctr">
                <a:defRPr/>
              </a:pPr>
              <a:r>
                <a:rPr lang="fr-FR" sz="900" i="1" kern="0">
                  <a:solidFill>
                    <a:prstClr val="black"/>
                  </a:solidFill>
                  <a:latin typeface="Calibri"/>
                </a:rPr>
                <a:t>U</a:t>
              </a:r>
            </a:p>
          </p:txBody>
        </p:sp>
        <p:grpSp>
          <p:nvGrpSpPr>
            <p:cNvPr id="47" name="Groupe 46"/>
            <p:cNvGrpSpPr/>
            <p:nvPr/>
          </p:nvGrpSpPr>
          <p:grpSpPr>
            <a:xfrm flipH="1">
              <a:off x="10605389" y="1370278"/>
              <a:ext cx="727464" cy="541615"/>
              <a:chOff x="6549364" y="1425085"/>
              <a:chExt cx="1169395" cy="870641"/>
            </a:xfrm>
          </p:grpSpPr>
          <p:sp>
            <p:nvSpPr>
              <p:cNvPr id="52" name="Arc 51"/>
              <p:cNvSpPr/>
              <p:nvPr/>
            </p:nvSpPr>
            <p:spPr>
              <a:xfrm>
                <a:off x="6549364" y="1563584"/>
                <a:ext cx="720000" cy="720000"/>
              </a:xfrm>
              <a:prstGeom prst="arc">
                <a:avLst/>
              </a:prstGeom>
              <a:noFill/>
              <a:ln w="12700" cap="flat" cmpd="sng" algn="ctr">
                <a:solidFill>
                  <a:sysClr val="windowText" lastClr="000000"/>
                </a:solidFill>
                <a:prstDash val="solid"/>
                <a:miter lim="800000"/>
                <a:headEnd type="triangle" w="sm" len="med"/>
                <a:tailEnd type="none"/>
              </a:ln>
              <a:effectLst/>
            </p:spPr>
            <p:txBody>
              <a:bodyPr rtlCol="0" anchor="ctr"/>
              <a:lstStyle/>
              <a:p>
                <a:pPr algn="ctr">
                  <a:defRPr/>
                </a:pPr>
                <a:endParaRPr lang="fr-FR" sz="1350" kern="0">
                  <a:solidFill>
                    <a:prstClr val="black"/>
                  </a:solidFill>
                  <a:latin typeface="Calibri"/>
                </a:endParaRPr>
              </a:p>
            </p:txBody>
          </p:sp>
          <p:sp>
            <p:nvSpPr>
              <p:cNvPr id="53" name="ZoneTexte 52"/>
              <p:cNvSpPr txBox="1"/>
              <p:nvPr/>
            </p:nvSpPr>
            <p:spPr>
              <a:xfrm>
                <a:off x="7106108" y="1425085"/>
                <a:ext cx="449391" cy="494746"/>
              </a:xfrm>
              <a:prstGeom prst="rect">
                <a:avLst/>
              </a:prstGeom>
              <a:noFill/>
            </p:spPr>
            <p:txBody>
              <a:bodyPr wrap="square" rtlCol="0">
                <a:spAutoFit/>
              </a:bodyPr>
              <a:lstStyle/>
              <a:p>
                <a:pPr algn="ctr">
                  <a:defRPr/>
                </a:pPr>
                <a:r>
                  <a:rPr lang="el-GR" sz="900" kern="0">
                    <a:solidFill>
                      <a:prstClr val="black"/>
                    </a:solidFill>
                    <a:latin typeface="Calibri"/>
                  </a:rPr>
                  <a:t>θ</a:t>
                </a:r>
                <a:endParaRPr lang="fr-FR" sz="900" kern="0">
                  <a:solidFill>
                    <a:prstClr val="black"/>
                  </a:solidFill>
                  <a:latin typeface="Calibri"/>
                </a:endParaRPr>
              </a:p>
            </p:txBody>
          </p:sp>
          <p:cxnSp>
            <p:nvCxnSpPr>
              <p:cNvPr id="54" name="Connecteur droit 53"/>
              <p:cNvCxnSpPr/>
              <p:nvPr/>
            </p:nvCxnSpPr>
            <p:spPr>
              <a:xfrm rot="5400000" flipV="1">
                <a:off x="7252053" y="1811633"/>
                <a:ext cx="211" cy="249645"/>
              </a:xfrm>
              <a:prstGeom prst="line">
                <a:avLst/>
              </a:prstGeom>
              <a:noFill/>
              <a:ln w="19050" cap="flat" cmpd="sng" algn="ctr">
                <a:solidFill>
                  <a:sysClr val="windowText" lastClr="000000"/>
                </a:solidFill>
                <a:prstDash val="solid"/>
                <a:miter lim="800000"/>
              </a:ln>
              <a:effectLst/>
            </p:spPr>
          </p:cxnSp>
          <p:sp>
            <p:nvSpPr>
              <p:cNvPr id="55" name="ZoneTexte 54"/>
              <p:cNvSpPr txBox="1"/>
              <p:nvPr/>
            </p:nvSpPr>
            <p:spPr>
              <a:xfrm>
                <a:off x="7269368" y="1800980"/>
                <a:ext cx="449391" cy="494746"/>
              </a:xfrm>
              <a:prstGeom prst="rect">
                <a:avLst/>
              </a:prstGeom>
              <a:noFill/>
            </p:spPr>
            <p:txBody>
              <a:bodyPr wrap="square" rtlCol="0">
                <a:spAutoFit/>
              </a:bodyPr>
              <a:lstStyle/>
              <a:p>
                <a:pPr algn="ctr">
                  <a:defRPr/>
                </a:pPr>
                <a:r>
                  <a:rPr lang="fr-FR" sz="900" kern="0">
                    <a:solidFill>
                      <a:prstClr val="black"/>
                    </a:solidFill>
                    <a:latin typeface="Calibri"/>
                  </a:rPr>
                  <a:t>0</a:t>
                </a:r>
              </a:p>
            </p:txBody>
          </p:sp>
        </p:grpSp>
        <p:grpSp>
          <p:nvGrpSpPr>
            <p:cNvPr id="48" name="Groupe 47"/>
            <p:cNvGrpSpPr/>
            <p:nvPr/>
          </p:nvGrpSpPr>
          <p:grpSpPr>
            <a:xfrm>
              <a:off x="10746413" y="910939"/>
              <a:ext cx="718704" cy="369620"/>
              <a:chOff x="5370258" y="4262157"/>
              <a:chExt cx="849647" cy="436962"/>
            </a:xfrm>
          </p:grpSpPr>
          <p:cxnSp>
            <p:nvCxnSpPr>
              <p:cNvPr id="49" name="Connecteur droit avec flèche 48"/>
              <p:cNvCxnSpPr/>
              <p:nvPr/>
            </p:nvCxnSpPr>
            <p:spPr>
              <a:xfrm rot="16200000" flipV="1">
                <a:off x="5390428" y="4519119"/>
                <a:ext cx="360000" cy="0"/>
              </a:xfrm>
              <a:prstGeom prst="straightConnector1">
                <a:avLst/>
              </a:prstGeom>
              <a:noFill/>
              <a:ln w="12700" cap="flat" cmpd="sng" algn="ctr">
                <a:solidFill>
                  <a:sysClr val="windowText" lastClr="000000"/>
                </a:solidFill>
                <a:prstDash val="solid"/>
                <a:miter lim="800000"/>
                <a:tailEnd type="triangle" w="sm" len="med"/>
              </a:ln>
              <a:effectLst/>
            </p:spPr>
          </p:cxnSp>
          <p:sp>
            <p:nvSpPr>
              <p:cNvPr id="50" name="Arc 49"/>
              <p:cNvSpPr/>
              <p:nvPr/>
            </p:nvSpPr>
            <p:spPr>
              <a:xfrm flipH="1">
                <a:off x="5370258" y="4400657"/>
                <a:ext cx="400338" cy="180975"/>
              </a:xfrm>
              <a:prstGeom prst="arc">
                <a:avLst>
                  <a:gd name="adj1" fmla="val 19316299"/>
                  <a:gd name="adj2" fmla="val 12799041"/>
                </a:avLst>
              </a:prstGeom>
              <a:noFill/>
              <a:ln w="12700" cap="flat" cmpd="sng" algn="ctr">
                <a:solidFill>
                  <a:sysClr val="windowText" lastClr="000000"/>
                </a:solidFill>
                <a:prstDash val="solid"/>
                <a:miter lim="800000"/>
                <a:headEnd type="triangle" w="sm" len="med"/>
                <a:tailEnd type="none"/>
              </a:ln>
              <a:effectLst/>
            </p:spPr>
            <p:txBody>
              <a:bodyPr rtlCol="0" anchor="ctr"/>
              <a:lstStyle/>
              <a:p>
                <a:pPr algn="ctr">
                  <a:defRPr/>
                </a:pPr>
                <a:endParaRPr lang="fr-FR" sz="1350" kern="0">
                  <a:solidFill>
                    <a:prstClr val="black"/>
                  </a:solidFill>
                  <a:latin typeface="Calibri"/>
                </a:endParaRPr>
              </a:p>
            </p:txBody>
          </p:sp>
          <p:sp>
            <p:nvSpPr>
              <p:cNvPr id="51" name="ZoneTexte 50"/>
              <p:cNvSpPr txBox="1"/>
              <p:nvPr/>
            </p:nvSpPr>
            <p:spPr>
              <a:xfrm>
                <a:off x="5711545" y="4262157"/>
                <a:ext cx="508360" cy="363850"/>
              </a:xfrm>
              <a:prstGeom prst="rect">
                <a:avLst/>
              </a:prstGeom>
              <a:noFill/>
            </p:spPr>
            <p:txBody>
              <a:bodyPr wrap="square" rtlCol="0">
                <a:spAutoFit/>
              </a:bodyPr>
              <a:lstStyle/>
              <a:p>
                <a:pPr>
                  <a:defRPr/>
                </a:pPr>
                <a:r>
                  <a:rPr lang="el-GR" sz="900" i="1" kern="0">
                    <a:solidFill>
                      <a:prstClr val="black"/>
                    </a:solidFill>
                    <a:latin typeface="Calibri"/>
                  </a:rPr>
                  <a:t>α</a:t>
                </a:r>
                <a:endParaRPr lang="fr-FR" sz="900" i="1" kern="0">
                  <a:solidFill>
                    <a:prstClr val="black"/>
                  </a:solidFill>
                  <a:latin typeface="Calibri"/>
                </a:endParaRPr>
              </a:p>
            </p:txBody>
          </p:sp>
        </p:grpSp>
      </p:grpSp>
      <p:sp>
        <p:nvSpPr>
          <p:cNvPr id="29" name="Rectangle 28"/>
          <p:cNvSpPr/>
          <p:nvPr/>
        </p:nvSpPr>
        <p:spPr>
          <a:xfrm>
            <a:off x="1335857" y="4861783"/>
            <a:ext cx="6480000" cy="207749"/>
          </a:xfrm>
          <a:prstGeom prst="rect">
            <a:avLst/>
          </a:prstGeom>
        </p:spPr>
        <p:txBody>
          <a:bodyPr wrap="square">
            <a:spAutoFit/>
          </a:bodyPr>
          <a:lstStyle/>
          <a:p>
            <a:pPr fontAlgn="base">
              <a:spcBef>
                <a:spcPct val="0"/>
              </a:spcBef>
              <a:spcAft>
                <a:spcPct val="0"/>
              </a:spcAft>
            </a:pPr>
            <a:r>
              <a:rPr lang="en-US" sz="750">
                <a:solidFill>
                  <a:srgbClr val="808080"/>
                </a:solidFill>
                <a:latin typeface="Utopia-Regular"/>
              </a:rPr>
              <a:t>[3] </a:t>
            </a:r>
            <a:r>
              <a:rPr lang="en-US" sz="750" err="1">
                <a:solidFill>
                  <a:srgbClr val="808080"/>
                </a:solidFill>
                <a:latin typeface="Utopia-Regular"/>
              </a:rPr>
              <a:t>Divaret</a:t>
            </a:r>
            <a:r>
              <a:rPr lang="en-US" sz="750">
                <a:solidFill>
                  <a:srgbClr val="808080"/>
                </a:solidFill>
                <a:latin typeface="Utopia-Regular"/>
              </a:rPr>
              <a:t> et al., 2014 : </a:t>
            </a:r>
            <a:r>
              <a:rPr lang="en-GB" sz="750" i="1">
                <a:solidFill>
                  <a:srgbClr val="808080"/>
                </a:solidFill>
              </a:rPr>
              <a:t>Normal forces exerted upon a long cylinder oscillating in an axial flow</a:t>
            </a:r>
            <a:r>
              <a:rPr lang="en-GB" sz="750">
                <a:solidFill>
                  <a:srgbClr val="808080"/>
                </a:solidFill>
              </a:rPr>
              <a:t>, Journal of Fluid Mechanics, 752, pp. 649—669</a:t>
            </a:r>
            <a:r>
              <a:rPr lang="en-US" sz="750" i="1">
                <a:solidFill>
                  <a:srgbClr val="808080"/>
                </a:solidFill>
                <a:latin typeface="Utopia-Italic"/>
              </a:rPr>
              <a:t>.</a:t>
            </a:r>
            <a:endParaRPr lang="fr-FR" sz="750">
              <a:solidFill>
                <a:srgbClr val="808080"/>
              </a:solidFill>
            </a:endParaRPr>
          </a:p>
        </p:txBody>
      </p:sp>
    </p:spTree>
    <p:extLst>
      <p:ext uri="{BB962C8B-B14F-4D97-AF65-F5344CB8AC3E}">
        <p14:creationId xmlns:p14="http://schemas.microsoft.com/office/powerpoint/2010/main" val="1628424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Calcul de tenue au séisme</a:t>
            </a:r>
          </a:p>
        </p:txBody>
      </p:sp>
      <p:sp>
        <p:nvSpPr>
          <p:cNvPr id="3" name="Espace réservé du contenu 2"/>
          <p:cNvSpPr>
            <a:spLocks noGrp="1"/>
          </p:cNvSpPr>
          <p:nvPr>
            <p:ph idx="1"/>
          </p:nvPr>
        </p:nvSpPr>
        <p:spPr/>
        <p:txBody>
          <a:bodyPr/>
          <a:lstStyle/>
          <a:p>
            <a:pPr marL="0" indent="0">
              <a:buNone/>
            </a:pPr>
            <a:r>
              <a:rPr lang="fr-FR" dirty="0"/>
              <a:t>Ingrédients :</a:t>
            </a:r>
          </a:p>
          <a:p>
            <a:r>
              <a:rPr lang="fr-FR" dirty="0"/>
              <a:t>chargement sismique</a:t>
            </a:r>
          </a:p>
          <a:p>
            <a:r>
              <a:rPr lang="fr-FR" dirty="0"/>
              <a:t>modèle mécanique de la structure de l’assemblage</a:t>
            </a:r>
          </a:p>
          <a:p>
            <a:r>
              <a:rPr lang="fr-FR" dirty="0"/>
              <a:t>modèle d’interaction fluide-structure</a:t>
            </a:r>
          </a:p>
          <a:p>
            <a:endParaRPr lang="fr-FR" dirty="0"/>
          </a:p>
          <a:p>
            <a:pPr marL="0" indent="0">
              <a:buNone/>
            </a:pPr>
            <a:r>
              <a:rPr lang="fr-FR" dirty="0"/>
              <a:t>Objectif : </a:t>
            </a:r>
            <a:br>
              <a:rPr lang="fr-FR" dirty="0"/>
            </a:br>
            <a:r>
              <a:rPr lang="fr-FR" dirty="0"/>
              <a:t>affiner les modèles pour quantifier les marges dimensionnement</a:t>
            </a:r>
          </a:p>
          <a:p>
            <a:pPr marL="0" indent="0">
              <a:buNone/>
            </a:pPr>
            <a:endParaRPr lang="fr-FR" dirty="0"/>
          </a:p>
        </p:txBody>
      </p:sp>
      <p:sp>
        <p:nvSpPr>
          <p:cNvPr id="4" name="Espace réservé du pied de page 3"/>
          <p:cNvSpPr>
            <a:spLocks noGrp="1"/>
          </p:cNvSpPr>
          <p:nvPr>
            <p:ph type="ftr" sz="quarter" idx="11"/>
          </p:nvPr>
        </p:nvSpPr>
        <p:spPr/>
        <p:txBody>
          <a:bodyPr/>
          <a:lstStyle/>
          <a:p>
            <a:r>
              <a:rPr lang="en-US"/>
              <a:t>Thèse A. Joly – Cylindre déformé en écoulement axial</a:t>
            </a:r>
            <a:endParaRPr lang="fr-FR" dirty="0"/>
          </a:p>
        </p:txBody>
      </p:sp>
      <p:sp>
        <p:nvSpPr>
          <p:cNvPr id="5" name="Rectangle à coins arrondis 4"/>
          <p:cNvSpPr/>
          <p:nvPr/>
        </p:nvSpPr>
        <p:spPr>
          <a:xfrm>
            <a:off x="395289" y="2067694"/>
            <a:ext cx="4896544" cy="432048"/>
          </a:xfrm>
          <a:prstGeom prst="roundRect">
            <a:avLst/>
          </a:prstGeom>
          <a:noFill/>
          <a:ln/>
        </p:spPr>
        <p:style>
          <a:lnRef idx="2">
            <a:schemeClr val="accent5"/>
          </a:lnRef>
          <a:fillRef idx="1">
            <a:schemeClr val="lt1"/>
          </a:fillRef>
          <a:effectRef idx="0">
            <a:schemeClr val="accent5"/>
          </a:effectRef>
          <a:fontRef idx="minor">
            <a:schemeClr val="dk1"/>
          </a:fontRef>
        </p:style>
        <p:txBody>
          <a:bodyPr lIns="36000" tIns="36000" rIns="36000" bIns="36000" rtlCol="0" anchor="ctr"/>
          <a:lstStyle/>
          <a:p>
            <a:pPr algn="ctr"/>
            <a:endParaRPr lang="fr-FR" sz="1600"/>
          </a:p>
        </p:txBody>
      </p:sp>
    </p:spTree>
    <p:extLst>
      <p:ext uri="{BB962C8B-B14F-4D97-AF65-F5344CB8AC3E}">
        <p14:creationId xmlns:p14="http://schemas.microsoft.com/office/powerpoint/2010/main" val="3509745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Prises de pression</a:t>
            </a:r>
          </a:p>
        </p:txBody>
      </p:sp>
      <p:sp>
        <p:nvSpPr>
          <p:cNvPr id="4" name="Espace réservé du pied de page 3"/>
          <p:cNvSpPr>
            <a:spLocks noGrp="1"/>
          </p:cNvSpPr>
          <p:nvPr>
            <p:ph type="ftr" sz="quarter" idx="11"/>
          </p:nvPr>
        </p:nvSpPr>
        <p:spPr/>
        <p:txBody>
          <a:bodyPr/>
          <a:lstStyle/>
          <a:p>
            <a:r>
              <a:rPr lang="en-US"/>
              <a:t>Thèse A. Joly – Cylindre déformé en écoulement axial</a:t>
            </a:r>
            <a:endParaRPr lang="fr-FR" dirty="0"/>
          </a:p>
        </p:txBody>
      </p:sp>
      <p:grpSp>
        <p:nvGrpSpPr>
          <p:cNvPr id="6" name="Groupe 5"/>
          <p:cNvGrpSpPr/>
          <p:nvPr/>
        </p:nvGrpSpPr>
        <p:grpSpPr>
          <a:xfrm>
            <a:off x="-166241" y="1419622"/>
            <a:ext cx="9307156" cy="2152093"/>
            <a:chOff x="1102778" y="3132352"/>
            <a:chExt cx="9307156" cy="2152093"/>
          </a:xfrm>
        </p:grpSpPr>
        <p:grpSp>
          <p:nvGrpSpPr>
            <p:cNvPr id="7" name="Groupe 6"/>
            <p:cNvGrpSpPr/>
            <p:nvPr/>
          </p:nvGrpSpPr>
          <p:grpSpPr>
            <a:xfrm>
              <a:off x="1362525" y="3277324"/>
              <a:ext cx="9047409" cy="2007121"/>
              <a:chOff x="1362525" y="3277324"/>
              <a:chExt cx="9047409" cy="2007121"/>
            </a:xfrm>
          </p:grpSpPr>
          <p:sp>
            <p:nvSpPr>
              <p:cNvPr id="11" name="Rectangle 10"/>
              <p:cNvSpPr/>
              <p:nvPr/>
            </p:nvSpPr>
            <p:spPr>
              <a:xfrm>
                <a:off x="1389195" y="3554323"/>
                <a:ext cx="7200000" cy="467132"/>
              </a:xfrm>
              <a:prstGeom prst="rect">
                <a:avLst/>
              </a:prstGeom>
              <a:solidFill>
                <a:sysClr val="window" lastClr="FFFFFF">
                  <a:lumMod val="85000"/>
                </a:sysClr>
              </a:solidFill>
              <a:ln w="28575" cap="flat" cmpd="sng" algn="ctr">
                <a:solidFill>
                  <a:sysClr val="windowText" lastClr="000000"/>
                </a:solidFill>
                <a:prstDash val="solid"/>
                <a:miter lim="800000"/>
              </a:ln>
              <a:effectLst/>
            </p:spPr>
            <p:txBody>
              <a:bodyPr rtlCol="0" anchor="ctr"/>
              <a:lstStyle/>
              <a:p>
                <a:pPr algn="ctr">
                  <a:defRPr/>
                </a:pPr>
                <a:endParaRPr lang="fr-FR" b="1" kern="0">
                  <a:solidFill>
                    <a:prstClr val="white"/>
                  </a:solidFill>
                  <a:latin typeface="Calibri"/>
                </a:endParaRPr>
              </a:p>
            </p:txBody>
          </p:sp>
          <p:sp>
            <p:nvSpPr>
              <p:cNvPr id="12" name="Rectangle 11"/>
              <p:cNvSpPr/>
              <p:nvPr/>
            </p:nvSpPr>
            <p:spPr>
              <a:xfrm>
                <a:off x="1362525" y="3516223"/>
                <a:ext cx="53340" cy="540000"/>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algn="ctr">
                  <a:defRPr/>
                </a:pPr>
                <a:endParaRPr lang="fr-FR" b="1" kern="0">
                  <a:solidFill>
                    <a:prstClr val="white"/>
                  </a:solidFill>
                  <a:latin typeface="Calibri"/>
                </a:endParaRPr>
              </a:p>
            </p:txBody>
          </p:sp>
          <p:sp>
            <p:nvSpPr>
              <p:cNvPr id="13" name="Rectangle 12"/>
              <p:cNvSpPr/>
              <p:nvPr/>
            </p:nvSpPr>
            <p:spPr>
              <a:xfrm>
                <a:off x="8575537" y="3516223"/>
                <a:ext cx="53340" cy="540000"/>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algn="ctr">
                  <a:defRPr/>
                </a:pPr>
                <a:endParaRPr lang="fr-FR" b="1" kern="0">
                  <a:solidFill>
                    <a:prstClr val="white"/>
                  </a:solidFill>
                  <a:latin typeface="Calibri"/>
                </a:endParaRPr>
              </a:p>
            </p:txBody>
          </p:sp>
          <p:sp>
            <p:nvSpPr>
              <p:cNvPr id="14" name="Rectangle 13"/>
              <p:cNvSpPr/>
              <p:nvPr/>
            </p:nvSpPr>
            <p:spPr>
              <a:xfrm>
                <a:off x="2911825" y="3542893"/>
                <a:ext cx="36000" cy="76200"/>
              </a:xfrm>
              <a:prstGeom prst="rect">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a:defRPr/>
                </a:pPr>
                <a:endParaRPr lang="fr-FR" b="1" kern="0">
                  <a:solidFill>
                    <a:prstClr val="white"/>
                  </a:solidFill>
                  <a:latin typeface="Calibri"/>
                </a:endParaRPr>
              </a:p>
            </p:txBody>
          </p:sp>
          <p:sp>
            <p:nvSpPr>
              <p:cNvPr id="15" name="ZoneTexte 14"/>
              <p:cNvSpPr txBox="1"/>
              <p:nvPr/>
            </p:nvSpPr>
            <p:spPr>
              <a:xfrm>
                <a:off x="3832444" y="3588206"/>
                <a:ext cx="1389611" cy="338554"/>
              </a:xfrm>
              <a:prstGeom prst="rect">
                <a:avLst/>
              </a:prstGeom>
              <a:noFill/>
            </p:spPr>
            <p:txBody>
              <a:bodyPr wrap="none" rtlCol="0">
                <a:spAutoFit/>
              </a:bodyPr>
              <a:lstStyle/>
              <a:p>
                <a:pPr>
                  <a:defRPr/>
                </a:pPr>
                <a:r>
                  <a:rPr lang="fr-FR" sz="1600" b="1" kern="0">
                    <a:solidFill>
                      <a:srgbClr val="5B9BD5">
                        <a:lumMod val="50000"/>
                      </a:srgbClr>
                    </a:solidFill>
                    <a:latin typeface="Calibri"/>
                  </a:rPr>
                  <a:t>tube en vinyle</a:t>
                </a:r>
              </a:p>
            </p:txBody>
          </p:sp>
          <p:sp>
            <p:nvSpPr>
              <p:cNvPr id="16" name="ZoneTexte 15"/>
              <p:cNvSpPr txBox="1"/>
              <p:nvPr/>
            </p:nvSpPr>
            <p:spPr>
              <a:xfrm>
                <a:off x="5878313" y="3277324"/>
                <a:ext cx="2085123" cy="338554"/>
              </a:xfrm>
              <a:prstGeom prst="rect">
                <a:avLst/>
              </a:prstGeom>
              <a:noFill/>
            </p:spPr>
            <p:txBody>
              <a:bodyPr wrap="none" rtlCol="0">
                <a:spAutoFit/>
              </a:bodyPr>
              <a:lstStyle/>
              <a:p>
                <a:pPr>
                  <a:defRPr/>
                </a:pPr>
                <a:r>
                  <a:rPr lang="fr-FR" sz="1600" b="1" kern="0">
                    <a:solidFill>
                      <a:prstClr val="black"/>
                    </a:solidFill>
                    <a:latin typeface="Calibri"/>
                  </a:rPr>
                  <a:t>cylindre en aluminium</a:t>
                </a:r>
              </a:p>
            </p:txBody>
          </p:sp>
          <p:sp>
            <p:nvSpPr>
              <p:cNvPr id="17" name="Forme libre 16"/>
              <p:cNvSpPr/>
              <p:nvPr/>
            </p:nvSpPr>
            <p:spPr>
              <a:xfrm>
                <a:off x="2928938" y="3538536"/>
                <a:ext cx="6488015" cy="823913"/>
              </a:xfrm>
              <a:custGeom>
                <a:avLst/>
                <a:gdLst>
                  <a:gd name="connsiteX0" fmla="*/ 0 w 6510337"/>
                  <a:gd name="connsiteY0" fmla="*/ 0 h 828675"/>
                  <a:gd name="connsiteX1" fmla="*/ 4762 w 6510337"/>
                  <a:gd name="connsiteY1" fmla="*/ 200025 h 828675"/>
                  <a:gd name="connsiteX2" fmla="*/ 9525 w 6510337"/>
                  <a:gd name="connsiteY2" fmla="*/ 290512 h 828675"/>
                  <a:gd name="connsiteX3" fmla="*/ 52387 w 6510337"/>
                  <a:gd name="connsiteY3" fmla="*/ 352425 h 828675"/>
                  <a:gd name="connsiteX4" fmla="*/ 161925 w 6510337"/>
                  <a:gd name="connsiteY4" fmla="*/ 400050 h 828675"/>
                  <a:gd name="connsiteX5" fmla="*/ 376237 w 6510337"/>
                  <a:gd name="connsiteY5" fmla="*/ 438150 h 828675"/>
                  <a:gd name="connsiteX6" fmla="*/ 785812 w 6510337"/>
                  <a:gd name="connsiteY6" fmla="*/ 438150 h 828675"/>
                  <a:gd name="connsiteX7" fmla="*/ 1171575 w 6510337"/>
                  <a:gd name="connsiteY7" fmla="*/ 414337 h 828675"/>
                  <a:gd name="connsiteX8" fmla="*/ 2109787 w 6510337"/>
                  <a:gd name="connsiteY8" fmla="*/ 381000 h 828675"/>
                  <a:gd name="connsiteX9" fmla="*/ 5767387 w 6510337"/>
                  <a:gd name="connsiteY9" fmla="*/ 357187 h 828675"/>
                  <a:gd name="connsiteX10" fmla="*/ 6510337 w 6510337"/>
                  <a:gd name="connsiteY10" fmla="*/ 828675 h 828675"/>
                  <a:gd name="connsiteX0" fmla="*/ 0 w 6486525"/>
                  <a:gd name="connsiteY0" fmla="*/ 0 h 842963"/>
                  <a:gd name="connsiteX1" fmla="*/ 4762 w 6486525"/>
                  <a:gd name="connsiteY1" fmla="*/ 200025 h 842963"/>
                  <a:gd name="connsiteX2" fmla="*/ 9525 w 6486525"/>
                  <a:gd name="connsiteY2" fmla="*/ 290512 h 842963"/>
                  <a:gd name="connsiteX3" fmla="*/ 52387 w 6486525"/>
                  <a:gd name="connsiteY3" fmla="*/ 352425 h 842963"/>
                  <a:gd name="connsiteX4" fmla="*/ 161925 w 6486525"/>
                  <a:gd name="connsiteY4" fmla="*/ 400050 h 842963"/>
                  <a:gd name="connsiteX5" fmla="*/ 376237 w 6486525"/>
                  <a:gd name="connsiteY5" fmla="*/ 438150 h 842963"/>
                  <a:gd name="connsiteX6" fmla="*/ 785812 w 6486525"/>
                  <a:gd name="connsiteY6" fmla="*/ 438150 h 842963"/>
                  <a:gd name="connsiteX7" fmla="*/ 1171575 w 6486525"/>
                  <a:gd name="connsiteY7" fmla="*/ 414337 h 842963"/>
                  <a:gd name="connsiteX8" fmla="*/ 2109787 w 6486525"/>
                  <a:gd name="connsiteY8" fmla="*/ 381000 h 842963"/>
                  <a:gd name="connsiteX9" fmla="*/ 5767387 w 6486525"/>
                  <a:gd name="connsiteY9" fmla="*/ 357187 h 842963"/>
                  <a:gd name="connsiteX10" fmla="*/ 6486525 w 6486525"/>
                  <a:gd name="connsiteY10" fmla="*/ 842963 h 842963"/>
                  <a:gd name="connsiteX0" fmla="*/ 0 w 6486525"/>
                  <a:gd name="connsiteY0" fmla="*/ 0 h 842963"/>
                  <a:gd name="connsiteX1" fmla="*/ 4762 w 6486525"/>
                  <a:gd name="connsiteY1" fmla="*/ 200025 h 842963"/>
                  <a:gd name="connsiteX2" fmla="*/ 9525 w 6486525"/>
                  <a:gd name="connsiteY2" fmla="*/ 290512 h 842963"/>
                  <a:gd name="connsiteX3" fmla="*/ 52387 w 6486525"/>
                  <a:gd name="connsiteY3" fmla="*/ 352425 h 842963"/>
                  <a:gd name="connsiteX4" fmla="*/ 161925 w 6486525"/>
                  <a:gd name="connsiteY4" fmla="*/ 400050 h 842963"/>
                  <a:gd name="connsiteX5" fmla="*/ 376237 w 6486525"/>
                  <a:gd name="connsiteY5" fmla="*/ 438150 h 842963"/>
                  <a:gd name="connsiteX6" fmla="*/ 785812 w 6486525"/>
                  <a:gd name="connsiteY6" fmla="*/ 438150 h 842963"/>
                  <a:gd name="connsiteX7" fmla="*/ 1171575 w 6486525"/>
                  <a:gd name="connsiteY7" fmla="*/ 414337 h 842963"/>
                  <a:gd name="connsiteX8" fmla="*/ 2109787 w 6486525"/>
                  <a:gd name="connsiteY8" fmla="*/ 381000 h 842963"/>
                  <a:gd name="connsiteX9" fmla="*/ 5767387 w 6486525"/>
                  <a:gd name="connsiteY9" fmla="*/ 357187 h 842963"/>
                  <a:gd name="connsiteX10" fmla="*/ 6486525 w 6486525"/>
                  <a:gd name="connsiteY10" fmla="*/ 842963 h 842963"/>
                  <a:gd name="connsiteX0" fmla="*/ 0 w 6488015"/>
                  <a:gd name="connsiteY0" fmla="*/ 0 h 842963"/>
                  <a:gd name="connsiteX1" fmla="*/ 4762 w 6488015"/>
                  <a:gd name="connsiteY1" fmla="*/ 200025 h 842963"/>
                  <a:gd name="connsiteX2" fmla="*/ 9525 w 6488015"/>
                  <a:gd name="connsiteY2" fmla="*/ 290512 h 842963"/>
                  <a:gd name="connsiteX3" fmla="*/ 52387 w 6488015"/>
                  <a:gd name="connsiteY3" fmla="*/ 352425 h 842963"/>
                  <a:gd name="connsiteX4" fmla="*/ 161925 w 6488015"/>
                  <a:gd name="connsiteY4" fmla="*/ 400050 h 842963"/>
                  <a:gd name="connsiteX5" fmla="*/ 376237 w 6488015"/>
                  <a:gd name="connsiteY5" fmla="*/ 438150 h 842963"/>
                  <a:gd name="connsiteX6" fmla="*/ 785812 w 6488015"/>
                  <a:gd name="connsiteY6" fmla="*/ 438150 h 842963"/>
                  <a:gd name="connsiteX7" fmla="*/ 1171575 w 6488015"/>
                  <a:gd name="connsiteY7" fmla="*/ 414337 h 842963"/>
                  <a:gd name="connsiteX8" fmla="*/ 2109787 w 6488015"/>
                  <a:gd name="connsiteY8" fmla="*/ 381000 h 842963"/>
                  <a:gd name="connsiteX9" fmla="*/ 5767387 w 6488015"/>
                  <a:gd name="connsiteY9" fmla="*/ 357187 h 842963"/>
                  <a:gd name="connsiteX10" fmla="*/ 6486525 w 6488015"/>
                  <a:gd name="connsiteY10" fmla="*/ 842963 h 842963"/>
                  <a:gd name="connsiteX0" fmla="*/ 0 w 6488015"/>
                  <a:gd name="connsiteY0" fmla="*/ 0 h 823913"/>
                  <a:gd name="connsiteX1" fmla="*/ 4762 w 6488015"/>
                  <a:gd name="connsiteY1" fmla="*/ 180975 h 823913"/>
                  <a:gd name="connsiteX2" fmla="*/ 9525 w 6488015"/>
                  <a:gd name="connsiteY2" fmla="*/ 271462 h 823913"/>
                  <a:gd name="connsiteX3" fmla="*/ 52387 w 6488015"/>
                  <a:gd name="connsiteY3" fmla="*/ 333375 h 823913"/>
                  <a:gd name="connsiteX4" fmla="*/ 161925 w 6488015"/>
                  <a:gd name="connsiteY4" fmla="*/ 381000 h 823913"/>
                  <a:gd name="connsiteX5" fmla="*/ 376237 w 6488015"/>
                  <a:gd name="connsiteY5" fmla="*/ 419100 h 823913"/>
                  <a:gd name="connsiteX6" fmla="*/ 785812 w 6488015"/>
                  <a:gd name="connsiteY6" fmla="*/ 419100 h 823913"/>
                  <a:gd name="connsiteX7" fmla="*/ 1171575 w 6488015"/>
                  <a:gd name="connsiteY7" fmla="*/ 395287 h 823913"/>
                  <a:gd name="connsiteX8" fmla="*/ 2109787 w 6488015"/>
                  <a:gd name="connsiteY8" fmla="*/ 361950 h 823913"/>
                  <a:gd name="connsiteX9" fmla="*/ 5767387 w 6488015"/>
                  <a:gd name="connsiteY9" fmla="*/ 338137 h 823913"/>
                  <a:gd name="connsiteX10" fmla="*/ 6486525 w 6488015"/>
                  <a:gd name="connsiteY10" fmla="*/ 823913 h 823913"/>
                  <a:gd name="connsiteX0" fmla="*/ 0 w 6488015"/>
                  <a:gd name="connsiteY0" fmla="*/ 0 h 823913"/>
                  <a:gd name="connsiteX1" fmla="*/ 4762 w 6488015"/>
                  <a:gd name="connsiteY1" fmla="*/ 138112 h 823913"/>
                  <a:gd name="connsiteX2" fmla="*/ 9525 w 6488015"/>
                  <a:gd name="connsiteY2" fmla="*/ 271462 h 823913"/>
                  <a:gd name="connsiteX3" fmla="*/ 52387 w 6488015"/>
                  <a:gd name="connsiteY3" fmla="*/ 333375 h 823913"/>
                  <a:gd name="connsiteX4" fmla="*/ 161925 w 6488015"/>
                  <a:gd name="connsiteY4" fmla="*/ 381000 h 823913"/>
                  <a:gd name="connsiteX5" fmla="*/ 376237 w 6488015"/>
                  <a:gd name="connsiteY5" fmla="*/ 419100 h 823913"/>
                  <a:gd name="connsiteX6" fmla="*/ 785812 w 6488015"/>
                  <a:gd name="connsiteY6" fmla="*/ 419100 h 823913"/>
                  <a:gd name="connsiteX7" fmla="*/ 1171575 w 6488015"/>
                  <a:gd name="connsiteY7" fmla="*/ 395287 h 823913"/>
                  <a:gd name="connsiteX8" fmla="*/ 2109787 w 6488015"/>
                  <a:gd name="connsiteY8" fmla="*/ 361950 h 823913"/>
                  <a:gd name="connsiteX9" fmla="*/ 5767387 w 6488015"/>
                  <a:gd name="connsiteY9" fmla="*/ 338137 h 823913"/>
                  <a:gd name="connsiteX10" fmla="*/ 6486525 w 6488015"/>
                  <a:gd name="connsiteY10" fmla="*/ 823913 h 82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88015" h="823913">
                    <a:moveTo>
                      <a:pt x="0" y="0"/>
                    </a:moveTo>
                    <a:cubicBezTo>
                      <a:pt x="1587" y="75803"/>
                      <a:pt x="3175" y="92868"/>
                      <a:pt x="4762" y="138112"/>
                    </a:cubicBezTo>
                    <a:cubicBezTo>
                      <a:pt x="6349" y="183356"/>
                      <a:pt x="1588" y="238918"/>
                      <a:pt x="9525" y="271462"/>
                    </a:cubicBezTo>
                    <a:cubicBezTo>
                      <a:pt x="17463" y="304006"/>
                      <a:pt x="26987" y="315119"/>
                      <a:pt x="52387" y="333375"/>
                    </a:cubicBezTo>
                    <a:cubicBezTo>
                      <a:pt x="77787" y="351631"/>
                      <a:pt x="107950" y="366713"/>
                      <a:pt x="161925" y="381000"/>
                    </a:cubicBezTo>
                    <a:cubicBezTo>
                      <a:pt x="215900" y="395288"/>
                      <a:pt x="272256" y="412750"/>
                      <a:pt x="376237" y="419100"/>
                    </a:cubicBezTo>
                    <a:cubicBezTo>
                      <a:pt x="480218" y="425450"/>
                      <a:pt x="653256" y="423069"/>
                      <a:pt x="785812" y="419100"/>
                    </a:cubicBezTo>
                    <a:cubicBezTo>
                      <a:pt x="918368" y="415131"/>
                      <a:pt x="1171575" y="395287"/>
                      <a:pt x="1171575" y="395287"/>
                    </a:cubicBezTo>
                    <a:lnTo>
                      <a:pt x="2109787" y="361950"/>
                    </a:lnTo>
                    <a:cubicBezTo>
                      <a:pt x="2875756" y="352425"/>
                      <a:pt x="5037931" y="261143"/>
                      <a:pt x="5767387" y="338137"/>
                    </a:cubicBezTo>
                    <a:cubicBezTo>
                      <a:pt x="6496843" y="415131"/>
                      <a:pt x="6494463" y="616744"/>
                      <a:pt x="6486525" y="823913"/>
                    </a:cubicBezTo>
                  </a:path>
                </a:pathLst>
              </a:custGeom>
              <a:noFill/>
              <a:ln w="63500" cap="flat" cmpd="dbl" algn="ctr">
                <a:solidFill>
                  <a:srgbClr val="5B9BD5">
                    <a:shade val="50000"/>
                  </a:srgbClr>
                </a:solidFill>
                <a:prstDash val="solid"/>
                <a:miter lim="800000"/>
              </a:ln>
              <a:effectLst/>
            </p:spPr>
            <p:txBody>
              <a:bodyPr rtlCol="0" anchor="ctr"/>
              <a:lstStyle/>
              <a:p>
                <a:pPr algn="ctr">
                  <a:defRPr/>
                </a:pPr>
                <a:endParaRPr lang="fr-FR" b="1" kern="0">
                  <a:solidFill>
                    <a:prstClr val="white"/>
                  </a:solidFill>
                  <a:latin typeface="Calibri"/>
                </a:endParaRPr>
              </a:p>
            </p:txBody>
          </p:sp>
          <p:grpSp>
            <p:nvGrpSpPr>
              <p:cNvPr id="18" name="Groupe 17"/>
              <p:cNvGrpSpPr/>
              <p:nvPr/>
            </p:nvGrpSpPr>
            <p:grpSpPr>
              <a:xfrm>
                <a:off x="8423972" y="4247158"/>
                <a:ext cx="1985962" cy="1037287"/>
                <a:chOff x="6357938" y="525780"/>
                <a:chExt cx="1985962" cy="1037287"/>
              </a:xfrm>
            </p:grpSpPr>
            <p:sp>
              <p:nvSpPr>
                <p:cNvPr id="19" name="Rectangle 18"/>
                <p:cNvSpPr/>
                <p:nvPr/>
              </p:nvSpPr>
              <p:spPr>
                <a:xfrm>
                  <a:off x="6394079" y="697537"/>
                  <a:ext cx="1888572" cy="865530"/>
                </a:xfrm>
                <a:prstGeom prst="rect">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a:defRPr/>
                  </a:pPr>
                  <a:r>
                    <a:rPr lang="fr-FR" sz="3200" kern="0">
                      <a:solidFill>
                        <a:prstClr val="white"/>
                      </a:solidFill>
                      <a:latin typeface="Calibri"/>
                    </a:rPr>
                    <a:t>scanner</a:t>
                  </a:r>
                </a:p>
              </p:txBody>
            </p:sp>
            <p:grpSp>
              <p:nvGrpSpPr>
                <p:cNvPr id="20" name="Groupe 19"/>
                <p:cNvGrpSpPr/>
                <p:nvPr/>
              </p:nvGrpSpPr>
              <p:grpSpPr>
                <a:xfrm>
                  <a:off x="6530340" y="525780"/>
                  <a:ext cx="1637348" cy="180000"/>
                  <a:chOff x="6530340" y="525780"/>
                  <a:chExt cx="1219200" cy="180000"/>
                </a:xfrm>
              </p:grpSpPr>
              <p:cxnSp>
                <p:nvCxnSpPr>
                  <p:cNvPr id="22" name="Connecteur droit 21"/>
                  <p:cNvCxnSpPr/>
                  <p:nvPr/>
                </p:nvCxnSpPr>
                <p:spPr>
                  <a:xfrm flipV="1">
                    <a:off x="6530340" y="525780"/>
                    <a:ext cx="0" cy="180000"/>
                  </a:xfrm>
                  <a:prstGeom prst="line">
                    <a:avLst/>
                  </a:prstGeom>
                  <a:noFill/>
                  <a:ln w="28575" cap="flat" cmpd="sng" algn="ctr">
                    <a:solidFill>
                      <a:sysClr val="windowText" lastClr="000000"/>
                    </a:solidFill>
                    <a:prstDash val="solid"/>
                    <a:miter lim="800000"/>
                  </a:ln>
                  <a:effectLst/>
                </p:spPr>
              </p:cxnSp>
              <p:cxnSp>
                <p:nvCxnSpPr>
                  <p:cNvPr id="23" name="Connecteur droit 22"/>
                  <p:cNvCxnSpPr/>
                  <p:nvPr/>
                </p:nvCxnSpPr>
                <p:spPr>
                  <a:xfrm flipV="1">
                    <a:off x="6682740" y="525780"/>
                    <a:ext cx="0" cy="180000"/>
                  </a:xfrm>
                  <a:prstGeom prst="line">
                    <a:avLst/>
                  </a:prstGeom>
                  <a:noFill/>
                  <a:ln w="28575" cap="flat" cmpd="sng" algn="ctr">
                    <a:solidFill>
                      <a:sysClr val="windowText" lastClr="000000"/>
                    </a:solidFill>
                    <a:prstDash val="solid"/>
                    <a:miter lim="800000"/>
                  </a:ln>
                  <a:effectLst/>
                </p:spPr>
              </p:cxnSp>
              <p:cxnSp>
                <p:nvCxnSpPr>
                  <p:cNvPr id="24" name="Connecteur droit 23"/>
                  <p:cNvCxnSpPr/>
                  <p:nvPr/>
                </p:nvCxnSpPr>
                <p:spPr>
                  <a:xfrm flipV="1">
                    <a:off x="6835140" y="525780"/>
                    <a:ext cx="0" cy="180000"/>
                  </a:xfrm>
                  <a:prstGeom prst="line">
                    <a:avLst/>
                  </a:prstGeom>
                  <a:noFill/>
                  <a:ln w="28575" cap="flat" cmpd="sng" algn="ctr">
                    <a:solidFill>
                      <a:sysClr val="windowText" lastClr="000000"/>
                    </a:solidFill>
                    <a:prstDash val="solid"/>
                    <a:miter lim="800000"/>
                  </a:ln>
                  <a:effectLst/>
                </p:spPr>
              </p:cxnSp>
              <p:cxnSp>
                <p:nvCxnSpPr>
                  <p:cNvPr id="25" name="Connecteur droit 24"/>
                  <p:cNvCxnSpPr/>
                  <p:nvPr/>
                </p:nvCxnSpPr>
                <p:spPr>
                  <a:xfrm flipV="1">
                    <a:off x="6987540" y="525780"/>
                    <a:ext cx="0" cy="180000"/>
                  </a:xfrm>
                  <a:prstGeom prst="line">
                    <a:avLst/>
                  </a:prstGeom>
                  <a:noFill/>
                  <a:ln w="28575" cap="flat" cmpd="sng" algn="ctr">
                    <a:solidFill>
                      <a:sysClr val="windowText" lastClr="000000"/>
                    </a:solidFill>
                    <a:prstDash val="solid"/>
                    <a:miter lim="800000"/>
                  </a:ln>
                  <a:effectLst/>
                </p:spPr>
              </p:cxnSp>
              <p:cxnSp>
                <p:nvCxnSpPr>
                  <p:cNvPr id="26" name="Connecteur droit 25"/>
                  <p:cNvCxnSpPr/>
                  <p:nvPr/>
                </p:nvCxnSpPr>
                <p:spPr>
                  <a:xfrm flipV="1">
                    <a:off x="7139940" y="525780"/>
                    <a:ext cx="0" cy="180000"/>
                  </a:xfrm>
                  <a:prstGeom prst="line">
                    <a:avLst/>
                  </a:prstGeom>
                  <a:noFill/>
                  <a:ln w="28575" cap="flat" cmpd="sng" algn="ctr">
                    <a:solidFill>
                      <a:sysClr val="windowText" lastClr="000000"/>
                    </a:solidFill>
                    <a:prstDash val="solid"/>
                    <a:miter lim="800000"/>
                  </a:ln>
                  <a:effectLst/>
                </p:spPr>
              </p:cxnSp>
              <p:cxnSp>
                <p:nvCxnSpPr>
                  <p:cNvPr id="27" name="Connecteur droit 26"/>
                  <p:cNvCxnSpPr/>
                  <p:nvPr/>
                </p:nvCxnSpPr>
                <p:spPr>
                  <a:xfrm flipV="1">
                    <a:off x="7292340" y="525780"/>
                    <a:ext cx="0" cy="180000"/>
                  </a:xfrm>
                  <a:prstGeom prst="line">
                    <a:avLst/>
                  </a:prstGeom>
                  <a:noFill/>
                  <a:ln w="28575" cap="flat" cmpd="sng" algn="ctr">
                    <a:solidFill>
                      <a:sysClr val="windowText" lastClr="000000"/>
                    </a:solidFill>
                    <a:prstDash val="solid"/>
                    <a:miter lim="800000"/>
                  </a:ln>
                  <a:effectLst/>
                </p:spPr>
              </p:cxnSp>
              <p:cxnSp>
                <p:nvCxnSpPr>
                  <p:cNvPr id="28" name="Connecteur droit 27"/>
                  <p:cNvCxnSpPr/>
                  <p:nvPr/>
                </p:nvCxnSpPr>
                <p:spPr>
                  <a:xfrm flipV="1">
                    <a:off x="7444740" y="525780"/>
                    <a:ext cx="0" cy="180000"/>
                  </a:xfrm>
                  <a:prstGeom prst="line">
                    <a:avLst/>
                  </a:prstGeom>
                  <a:noFill/>
                  <a:ln w="28575" cap="flat" cmpd="sng" algn="ctr">
                    <a:solidFill>
                      <a:sysClr val="windowText" lastClr="000000"/>
                    </a:solidFill>
                    <a:prstDash val="solid"/>
                    <a:miter lim="800000"/>
                  </a:ln>
                  <a:effectLst/>
                </p:spPr>
              </p:cxnSp>
              <p:cxnSp>
                <p:nvCxnSpPr>
                  <p:cNvPr id="29" name="Connecteur droit 28"/>
                  <p:cNvCxnSpPr/>
                  <p:nvPr/>
                </p:nvCxnSpPr>
                <p:spPr>
                  <a:xfrm flipV="1">
                    <a:off x="7597140" y="525780"/>
                    <a:ext cx="0" cy="180000"/>
                  </a:xfrm>
                  <a:prstGeom prst="line">
                    <a:avLst/>
                  </a:prstGeom>
                  <a:noFill/>
                  <a:ln w="28575" cap="flat" cmpd="sng" algn="ctr">
                    <a:solidFill>
                      <a:sysClr val="windowText" lastClr="000000"/>
                    </a:solidFill>
                    <a:prstDash val="solid"/>
                    <a:miter lim="800000"/>
                  </a:ln>
                  <a:effectLst/>
                </p:spPr>
              </p:cxnSp>
              <p:cxnSp>
                <p:nvCxnSpPr>
                  <p:cNvPr id="30" name="Connecteur droit 29"/>
                  <p:cNvCxnSpPr/>
                  <p:nvPr/>
                </p:nvCxnSpPr>
                <p:spPr>
                  <a:xfrm flipV="1">
                    <a:off x="7749540" y="525780"/>
                    <a:ext cx="0" cy="180000"/>
                  </a:xfrm>
                  <a:prstGeom prst="line">
                    <a:avLst/>
                  </a:prstGeom>
                  <a:noFill/>
                  <a:ln w="28575" cap="flat" cmpd="sng" algn="ctr">
                    <a:solidFill>
                      <a:sysClr val="windowText" lastClr="000000"/>
                    </a:solidFill>
                    <a:prstDash val="solid"/>
                    <a:miter lim="800000"/>
                  </a:ln>
                  <a:effectLst/>
                </p:spPr>
              </p:cxnSp>
            </p:grpSp>
            <p:sp>
              <p:nvSpPr>
                <p:cNvPr id="21" name="ZoneTexte 20"/>
                <p:cNvSpPr txBox="1"/>
                <p:nvPr/>
              </p:nvSpPr>
              <p:spPr>
                <a:xfrm>
                  <a:off x="6357938" y="662093"/>
                  <a:ext cx="1985962" cy="215444"/>
                </a:xfrm>
                <a:prstGeom prst="rect">
                  <a:avLst/>
                </a:prstGeom>
                <a:noFill/>
              </p:spPr>
              <p:txBody>
                <a:bodyPr wrap="square" rtlCol="0">
                  <a:spAutoFit/>
                </a:bodyPr>
                <a:lstStyle/>
                <a:p>
                  <a:pPr>
                    <a:defRPr/>
                  </a:pPr>
                  <a:r>
                    <a:rPr lang="fr-FR" sz="800" kern="0">
                      <a:solidFill>
                        <a:prstClr val="white"/>
                      </a:solidFill>
                      <a:latin typeface="Calibri"/>
                    </a:rPr>
                    <a:t>REF     1       2       3       4       5       6       7      8   </a:t>
                  </a:r>
                </a:p>
              </p:txBody>
            </p:sp>
          </p:grpSp>
        </p:grpSp>
        <p:cxnSp>
          <p:nvCxnSpPr>
            <p:cNvPr id="8" name="Connecteur droit avec flèche 7"/>
            <p:cNvCxnSpPr/>
            <p:nvPr/>
          </p:nvCxnSpPr>
          <p:spPr>
            <a:xfrm>
              <a:off x="1113290" y="3376584"/>
              <a:ext cx="761997" cy="0"/>
            </a:xfrm>
            <a:prstGeom prst="straightConnector1">
              <a:avLst/>
            </a:prstGeom>
            <a:noFill/>
            <a:ln w="19050" cap="flat" cmpd="sng" algn="ctr">
              <a:solidFill>
                <a:sysClr val="windowText" lastClr="000000"/>
              </a:solidFill>
              <a:prstDash val="solid"/>
              <a:miter lim="800000"/>
              <a:tailEnd type="triangle" w="sm" len="med"/>
            </a:ln>
            <a:effectLst/>
          </p:spPr>
        </p:cxnSp>
        <p:sp>
          <p:nvSpPr>
            <p:cNvPr id="9" name="ZoneTexte 8"/>
            <p:cNvSpPr txBox="1"/>
            <p:nvPr/>
          </p:nvSpPr>
          <p:spPr>
            <a:xfrm>
              <a:off x="1362525" y="3132352"/>
              <a:ext cx="263525" cy="276999"/>
            </a:xfrm>
            <a:prstGeom prst="rect">
              <a:avLst/>
            </a:prstGeom>
            <a:noFill/>
          </p:spPr>
          <p:txBody>
            <a:bodyPr wrap="square" rtlCol="0">
              <a:spAutoFit/>
            </a:bodyPr>
            <a:lstStyle/>
            <a:p>
              <a:pPr algn="ctr">
                <a:defRPr/>
              </a:pPr>
              <a:r>
                <a:rPr lang="fr-FR" sz="1200" i="1" kern="0">
                  <a:solidFill>
                    <a:prstClr val="black"/>
                  </a:solidFill>
                  <a:latin typeface="Calibri"/>
                </a:rPr>
                <a:t>U</a:t>
              </a:r>
            </a:p>
          </p:txBody>
        </p:sp>
        <p:cxnSp>
          <p:nvCxnSpPr>
            <p:cNvPr id="10" name="Connecteur droit avec flèche 9"/>
            <p:cNvCxnSpPr/>
            <p:nvPr/>
          </p:nvCxnSpPr>
          <p:spPr>
            <a:xfrm>
              <a:off x="1102778" y="4205118"/>
              <a:ext cx="761997" cy="0"/>
            </a:xfrm>
            <a:prstGeom prst="straightConnector1">
              <a:avLst/>
            </a:prstGeom>
            <a:noFill/>
            <a:ln w="19050" cap="flat" cmpd="sng" algn="ctr">
              <a:solidFill>
                <a:sysClr val="windowText" lastClr="000000"/>
              </a:solidFill>
              <a:prstDash val="solid"/>
              <a:miter lim="800000"/>
              <a:tailEnd type="triangle" w="sm" len="med"/>
            </a:ln>
            <a:effectLst/>
          </p:spPr>
        </p:cxnSp>
      </p:grpSp>
    </p:spTree>
    <p:extLst>
      <p:ext uri="{BB962C8B-B14F-4D97-AF65-F5344CB8AC3E}">
        <p14:creationId xmlns:p14="http://schemas.microsoft.com/office/powerpoint/2010/main" val="35449618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Mesures de pression - Difficultés</a:t>
            </a: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289" y="1236435"/>
            <a:ext cx="4020261" cy="3274421"/>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0418" y="4399366"/>
            <a:ext cx="5828360" cy="514607"/>
          </a:xfrm>
          <a:prstGeom prst="rect">
            <a:avLst/>
          </a:prstGeom>
        </p:spPr>
      </p:pic>
      <p:grpSp>
        <p:nvGrpSpPr>
          <p:cNvPr id="6" name="Groupe 5"/>
          <p:cNvGrpSpPr/>
          <p:nvPr/>
        </p:nvGrpSpPr>
        <p:grpSpPr>
          <a:xfrm>
            <a:off x="4854598" y="524040"/>
            <a:ext cx="2332682" cy="2047710"/>
            <a:chOff x="5738237" y="92932"/>
            <a:chExt cx="2757269" cy="2420431"/>
          </a:xfrm>
        </p:grpSpPr>
        <p:sp>
          <p:nvSpPr>
            <p:cNvPr id="7" name="Cylindre 6"/>
            <p:cNvSpPr/>
            <p:nvPr/>
          </p:nvSpPr>
          <p:spPr>
            <a:xfrm rot="8446678" flipH="1">
              <a:off x="6837778" y="491885"/>
              <a:ext cx="802264" cy="2021478"/>
            </a:xfrm>
            <a:prstGeom prst="can">
              <a:avLst>
                <a:gd name="adj" fmla="val 96838"/>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a:ln>
                  <a:noFill/>
                </a:ln>
                <a:solidFill>
                  <a:schemeClr val="tx2"/>
                </a:solidFill>
                <a:effectLst/>
                <a:uLnTx/>
                <a:uFillTx/>
                <a:latin typeface="Calibri"/>
                <a:ea typeface="+mn-ea"/>
                <a:cs typeface="+mn-cs"/>
              </a:endParaRPr>
            </a:p>
          </p:txBody>
        </p:sp>
        <p:cxnSp>
          <p:nvCxnSpPr>
            <p:cNvPr id="8" name="Connecteur droit avec flèche 7"/>
            <p:cNvCxnSpPr/>
            <p:nvPr/>
          </p:nvCxnSpPr>
          <p:spPr>
            <a:xfrm>
              <a:off x="6279208" y="271218"/>
              <a:ext cx="314792" cy="389473"/>
            </a:xfrm>
            <a:prstGeom prst="straightConnector1">
              <a:avLst/>
            </a:prstGeom>
            <a:noFill/>
            <a:ln w="19050" cap="flat" cmpd="sng" algn="ctr">
              <a:solidFill>
                <a:sysClr val="windowText" lastClr="000000"/>
              </a:solidFill>
              <a:prstDash val="solid"/>
              <a:miter lim="800000"/>
              <a:tailEnd type="triangle" w="sm" len="med"/>
            </a:ln>
            <a:effectLst/>
          </p:spPr>
        </p:cxnSp>
        <p:sp>
          <p:nvSpPr>
            <p:cNvPr id="9" name="ZoneTexte 8"/>
            <p:cNvSpPr txBox="1"/>
            <p:nvPr/>
          </p:nvSpPr>
          <p:spPr>
            <a:xfrm>
              <a:off x="6371488" y="230088"/>
              <a:ext cx="263524" cy="30927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050" b="0" i="1" u="none" strike="noStrike" kern="0" cap="none" spc="0" normalizeH="0" baseline="0" noProof="0" dirty="0">
                  <a:ln>
                    <a:noFill/>
                  </a:ln>
                  <a:solidFill>
                    <a:schemeClr val="tx2"/>
                  </a:solidFill>
                  <a:effectLst/>
                  <a:uLnTx/>
                  <a:uFillTx/>
                  <a:latin typeface="Calibri"/>
                  <a:cs typeface="+mn-cs"/>
                </a:rPr>
                <a:t>U</a:t>
              </a:r>
            </a:p>
          </p:txBody>
        </p:sp>
        <p:grpSp>
          <p:nvGrpSpPr>
            <p:cNvPr id="10" name="Groupe 9"/>
            <p:cNvGrpSpPr/>
            <p:nvPr/>
          </p:nvGrpSpPr>
          <p:grpSpPr>
            <a:xfrm>
              <a:off x="7125947" y="845737"/>
              <a:ext cx="849646" cy="436962"/>
              <a:chOff x="5370258" y="4262157"/>
              <a:chExt cx="849647" cy="436962"/>
            </a:xfrm>
          </p:grpSpPr>
          <p:cxnSp>
            <p:nvCxnSpPr>
              <p:cNvPr id="23" name="Connecteur droit avec flèche 22"/>
              <p:cNvCxnSpPr/>
              <p:nvPr/>
            </p:nvCxnSpPr>
            <p:spPr>
              <a:xfrm rot="16200000" flipV="1">
                <a:off x="5390428" y="4519119"/>
                <a:ext cx="360000" cy="0"/>
              </a:xfrm>
              <a:prstGeom prst="straightConnector1">
                <a:avLst/>
              </a:prstGeom>
              <a:noFill/>
              <a:ln w="12700" cap="flat" cmpd="sng" algn="ctr">
                <a:solidFill>
                  <a:sysClr val="windowText" lastClr="000000"/>
                </a:solidFill>
                <a:prstDash val="solid"/>
                <a:miter lim="800000"/>
                <a:tailEnd type="triangle" w="sm" len="med"/>
              </a:ln>
              <a:effectLst/>
            </p:spPr>
          </p:cxnSp>
          <p:sp>
            <p:nvSpPr>
              <p:cNvPr id="24" name="Arc 23"/>
              <p:cNvSpPr/>
              <p:nvPr/>
            </p:nvSpPr>
            <p:spPr>
              <a:xfrm flipH="1">
                <a:off x="5370258" y="4400657"/>
                <a:ext cx="400338" cy="180975"/>
              </a:xfrm>
              <a:prstGeom prst="arc">
                <a:avLst>
                  <a:gd name="adj1" fmla="val 19316299"/>
                  <a:gd name="adj2" fmla="val 12799041"/>
                </a:avLst>
              </a:prstGeom>
              <a:noFill/>
              <a:ln w="12700" cap="flat" cmpd="sng" algn="ctr">
                <a:solidFill>
                  <a:sysClr val="windowText" lastClr="000000"/>
                </a:solidFill>
                <a:prstDash val="solid"/>
                <a:miter lim="800000"/>
                <a:headEnd type="triangle" w="sm"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a:ln>
                    <a:noFill/>
                  </a:ln>
                  <a:solidFill>
                    <a:schemeClr val="tx2"/>
                  </a:solidFill>
                  <a:effectLst/>
                  <a:uLnTx/>
                  <a:uFillTx/>
                  <a:latin typeface="Calibri"/>
                  <a:ea typeface="+mn-ea"/>
                  <a:cs typeface="+mn-cs"/>
                </a:endParaRPr>
              </a:p>
            </p:txBody>
          </p:sp>
          <p:sp>
            <p:nvSpPr>
              <p:cNvPr id="25" name="ZoneTexte 24"/>
              <p:cNvSpPr txBox="1"/>
              <p:nvPr/>
            </p:nvSpPr>
            <p:spPr>
              <a:xfrm>
                <a:off x="5711545" y="4262157"/>
                <a:ext cx="508360" cy="30927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l-GR" sz="1050" b="0" i="1" u="none" strike="noStrike" kern="0" cap="none" spc="0" normalizeH="0" baseline="0" noProof="0" dirty="0">
                    <a:ln>
                      <a:noFill/>
                    </a:ln>
                    <a:solidFill>
                      <a:schemeClr val="tx2"/>
                    </a:solidFill>
                    <a:effectLst/>
                    <a:uLnTx/>
                    <a:uFillTx/>
                    <a:latin typeface="Calibri"/>
                    <a:cs typeface="+mn-cs"/>
                  </a:rPr>
                  <a:t>α</a:t>
                </a:r>
                <a:r>
                  <a:rPr kumimoji="0" lang="fr-FR" sz="1050" b="0" i="1" u="none" strike="noStrike" kern="0" cap="none" spc="0" normalizeH="0" baseline="0" noProof="0" dirty="0">
                    <a:ln>
                      <a:noFill/>
                    </a:ln>
                    <a:solidFill>
                      <a:schemeClr val="tx2"/>
                    </a:solidFill>
                    <a:effectLst/>
                    <a:uLnTx/>
                    <a:uFillTx/>
                    <a:latin typeface="Calibri"/>
                    <a:cs typeface="+mn-cs"/>
                  </a:rPr>
                  <a:t>&gt;0</a:t>
                </a:r>
              </a:p>
            </p:txBody>
          </p:sp>
        </p:grpSp>
        <p:grpSp>
          <p:nvGrpSpPr>
            <p:cNvPr id="11" name="Groupe 10"/>
            <p:cNvGrpSpPr/>
            <p:nvPr/>
          </p:nvGrpSpPr>
          <p:grpSpPr>
            <a:xfrm>
              <a:off x="7326115" y="1456731"/>
              <a:ext cx="1169391" cy="822721"/>
              <a:chOff x="6549368" y="1460863"/>
              <a:chExt cx="1169391" cy="822721"/>
            </a:xfrm>
          </p:grpSpPr>
          <p:sp>
            <p:nvSpPr>
              <p:cNvPr id="19" name="Arc 18"/>
              <p:cNvSpPr/>
              <p:nvPr/>
            </p:nvSpPr>
            <p:spPr>
              <a:xfrm>
                <a:off x="6549368" y="1563584"/>
                <a:ext cx="720000" cy="720000"/>
              </a:xfrm>
              <a:prstGeom prst="arc">
                <a:avLst/>
              </a:prstGeom>
              <a:noFill/>
              <a:ln w="12700" cap="flat" cmpd="sng" algn="ctr">
                <a:solidFill>
                  <a:sysClr val="windowText" lastClr="000000"/>
                </a:solidFill>
                <a:prstDash val="solid"/>
                <a:miter lim="800000"/>
                <a:headEnd type="triangle" w="sm"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a:ln>
                    <a:noFill/>
                  </a:ln>
                  <a:solidFill>
                    <a:schemeClr val="tx2"/>
                  </a:solidFill>
                  <a:effectLst/>
                  <a:uLnTx/>
                  <a:uFillTx/>
                  <a:latin typeface="Calibri"/>
                  <a:ea typeface="+mn-ea"/>
                  <a:cs typeface="+mn-cs"/>
                </a:endParaRPr>
              </a:p>
            </p:txBody>
          </p:sp>
          <p:sp>
            <p:nvSpPr>
              <p:cNvPr id="20" name="ZoneTexte 19"/>
              <p:cNvSpPr txBox="1"/>
              <p:nvPr/>
            </p:nvSpPr>
            <p:spPr>
              <a:xfrm>
                <a:off x="7044673" y="1460863"/>
                <a:ext cx="449391" cy="30927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l-GR" sz="1050" b="0" i="0" u="none" strike="noStrike" kern="0" cap="none" spc="0" normalizeH="0" baseline="0" noProof="0" dirty="0">
                    <a:ln>
                      <a:noFill/>
                    </a:ln>
                    <a:solidFill>
                      <a:schemeClr val="tx2"/>
                    </a:solidFill>
                    <a:effectLst/>
                    <a:uLnTx/>
                    <a:uFillTx/>
                    <a:latin typeface="Calibri"/>
                    <a:cs typeface="+mn-cs"/>
                  </a:rPr>
                  <a:t>θ</a:t>
                </a:r>
                <a:endParaRPr kumimoji="0" lang="fr-FR" sz="1050" b="0" i="0" u="none" strike="noStrike" kern="0" cap="none" spc="0" normalizeH="0" baseline="0" noProof="0" dirty="0">
                  <a:ln>
                    <a:noFill/>
                  </a:ln>
                  <a:solidFill>
                    <a:schemeClr val="tx2"/>
                  </a:solidFill>
                  <a:effectLst/>
                  <a:uLnTx/>
                  <a:uFillTx/>
                  <a:latin typeface="Calibri"/>
                  <a:cs typeface="+mn-cs"/>
                </a:endParaRPr>
              </a:p>
            </p:txBody>
          </p:sp>
          <p:cxnSp>
            <p:nvCxnSpPr>
              <p:cNvPr id="21" name="Connecteur droit 20"/>
              <p:cNvCxnSpPr/>
              <p:nvPr/>
            </p:nvCxnSpPr>
            <p:spPr>
              <a:xfrm rot="5400000" flipV="1">
                <a:off x="7252053" y="1811633"/>
                <a:ext cx="211" cy="249645"/>
              </a:xfrm>
              <a:prstGeom prst="line">
                <a:avLst/>
              </a:prstGeom>
              <a:noFill/>
              <a:ln w="19050" cap="flat" cmpd="sng" algn="ctr">
                <a:solidFill>
                  <a:sysClr val="windowText" lastClr="000000"/>
                </a:solidFill>
                <a:prstDash val="solid"/>
                <a:miter lim="800000"/>
              </a:ln>
              <a:effectLst/>
            </p:spPr>
          </p:cxnSp>
          <p:sp>
            <p:nvSpPr>
              <p:cNvPr id="22" name="ZoneTexte 21"/>
              <p:cNvSpPr txBox="1"/>
              <p:nvPr/>
            </p:nvSpPr>
            <p:spPr>
              <a:xfrm>
                <a:off x="7269368" y="1800980"/>
                <a:ext cx="449391" cy="30927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050" b="0" i="0" u="none" strike="noStrike" kern="0" cap="none" spc="0" normalizeH="0" baseline="0" noProof="0" dirty="0">
                    <a:ln>
                      <a:noFill/>
                    </a:ln>
                    <a:solidFill>
                      <a:schemeClr val="tx2"/>
                    </a:solidFill>
                    <a:effectLst/>
                    <a:uLnTx/>
                    <a:uFillTx/>
                    <a:latin typeface="Calibri"/>
                    <a:cs typeface="+mn-cs"/>
                  </a:rPr>
                  <a:t>0</a:t>
                </a:r>
              </a:p>
            </p:txBody>
          </p:sp>
        </p:grpSp>
        <p:grpSp>
          <p:nvGrpSpPr>
            <p:cNvPr id="12" name="Groupe 11"/>
            <p:cNvGrpSpPr/>
            <p:nvPr/>
          </p:nvGrpSpPr>
          <p:grpSpPr>
            <a:xfrm>
              <a:off x="5738237" y="92932"/>
              <a:ext cx="592243" cy="988962"/>
              <a:chOff x="4156277" y="1785113"/>
              <a:chExt cx="592243" cy="988962"/>
            </a:xfrm>
          </p:grpSpPr>
          <p:cxnSp>
            <p:nvCxnSpPr>
              <p:cNvPr id="13" name="Connecteur droit avec flèche 12"/>
              <p:cNvCxnSpPr/>
              <p:nvPr/>
            </p:nvCxnSpPr>
            <p:spPr>
              <a:xfrm>
                <a:off x="4218471" y="2300407"/>
                <a:ext cx="190800" cy="238886"/>
              </a:xfrm>
              <a:prstGeom prst="straightConnector1">
                <a:avLst/>
              </a:prstGeom>
              <a:noFill/>
              <a:ln w="12700" cap="flat" cmpd="sng" algn="ctr">
                <a:solidFill>
                  <a:sysClr val="windowText" lastClr="000000"/>
                </a:solidFill>
                <a:prstDash val="solid"/>
                <a:miter lim="800000"/>
                <a:tailEnd type="triangle" w="sm" len="med"/>
              </a:ln>
              <a:effectLst/>
            </p:spPr>
          </p:cxnSp>
          <p:cxnSp>
            <p:nvCxnSpPr>
              <p:cNvPr id="14" name="Connecteur droit avec flèche 13"/>
              <p:cNvCxnSpPr/>
              <p:nvPr/>
            </p:nvCxnSpPr>
            <p:spPr>
              <a:xfrm rot="16200000" flipV="1">
                <a:off x="4056471" y="2138407"/>
                <a:ext cx="324000" cy="0"/>
              </a:xfrm>
              <a:prstGeom prst="straightConnector1">
                <a:avLst/>
              </a:prstGeom>
              <a:noFill/>
              <a:ln w="12700" cap="flat" cmpd="sng" algn="ctr">
                <a:solidFill>
                  <a:sysClr val="windowText" lastClr="000000"/>
                </a:solidFill>
                <a:prstDash val="solid"/>
                <a:miter lim="800000"/>
                <a:tailEnd type="triangle" w="sm" len="med"/>
              </a:ln>
              <a:effectLst/>
            </p:spPr>
          </p:cxnSp>
          <p:sp>
            <p:nvSpPr>
              <p:cNvPr id="15" name="ZoneTexte 14"/>
              <p:cNvSpPr txBox="1"/>
              <p:nvPr/>
            </p:nvSpPr>
            <p:spPr>
              <a:xfrm>
                <a:off x="4297192" y="2464801"/>
                <a:ext cx="263526" cy="30927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050" b="0" i="0" u="none" strike="noStrike" kern="0" cap="none" spc="0" normalizeH="0" baseline="0" noProof="0" dirty="0">
                    <a:ln>
                      <a:noFill/>
                    </a:ln>
                    <a:solidFill>
                      <a:schemeClr val="tx2"/>
                    </a:solidFill>
                    <a:effectLst/>
                    <a:uLnTx/>
                    <a:uFillTx/>
                    <a:latin typeface="Calibri"/>
                    <a:cs typeface="+mn-cs"/>
                  </a:rPr>
                  <a:t>x</a:t>
                </a:r>
              </a:p>
            </p:txBody>
          </p:sp>
          <p:sp>
            <p:nvSpPr>
              <p:cNvPr id="16" name="ZoneTexte 15"/>
              <p:cNvSpPr txBox="1"/>
              <p:nvPr/>
            </p:nvSpPr>
            <p:spPr>
              <a:xfrm>
                <a:off x="4484994" y="2066182"/>
                <a:ext cx="263526" cy="30927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050" b="0" i="0" u="none" strike="noStrike" kern="0" cap="none" spc="0" normalizeH="0" baseline="0" noProof="0" dirty="0">
                    <a:ln>
                      <a:noFill/>
                    </a:ln>
                    <a:solidFill>
                      <a:schemeClr val="tx2"/>
                    </a:solidFill>
                    <a:effectLst/>
                    <a:uLnTx/>
                    <a:uFillTx/>
                    <a:latin typeface="Calibri"/>
                    <a:cs typeface="+mn-cs"/>
                  </a:rPr>
                  <a:t>y</a:t>
                </a:r>
              </a:p>
            </p:txBody>
          </p:sp>
          <p:sp>
            <p:nvSpPr>
              <p:cNvPr id="17" name="ZoneTexte 16"/>
              <p:cNvSpPr txBox="1"/>
              <p:nvPr/>
            </p:nvSpPr>
            <p:spPr>
              <a:xfrm>
                <a:off x="4156277" y="1785113"/>
                <a:ext cx="124387" cy="30927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050" b="0" i="0" u="none" strike="noStrike" kern="0" cap="none" spc="0" normalizeH="0" baseline="0" noProof="0" dirty="0">
                    <a:ln>
                      <a:noFill/>
                    </a:ln>
                    <a:solidFill>
                      <a:schemeClr val="tx2"/>
                    </a:solidFill>
                    <a:effectLst/>
                    <a:uLnTx/>
                    <a:uFillTx/>
                    <a:latin typeface="Calibri"/>
                    <a:cs typeface="+mn-cs"/>
                  </a:rPr>
                  <a:t>z</a:t>
                </a:r>
              </a:p>
            </p:txBody>
          </p:sp>
          <p:cxnSp>
            <p:nvCxnSpPr>
              <p:cNvPr id="18" name="Connecteur droit avec flèche 17"/>
              <p:cNvCxnSpPr/>
              <p:nvPr/>
            </p:nvCxnSpPr>
            <p:spPr>
              <a:xfrm flipV="1">
                <a:off x="4218470" y="2191957"/>
                <a:ext cx="322564" cy="106218"/>
              </a:xfrm>
              <a:prstGeom prst="straightConnector1">
                <a:avLst/>
              </a:prstGeom>
              <a:noFill/>
              <a:ln w="12700" cap="flat" cmpd="sng" algn="ctr">
                <a:solidFill>
                  <a:sysClr val="windowText" lastClr="000000"/>
                </a:solidFill>
                <a:prstDash val="solid"/>
                <a:miter lim="800000"/>
                <a:tailEnd type="triangle" w="sm" len="med"/>
              </a:ln>
              <a:effectLst/>
            </p:spPr>
          </p:cxnSp>
        </p:grpSp>
      </p:grpSp>
      <mc:AlternateContent xmlns:mc="http://schemas.openxmlformats.org/markup-compatibility/2006" xmlns:a14="http://schemas.microsoft.com/office/drawing/2010/main">
        <mc:Choice Requires="a14">
          <p:sp>
            <p:nvSpPr>
              <p:cNvPr id="26" name="ZoneTexte 25"/>
              <p:cNvSpPr txBox="1"/>
              <p:nvPr/>
            </p:nvSpPr>
            <p:spPr>
              <a:xfrm>
                <a:off x="4402094" y="2427734"/>
                <a:ext cx="4741906" cy="2062103"/>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200">
                    <a:solidFill>
                      <a:schemeClr val="tx1"/>
                    </a:solidFill>
                  </a:defRPr>
                </a:lvl1pPr>
              </a:lstStyle>
              <a:p>
                <a:pPr marL="0" indent="0">
                  <a:buNone/>
                </a:pPr>
                <a:r>
                  <a:rPr lang="fr-FR" sz="1600" dirty="0">
                    <a:solidFill>
                      <a:srgbClr val="000000"/>
                    </a:solidFill>
                  </a:rPr>
                  <a:t>➔ Profils de pression avec un motif dominant, répétable, d’amplitude 10 Pa.</a:t>
                </a:r>
              </a:p>
              <a:p>
                <a:pPr marL="0" indent="0">
                  <a:buNone/>
                </a:pPr>
                <a:endParaRPr lang="fr-FR" sz="1600" dirty="0">
                  <a:solidFill>
                    <a:srgbClr val="000000"/>
                  </a:solidFill>
                </a:endParaRPr>
              </a:p>
              <a:p>
                <a:pPr marL="0" indent="0">
                  <a:buNone/>
                </a:pPr>
                <a:r>
                  <a:rPr lang="fr-FR" sz="1600" dirty="0">
                    <a:solidFill>
                      <a:srgbClr val="000000"/>
                    </a:solidFill>
                  </a:rPr>
                  <a:t>➔ Origine de ce motif : inhomogénéités de l’écoulement, biais de mesure.</a:t>
                </a:r>
              </a:p>
              <a:p>
                <a:pPr marL="0" indent="0">
                  <a:buNone/>
                </a:pPr>
                <a:endParaRPr lang="fr-FR" sz="1600" dirty="0">
                  <a:solidFill>
                    <a:srgbClr val="000000"/>
                  </a:solidFill>
                </a:endParaRPr>
              </a:p>
              <a:p>
                <a:pPr marL="0" indent="0">
                  <a:buNone/>
                </a:pPr>
                <a:r>
                  <a:rPr lang="fr-FR" sz="1600" dirty="0">
                    <a:solidFill>
                      <a:srgbClr val="000000"/>
                    </a:solidFill>
                  </a:rPr>
                  <a:t>➔ Variations autour du motif :</a:t>
                </a:r>
                <a:br>
                  <a:rPr lang="fr-FR" sz="1600" dirty="0">
                    <a:solidFill>
                      <a:srgbClr val="000000"/>
                    </a:solidFill>
                  </a:rPr>
                </a:br>
                <a14:m>
                  <m:oMathPara xmlns:m="http://schemas.openxmlformats.org/officeDocument/2006/math">
                    <m:oMathParaPr>
                      <m:jc m:val="centerGroup"/>
                    </m:oMathParaPr>
                    <m:oMath xmlns:m="http://schemas.openxmlformats.org/officeDocument/2006/math">
                      <m:r>
                        <m:rPr>
                          <m:sty m:val="p"/>
                        </m:rPr>
                        <a:rPr lang="fr-FR" sz="1600" dirty="0">
                          <a:solidFill>
                            <a:srgbClr val="000000"/>
                          </a:solidFill>
                          <a:latin typeface="Cambria Math" panose="02040503050406030204" pitchFamily="18" charset="0"/>
                        </a:rPr>
                        <m:t>Δ</m:t>
                      </m:r>
                      <m:r>
                        <a:rPr lang="fr-FR" sz="1600" i="1" dirty="0">
                          <a:solidFill>
                            <a:srgbClr val="000000"/>
                          </a:solidFill>
                          <a:latin typeface="Cambria Math" panose="02040503050406030204" pitchFamily="18" charset="0"/>
                        </a:rPr>
                        <m:t>𝑝</m:t>
                      </m:r>
                      <m:r>
                        <a:rPr lang="fr-FR" sz="1600" i="1" dirty="0">
                          <a:solidFill>
                            <a:srgbClr val="000000"/>
                          </a:solidFill>
                          <a:latin typeface="Cambria Math" panose="02040503050406030204" pitchFamily="18" charset="0"/>
                          <a:ea typeface="Cambria Math" panose="02040503050406030204" pitchFamily="18" charset="0"/>
                        </a:rPr>
                        <m:t>≃</m:t>
                      </m:r>
                      <m:r>
                        <a:rPr lang="fr-FR" sz="1600" i="1" dirty="0">
                          <a:solidFill>
                            <a:srgbClr val="000000"/>
                          </a:solidFill>
                          <a:latin typeface="Cambria Math" panose="02040503050406030204" pitchFamily="18" charset="0"/>
                        </a:rPr>
                        <m:t>2 </m:t>
                      </m:r>
                      <m:r>
                        <m:rPr>
                          <m:nor/>
                        </m:rPr>
                        <a:rPr lang="fr-FR" sz="1600" dirty="0">
                          <a:solidFill>
                            <a:srgbClr val="000000"/>
                          </a:solidFill>
                          <a:latin typeface="Cambria Math" panose="02040503050406030204" pitchFamily="18" charset="0"/>
                        </a:rPr>
                        <m:t>Pa</m:t>
                      </m:r>
                    </m:oMath>
                  </m:oMathPara>
                </a14:m>
                <a:endParaRPr lang="fr-FR" sz="1600" dirty="0">
                  <a:solidFill>
                    <a:srgbClr val="000000"/>
                  </a:solidFill>
                </a:endParaRPr>
              </a:p>
            </p:txBody>
          </p:sp>
        </mc:Choice>
        <mc:Fallback xmlns="">
          <p:sp>
            <p:nvSpPr>
              <p:cNvPr id="26" name="ZoneTexte 25"/>
              <p:cNvSpPr txBox="1">
                <a:spLocks noRot="1" noChangeAspect="1" noMove="1" noResize="1" noEditPoints="1" noAdjustHandles="1" noChangeArrowheads="1" noChangeShapeType="1" noTextEdit="1"/>
              </p:cNvSpPr>
              <p:nvPr/>
            </p:nvSpPr>
            <p:spPr>
              <a:xfrm>
                <a:off x="4402094" y="2427734"/>
                <a:ext cx="4741906" cy="2062103"/>
              </a:xfrm>
              <a:prstGeom prst="rect">
                <a:avLst/>
              </a:prstGeom>
              <a:blipFill rotWithShape="0">
                <a:blip r:embed="rId5"/>
                <a:stretch>
                  <a:fillRect l="-643" t="-1180"/>
                </a:stretch>
              </a:blipFill>
            </p:spPr>
            <p:txBody>
              <a:bodyPr/>
              <a:lstStyle/>
              <a:p>
                <a:r>
                  <a:rPr lang="fr-FR">
                    <a:noFill/>
                  </a:rPr>
                  <a:t> </a:t>
                </a:r>
              </a:p>
            </p:txBody>
          </p:sp>
        </mc:Fallback>
      </mc:AlternateContent>
      <p:sp>
        <p:nvSpPr>
          <p:cNvPr id="27" name="ZoneTexte 26"/>
          <p:cNvSpPr txBox="1"/>
          <p:nvPr/>
        </p:nvSpPr>
        <p:spPr>
          <a:xfrm>
            <a:off x="867649" y="761140"/>
            <a:ext cx="3290438" cy="461665"/>
          </a:xfrm>
          <a:prstGeom prst="rect">
            <a:avLst/>
          </a:prstGeom>
          <a:noFill/>
        </p:spPr>
        <p:txBody>
          <a:bodyPr wrap="square" rtlCol="0">
            <a:spAutoFit/>
          </a:bodyPr>
          <a:lstStyle/>
          <a:p>
            <a:r>
              <a:rPr lang="fr-FR" sz="1200" dirty="0">
                <a:solidFill>
                  <a:srgbClr val="000000"/>
                </a:solidFill>
              </a:rPr>
              <a:t>U = 27 m/s, </a:t>
            </a:r>
            <a:r>
              <a:rPr lang="fr-FR" sz="1200" dirty="0" err="1">
                <a:solidFill>
                  <a:srgbClr val="000000"/>
                </a:solidFill>
              </a:rPr>
              <a:t>Re</a:t>
            </a:r>
            <a:r>
              <a:rPr lang="fr-FR" sz="1200" dirty="0">
                <a:solidFill>
                  <a:srgbClr val="000000"/>
                </a:solidFill>
              </a:rPr>
              <a:t> = 90 000, Moyenne sur 30s, première couronne</a:t>
            </a:r>
          </a:p>
        </p:txBody>
      </p:sp>
    </p:spTree>
    <p:extLst>
      <p:ext uri="{BB962C8B-B14F-4D97-AF65-F5344CB8AC3E}">
        <p14:creationId xmlns:p14="http://schemas.microsoft.com/office/powerpoint/2010/main" val="17243410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443" y="837254"/>
            <a:ext cx="5404115" cy="3468989"/>
          </a:xfrm>
          <a:prstGeom prst="rect">
            <a:avLst/>
          </a:prstGeom>
        </p:spPr>
      </p:pic>
      <p:sp>
        <p:nvSpPr>
          <p:cNvPr id="77826" name="Rectangle 2"/>
          <p:cNvSpPr>
            <a:spLocks noGrp="1" noChangeArrowheads="1"/>
          </p:cNvSpPr>
          <p:nvPr>
            <p:ph type="title"/>
          </p:nvPr>
        </p:nvSpPr>
        <p:spPr/>
        <p:txBody>
          <a:bodyPr/>
          <a:lstStyle/>
          <a:p>
            <a:r>
              <a:rPr lang="fr-FR" sz="2400">
                <a:solidFill>
                  <a:srgbClr val="006AB3"/>
                </a:solidFill>
                <a:cs typeface="Arial" charset="0"/>
              </a:rPr>
              <a:t>mesures de pression</a:t>
            </a:r>
          </a:p>
        </p:txBody>
      </p:sp>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3320" y="4381979"/>
            <a:ext cx="5457825" cy="481890"/>
          </a:xfrm>
          <a:prstGeom prst="rect">
            <a:avLst/>
          </a:prstGeom>
        </p:spPr>
      </p:pic>
      <p:grpSp>
        <p:nvGrpSpPr>
          <p:cNvPr id="129" name="Groupe 128"/>
          <p:cNvGrpSpPr/>
          <p:nvPr/>
        </p:nvGrpSpPr>
        <p:grpSpPr>
          <a:xfrm>
            <a:off x="6073960" y="2235830"/>
            <a:ext cx="1749254" cy="1535556"/>
            <a:chOff x="5738237" y="92932"/>
            <a:chExt cx="2757276" cy="2420432"/>
          </a:xfrm>
        </p:grpSpPr>
        <p:sp>
          <p:nvSpPr>
            <p:cNvPr id="130" name="Cylindre 129"/>
            <p:cNvSpPr/>
            <p:nvPr/>
          </p:nvSpPr>
          <p:spPr>
            <a:xfrm rot="8446678" flipH="1">
              <a:off x="6837783" y="491885"/>
              <a:ext cx="802265" cy="2021479"/>
            </a:xfrm>
            <a:prstGeom prst="can">
              <a:avLst>
                <a:gd name="adj" fmla="val 96838"/>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a:defRPr/>
              </a:pPr>
              <a:endParaRPr lang="fr-FR" sz="1350" kern="0">
                <a:solidFill>
                  <a:prstClr val="black"/>
                </a:solidFill>
                <a:latin typeface="Calibri"/>
              </a:endParaRPr>
            </a:p>
          </p:txBody>
        </p:sp>
        <p:cxnSp>
          <p:nvCxnSpPr>
            <p:cNvPr id="131" name="Connecteur droit avec flèche 130"/>
            <p:cNvCxnSpPr/>
            <p:nvPr/>
          </p:nvCxnSpPr>
          <p:spPr>
            <a:xfrm>
              <a:off x="6279213" y="271219"/>
              <a:ext cx="314792" cy="389474"/>
            </a:xfrm>
            <a:prstGeom prst="straightConnector1">
              <a:avLst/>
            </a:prstGeom>
            <a:noFill/>
            <a:ln w="19050" cap="flat" cmpd="sng" algn="ctr">
              <a:solidFill>
                <a:sysClr val="windowText" lastClr="000000"/>
              </a:solidFill>
              <a:prstDash val="solid"/>
              <a:miter lim="800000"/>
              <a:tailEnd type="triangle" w="sm" len="med"/>
            </a:ln>
            <a:effectLst/>
          </p:spPr>
        </p:cxnSp>
        <p:sp>
          <p:nvSpPr>
            <p:cNvPr id="132" name="ZoneTexte 131"/>
            <p:cNvSpPr txBox="1"/>
            <p:nvPr/>
          </p:nvSpPr>
          <p:spPr>
            <a:xfrm>
              <a:off x="6371492" y="230088"/>
              <a:ext cx="263525" cy="363851"/>
            </a:xfrm>
            <a:prstGeom prst="rect">
              <a:avLst/>
            </a:prstGeom>
            <a:noFill/>
          </p:spPr>
          <p:txBody>
            <a:bodyPr wrap="square" rtlCol="0">
              <a:spAutoFit/>
            </a:bodyPr>
            <a:lstStyle/>
            <a:p>
              <a:pPr algn="ctr">
                <a:defRPr/>
              </a:pPr>
              <a:r>
                <a:rPr lang="fr-FR" sz="900" i="1" kern="0">
                  <a:solidFill>
                    <a:prstClr val="black"/>
                  </a:solidFill>
                  <a:latin typeface="Calibri"/>
                </a:rPr>
                <a:t>U</a:t>
              </a:r>
            </a:p>
          </p:txBody>
        </p:sp>
        <p:grpSp>
          <p:nvGrpSpPr>
            <p:cNvPr id="133" name="Groupe 132"/>
            <p:cNvGrpSpPr/>
            <p:nvPr/>
          </p:nvGrpSpPr>
          <p:grpSpPr>
            <a:xfrm>
              <a:off x="7125953" y="845737"/>
              <a:ext cx="849647" cy="582162"/>
              <a:chOff x="5370258" y="4262157"/>
              <a:chExt cx="849647" cy="582162"/>
            </a:xfrm>
          </p:grpSpPr>
          <p:cxnSp>
            <p:nvCxnSpPr>
              <p:cNvPr id="146" name="Connecteur droit avec flèche 145"/>
              <p:cNvCxnSpPr/>
              <p:nvPr/>
            </p:nvCxnSpPr>
            <p:spPr>
              <a:xfrm rot="16200000" flipV="1">
                <a:off x="5390428" y="4519119"/>
                <a:ext cx="360000" cy="0"/>
              </a:xfrm>
              <a:prstGeom prst="straightConnector1">
                <a:avLst/>
              </a:prstGeom>
              <a:noFill/>
              <a:ln w="12700" cap="flat" cmpd="sng" algn="ctr">
                <a:solidFill>
                  <a:sysClr val="windowText" lastClr="000000"/>
                </a:solidFill>
                <a:prstDash val="solid"/>
                <a:miter lim="800000"/>
                <a:tailEnd type="triangle" w="sm" len="med"/>
              </a:ln>
              <a:effectLst/>
            </p:spPr>
          </p:cxnSp>
          <p:sp>
            <p:nvSpPr>
              <p:cNvPr id="147" name="Arc 146"/>
              <p:cNvSpPr/>
              <p:nvPr/>
            </p:nvSpPr>
            <p:spPr>
              <a:xfrm flipH="1">
                <a:off x="5370258" y="4400657"/>
                <a:ext cx="400338" cy="180975"/>
              </a:xfrm>
              <a:prstGeom prst="arc">
                <a:avLst>
                  <a:gd name="adj1" fmla="val 19316299"/>
                  <a:gd name="adj2" fmla="val 12799041"/>
                </a:avLst>
              </a:prstGeom>
              <a:noFill/>
              <a:ln w="12700" cap="flat" cmpd="sng" algn="ctr">
                <a:solidFill>
                  <a:sysClr val="windowText" lastClr="000000"/>
                </a:solidFill>
                <a:prstDash val="solid"/>
                <a:miter lim="800000"/>
                <a:headEnd type="triangle" w="sm" len="med"/>
                <a:tailEnd type="none"/>
              </a:ln>
              <a:effectLst/>
            </p:spPr>
            <p:txBody>
              <a:bodyPr rtlCol="0" anchor="ctr"/>
              <a:lstStyle/>
              <a:p>
                <a:pPr algn="ctr">
                  <a:defRPr/>
                </a:pPr>
                <a:endParaRPr lang="fr-FR" sz="1350" kern="0">
                  <a:solidFill>
                    <a:prstClr val="black"/>
                  </a:solidFill>
                  <a:latin typeface="Calibri"/>
                </a:endParaRPr>
              </a:p>
            </p:txBody>
          </p:sp>
          <p:sp>
            <p:nvSpPr>
              <p:cNvPr id="148" name="ZoneTexte 147"/>
              <p:cNvSpPr txBox="1"/>
              <p:nvPr/>
            </p:nvSpPr>
            <p:spPr>
              <a:xfrm>
                <a:off x="5711545" y="4262157"/>
                <a:ext cx="508360" cy="582162"/>
              </a:xfrm>
              <a:prstGeom prst="rect">
                <a:avLst/>
              </a:prstGeom>
              <a:noFill/>
            </p:spPr>
            <p:txBody>
              <a:bodyPr wrap="square" rtlCol="0">
                <a:spAutoFit/>
              </a:bodyPr>
              <a:lstStyle/>
              <a:p>
                <a:pPr>
                  <a:defRPr/>
                </a:pPr>
                <a:r>
                  <a:rPr lang="el-GR" sz="900" i="1" kern="0">
                    <a:solidFill>
                      <a:prstClr val="black"/>
                    </a:solidFill>
                    <a:latin typeface="Calibri"/>
                  </a:rPr>
                  <a:t>α</a:t>
                </a:r>
                <a:r>
                  <a:rPr lang="fr-FR" sz="900" i="1" kern="0">
                    <a:solidFill>
                      <a:prstClr val="black"/>
                    </a:solidFill>
                    <a:latin typeface="Calibri"/>
                  </a:rPr>
                  <a:t>&gt;0</a:t>
                </a:r>
              </a:p>
            </p:txBody>
          </p:sp>
        </p:grpSp>
        <p:grpSp>
          <p:nvGrpSpPr>
            <p:cNvPr id="134" name="Groupe 133"/>
            <p:cNvGrpSpPr/>
            <p:nvPr/>
          </p:nvGrpSpPr>
          <p:grpSpPr>
            <a:xfrm>
              <a:off x="7326122" y="1456731"/>
              <a:ext cx="1169391" cy="822721"/>
              <a:chOff x="6549368" y="1460863"/>
              <a:chExt cx="1169391" cy="822721"/>
            </a:xfrm>
          </p:grpSpPr>
          <p:sp>
            <p:nvSpPr>
              <p:cNvPr id="142" name="Arc 141"/>
              <p:cNvSpPr/>
              <p:nvPr/>
            </p:nvSpPr>
            <p:spPr>
              <a:xfrm>
                <a:off x="6549368" y="1563584"/>
                <a:ext cx="720000" cy="720000"/>
              </a:xfrm>
              <a:prstGeom prst="arc">
                <a:avLst/>
              </a:prstGeom>
              <a:noFill/>
              <a:ln w="12700" cap="flat" cmpd="sng" algn="ctr">
                <a:solidFill>
                  <a:sysClr val="windowText" lastClr="000000"/>
                </a:solidFill>
                <a:prstDash val="solid"/>
                <a:miter lim="800000"/>
                <a:headEnd type="triangle" w="sm" len="med"/>
                <a:tailEnd type="none"/>
              </a:ln>
              <a:effectLst/>
            </p:spPr>
            <p:txBody>
              <a:bodyPr rtlCol="0" anchor="ctr"/>
              <a:lstStyle/>
              <a:p>
                <a:pPr algn="ctr">
                  <a:defRPr/>
                </a:pPr>
                <a:endParaRPr lang="fr-FR" sz="1350" kern="0">
                  <a:solidFill>
                    <a:prstClr val="black"/>
                  </a:solidFill>
                  <a:latin typeface="Calibri"/>
                </a:endParaRPr>
              </a:p>
            </p:txBody>
          </p:sp>
          <p:sp>
            <p:nvSpPr>
              <p:cNvPr id="143" name="ZoneTexte 142"/>
              <p:cNvSpPr txBox="1"/>
              <p:nvPr/>
            </p:nvSpPr>
            <p:spPr>
              <a:xfrm>
                <a:off x="7044672" y="1460863"/>
                <a:ext cx="449391" cy="363851"/>
              </a:xfrm>
              <a:prstGeom prst="rect">
                <a:avLst/>
              </a:prstGeom>
              <a:noFill/>
            </p:spPr>
            <p:txBody>
              <a:bodyPr wrap="square" rtlCol="0">
                <a:spAutoFit/>
              </a:bodyPr>
              <a:lstStyle/>
              <a:p>
                <a:pPr algn="ctr">
                  <a:defRPr/>
                </a:pPr>
                <a:r>
                  <a:rPr lang="el-GR" sz="900" kern="0">
                    <a:solidFill>
                      <a:prstClr val="black"/>
                    </a:solidFill>
                    <a:latin typeface="Calibri"/>
                  </a:rPr>
                  <a:t>θ</a:t>
                </a:r>
                <a:endParaRPr lang="fr-FR" sz="900" kern="0">
                  <a:solidFill>
                    <a:prstClr val="black"/>
                  </a:solidFill>
                  <a:latin typeface="Calibri"/>
                </a:endParaRPr>
              </a:p>
            </p:txBody>
          </p:sp>
          <p:cxnSp>
            <p:nvCxnSpPr>
              <p:cNvPr id="144" name="Connecteur droit 143"/>
              <p:cNvCxnSpPr/>
              <p:nvPr/>
            </p:nvCxnSpPr>
            <p:spPr>
              <a:xfrm rot="5400000" flipV="1">
                <a:off x="7252053" y="1811633"/>
                <a:ext cx="211" cy="249645"/>
              </a:xfrm>
              <a:prstGeom prst="line">
                <a:avLst/>
              </a:prstGeom>
              <a:noFill/>
              <a:ln w="19050" cap="flat" cmpd="sng" algn="ctr">
                <a:solidFill>
                  <a:sysClr val="windowText" lastClr="000000"/>
                </a:solidFill>
                <a:prstDash val="solid"/>
                <a:miter lim="800000"/>
              </a:ln>
              <a:effectLst/>
            </p:spPr>
          </p:cxnSp>
          <p:sp>
            <p:nvSpPr>
              <p:cNvPr id="145" name="ZoneTexte 144"/>
              <p:cNvSpPr txBox="1"/>
              <p:nvPr/>
            </p:nvSpPr>
            <p:spPr>
              <a:xfrm>
                <a:off x="7269368" y="1800980"/>
                <a:ext cx="449391" cy="363851"/>
              </a:xfrm>
              <a:prstGeom prst="rect">
                <a:avLst/>
              </a:prstGeom>
              <a:noFill/>
            </p:spPr>
            <p:txBody>
              <a:bodyPr wrap="square" rtlCol="0">
                <a:spAutoFit/>
              </a:bodyPr>
              <a:lstStyle/>
              <a:p>
                <a:pPr algn="ctr">
                  <a:defRPr/>
                </a:pPr>
                <a:r>
                  <a:rPr lang="fr-FR" sz="900" kern="0">
                    <a:solidFill>
                      <a:prstClr val="black"/>
                    </a:solidFill>
                    <a:latin typeface="Calibri"/>
                  </a:rPr>
                  <a:t>0</a:t>
                </a:r>
              </a:p>
            </p:txBody>
          </p:sp>
        </p:grpSp>
        <p:grpSp>
          <p:nvGrpSpPr>
            <p:cNvPr id="135" name="Groupe 134"/>
            <p:cNvGrpSpPr/>
            <p:nvPr/>
          </p:nvGrpSpPr>
          <p:grpSpPr>
            <a:xfrm>
              <a:off x="5738237" y="92932"/>
              <a:ext cx="592243" cy="1043538"/>
              <a:chOff x="4156277" y="1785113"/>
              <a:chExt cx="592243" cy="1043538"/>
            </a:xfrm>
          </p:grpSpPr>
          <p:cxnSp>
            <p:nvCxnSpPr>
              <p:cNvPr id="136" name="Connecteur droit avec flèche 135"/>
              <p:cNvCxnSpPr/>
              <p:nvPr/>
            </p:nvCxnSpPr>
            <p:spPr>
              <a:xfrm>
                <a:off x="4218471" y="2300407"/>
                <a:ext cx="190800" cy="238886"/>
              </a:xfrm>
              <a:prstGeom prst="straightConnector1">
                <a:avLst/>
              </a:prstGeom>
              <a:noFill/>
              <a:ln w="12700" cap="flat" cmpd="sng" algn="ctr">
                <a:solidFill>
                  <a:sysClr val="windowText" lastClr="000000"/>
                </a:solidFill>
                <a:prstDash val="solid"/>
                <a:miter lim="800000"/>
                <a:tailEnd type="triangle" w="sm" len="med"/>
              </a:ln>
              <a:effectLst/>
            </p:spPr>
          </p:cxnSp>
          <p:cxnSp>
            <p:nvCxnSpPr>
              <p:cNvPr id="137" name="Connecteur droit avec flèche 136"/>
              <p:cNvCxnSpPr/>
              <p:nvPr/>
            </p:nvCxnSpPr>
            <p:spPr>
              <a:xfrm rot="16200000" flipV="1">
                <a:off x="4056471" y="2138407"/>
                <a:ext cx="324000" cy="0"/>
              </a:xfrm>
              <a:prstGeom prst="straightConnector1">
                <a:avLst/>
              </a:prstGeom>
              <a:noFill/>
              <a:ln w="12700" cap="flat" cmpd="sng" algn="ctr">
                <a:solidFill>
                  <a:sysClr val="windowText" lastClr="000000"/>
                </a:solidFill>
                <a:prstDash val="solid"/>
                <a:miter lim="800000"/>
                <a:tailEnd type="triangle" w="sm" len="med"/>
              </a:ln>
              <a:effectLst/>
            </p:spPr>
          </p:cxnSp>
          <p:sp>
            <p:nvSpPr>
              <p:cNvPr id="138" name="ZoneTexte 137"/>
              <p:cNvSpPr txBox="1"/>
              <p:nvPr/>
            </p:nvSpPr>
            <p:spPr>
              <a:xfrm>
                <a:off x="4297191" y="2464800"/>
                <a:ext cx="263525" cy="363851"/>
              </a:xfrm>
              <a:prstGeom prst="rect">
                <a:avLst/>
              </a:prstGeom>
              <a:noFill/>
            </p:spPr>
            <p:txBody>
              <a:bodyPr wrap="square" rtlCol="0">
                <a:spAutoFit/>
              </a:bodyPr>
              <a:lstStyle/>
              <a:p>
                <a:pPr>
                  <a:defRPr/>
                </a:pPr>
                <a:r>
                  <a:rPr lang="fr-FR" sz="900" kern="0">
                    <a:solidFill>
                      <a:prstClr val="black"/>
                    </a:solidFill>
                    <a:latin typeface="Calibri"/>
                  </a:rPr>
                  <a:t>x</a:t>
                </a:r>
              </a:p>
            </p:txBody>
          </p:sp>
          <p:sp>
            <p:nvSpPr>
              <p:cNvPr id="139" name="ZoneTexte 138"/>
              <p:cNvSpPr txBox="1"/>
              <p:nvPr/>
            </p:nvSpPr>
            <p:spPr>
              <a:xfrm>
                <a:off x="4484995" y="2066182"/>
                <a:ext cx="263525" cy="363851"/>
              </a:xfrm>
              <a:prstGeom prst="rect">
                <a:avLst/>
              </a:prstGeom>
              <a:noFill/>
            </p:spPr>
            <p:txBody>
              <a:bodyPr wrap="square" rtlCol="0">
                <a:spAutoFit/>
              </a:bodyPr>
              <a:lstStyle/>
              <a:p>
                <a:pPr algn="ctr">
                  <a:defRPr/>
                </a:pPr>
                <a:r>
                  <a:rPr lang="fr-FR" sz="900" kern="0">
                    <a:solidFill>
                      <a:prstClr val="black"/>
                    </a:solidFill>
                    <a:latin typeface="Calibri"/>
                  </a:rPr>
                  <a:t>y</a:t>
                </a:r>
              </a:p>
            </p:txBody>
          </p:sp>
          <p:sp>
            <p:nvSpPr>
              <p:cNvPr id="140" name="ZoneTexte 139"/>
              <p:cNvSpPr txBox="1"/>
              <p:nvPr/>
            </p:nvSpPr>
            <p:spPr>
              <a:xfrm>
                <a:off x="4156277" y="1785113"/>
                <a:ext cx="124386" cy="363851"/>
              </a:xfrm>
              <a:prstGeom prst="rect">
                <a:avLst/>
              </a:prstGeom>
              <a:noFill/>
            </p:spPr>
            <p:txBody>
              <a:bodyPr wrap="square" rtlCol="0">
                <a:spAutoFit/>
              </a:bodyPr>
              <a:lstStyle/>
              <a:p>
                <a:pPr algn="ctr">
                  <a:defRPr/>
                </a:pPr>
                <a:r>
                  <a:rPr lang="fr-FR" sz="900" kern="0">
                    <a:solidFill>
                      <a:prstClr val="black"/>
                    </a:solidFill>
                    <a:latin typeface="Calibri"/>
                  </a:rPr>
                  <a:t>z</a:t>
                </a:r>
              </a:p>
            </p:txBody>
          </p:sp>
          <p:cxnSp>
            <p:nvCxnSpPr>
              <p:cNvPr id="141" name="Connecteur droit avec flèche 140"/>
              <p:cNvCxnSpPr/>
              <p:nvPr/>
            </p:nvCxnSpPr>
            <p:spPr>
              <a:xfrm flipV="1">
                <a:off x="4218470" y="2191957"/>
                <a:ext cx="322564" cy="106218"/>
              </a:xfrm>
              <a:prstGeom prst="straightConnector1">
                <a:avLst/>
              </a:prstGeom>
              <a:noFill/>
              <a:ln w="12700" cap="flat" cmpd="sng" algn="ctr">
                <a:solidFill>
                  <a:sysClr val="windowText" lastClr="000000"/>
                </a:solidFill>
                <a:prstDash val="solid"/>
                <a:miter lim="800000"/>
                <a:tailEnd type="triangle" w="sm" len="med"/>
              </a:ln>
              <a:effectLst/>
            </p:spPr>
          </p:cxnSp>
        </p:grpSp>
      </p:grpSp>
      <p:grpSp>
        <p:nvGrpSpPr>
          <p:cNvPr id="8" name="Groupe 7"/>
          <p:cNvGrpSpPr/>
          <p:nvPr/>
        </p:nvGrpSpPr>
        <p:grpSpPr>
          <a:xfrm>
            <a:off x="1590564" y="4312963"/>
            <a:ext cx="571498" cy="276999"/>
            <a:chOff x="518219" y="5450878"/>
            <a:chExt cx="761997" cy="369331"/>
          </a:xfrm>
        </p:grpSpPr>
        <p:cxnSp>
          <p:nvCxnSpPr>
            <p:cNvPr id="149" name="Connecteur droit avec flèche 148"/>
            <p:cNvCxnSpPr/>
            <p:nvPr/>
          </p:nvCxnSpPr>
          <p:spPr>
            <a:xfrm>
              <a:off x="518219" y="5758916"/>
              <a:ext cx="761997" cy="0"/>
            </a:xfrm>
            <a:prstGeom prst="straightConnector1">
              <a:avLst/>
            </a:prstGeom>
            <a:noFill/>
            <a:ln w="19050" cap="flat" cmpd="sng" algn="ctr">
              <a:solidFill>
                <a:srgbClr val="5B9BD5"/>
              </a:solidFill>
              <a:prstDash val="solid"/>
              <a:miter lim="800000"/>
              <a:tailEnd type="triangle" w="sm" len="med"/>
            </a:ln>
            <a:effectLst/>
          </p:spPr>
        </p:cxnSp>
        <p:sp>
          <p:nvSpPr>
            <p:cNvPr id="150" name="ZoneTexte 149"/>
            <p:cNvSpPr txBox="1"/>
            <p:nvPr/>
          </p:nvSpPr>
          <p:spPr>
            <a:xfrm>
              <a:off x="772498" y="5450878"/>
              <a:ext cx="263525" cy="369331"/>
            </a:xfrm>
            <a:prstGeom prst="rect">
              <a:avLst/>
            </a:prstGeom>
            <a:noFill/>
          </p:spPr>
          <p:txBody>
            <a:bodyPr wrap="square" rtlCol="0">
              <a:spAutoFit/>
            </a:bodyPr>
            <a:lstStyle/>
            <a:p>
              <a:pPr algn="ctr">
                <a:defRPr/>
              </a:pPr>
              <a:r>
                <a:rPr lang="fr-FR" sz="1200" i="1" kern="0">
                  <a:solidFill>
                    <a:srgbClr val="5B9BD5"/>
                  </a:solidFill>
                  <a:latin typeface="Calibri"/>
                </a:rPr>
                <a:t>U</a:t>
              </a:r>
            </a:p>
          </p:txBody>
        </p:sp>
      </p:grpSp>
      <p:sp>
        <p:nvSpPr>
          <p:cNvPr id="152" name="ZoneTexte 151"/>
          <p:cNvSpPr txBox="1"/>
          <p:nvPr/>
        </p:nvSpPr>
        <p:spPr>
          <a:xfrm>
            <a:off x="6044632" y="3811614"/>
            <a:ext cx="1771226" cy="415498"/>
          </a:xfrm>
          <a:prstGeom prst="rect">
            <a:avLst/>
          </a:prstGeom>
          <a:noFill/>
        </p:spPr>
        <p:txBody>
          <a:bodyPr wrap="square" rtlCol="0">
            <a:spAutoFit/>
          </a:bodyPr>
          <a:lstStyle/>
          <a:p>
            <a:pPr fontAlgn="base">
              <a:spcBef>
                <a:spcPct val="0"/>
              </a:spcBef>
              <a:spcAft>
                <a:spcPct val="0"/>
              </a:spcAft>
            </a:pPr>
            <a:r>
              <a:rPr lang="fr-FR" sz="1050">
                <a:solidFill>
                  <a:srgbClr val="000000"/>
                </a:solidFill>
              </a:rPr>
              <a:t>U = 27 m/s, </a:t>
            </a:r>
            <a:r>
              <a:rPr lang="fr-FR" sz="1050" err="1">
                <a:solidFill>
                  <a:srgbClr val="000000"/>
                </a:solidFill>
              </a:rPr>
              <a:t>Re</a:t>
            </a:r>
            <a:r>
              <a:rPr lang="fr-FR" sz="1050">
                <a:solidFill>
                  <a:srgbClr val="000000"/>
                </a:solidFill>
              </a:rPr>
              <a:t> = 80 000</a:t>
            </a:r>
          </a:p>
          <a:p>
            <a:pPr fontAlgn="base">
              <a:spcBef>
                <a:spcPct val="0"/>
              </a:spcBef>
              <a:spcAft>
                <a:spcPct val="0"/>
              </a:spcAft>
            </a:pPr>
            <a:r>
              <a:rPr lang="fr-FR" sz="1050">
                <a:solidFill>
                  <a:srgbClr val="000000"/>
                </a:solidFill>
              </a:rPr>
              <a:t>moyenne sur 30s</a:t>
            </a:r>
          </a:p>
        </p:txBody>
      </p:sp>
    </p:spTree>
    <p:extLst>
      <p:ext uri="{BB962C8B-B14F-4D97-AF65-F5344CB8AC3E}">
        <p14:creationId xmlns:p14="http://schemas.microsoft.com/office/powerpoint/2010/main" val="27361894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443" y="859807"/>
            <a:ext cx="5404115" cy="3423884"/>
          </a:xfrm>
          <a:prstGeom prst="rect">
            <a:avLst/>
          </a:prstGeom>
        </p:spPr>
      </p:pic>
      <p:sp>
        <p:nvSpPr>
          <p:cNvPr id="77826" name="Rectangle 2"/>
          <p:cNvSpPr>
            <a:spLocks noGrp="1" noChangeArrowheads="1"/>
          </p:cNvSpPr>
          <p:nvPr>
            <p:ph type="title"/>
          </p:nvPr>
        </p:nvSpPr>
        <p:spPr/>
        <p:txBody>
          <a:bodyPr/>
          <a:lstStyle/>
          <a:p>
            <a:r>
              <a:rPr lang="fr-FR" sz="2400">
                <a:solidFill>
                  <a:srgbClr val="006AB3"/>
                </a:solidFill>
                <a:cs typeface="Arial" charset="0"/>
              </a:rPr>
              <a:t>mesures de pression</a:t>
            </a:r>
          </a:p>
        </p:txBody>
      </p:sp>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3320" y="4381979"/>
            <a:ext cx="5457825" cy="481890"/>
          </a:xfrm>
          <a:prstGeom prst="rect">
            <a:avLst/>
          </a:prstGeom>
        </p:spPr>
      </p:pic>
      <p:grpSp>
        <p:nvGrpSpPr>
          <p:cNvPr id="129" name="Groupe 128"/>
          <p:cNvGrpSpPr/>
          <p:nvPr/>
        </p:nvGrpSpPr>
        <p:grpSpPr>
          <a:xfrm>
            <a:off x="6073960" y="2235830"/>
            <a:ext cx="1749254" cy="1535556"/>
            <a:chOff x="5738237" y="92932"/>
            <a:chExt cx="2757276" cy="2420432"/>
          </a:xfrm>
        </p:grpSpPr>
        <p:sp>
          <p:nvSpPr>
            <p:cNvPr id="130" name="Cylindre 129"/>
            <p:cNvSpPr/>
            <p:nvPr/>
          </p:nvSpPr>
          <p:spPr>
            <a:xfrm rot="8446678" flipH="1">
              <a:off x="6837783" y="491885"/>
              <a:ext cx="802265" cy="2021479"/>
            </a:xfrm>
            <a:prstGeom prst="can">
              <a:avLst>
                <a:gd name="adj" fmla="val 96838"/>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a:defRPr/>
              </a:pPr>
              <a:endParaRPr lang="fr-FR" sz="1350" kern="0">
                <a:solidFill>
                  <a:prstClr val="black"/>
                </a:solidFill>
                <a:latin typeface="Calibri"/>
              </a:endParaRPr>
            </a:p>
          </p:txBody>
        </p:sp>
        <p:cxnSp>
          <p:nvCxnSpPr>
            <p:cNvPr id="131" name="Connecteur droit avec flèche 130"/>
            <p:cNvCxnSpPr/>
            <p:nvPr/>
          </p:nvCxnSpPr>
          <p:spPr>
            <a:xfrm>
              <a:off x="6279213" y="271219"/>
              <a:ext cx="314792" cy="389474"/>
            </a:xfrm>
            <a:prstGeom prst="straightConnector1">
              <a:avLst/>
            </a:prstGeom>
            <a:noFill/>
            <a:ln w="19050" cap="flat" cmpd="sng" algn="ctr">
              <a:solidFill>
                <a:sysClr val="windowText" lastClr="000000"/>
              </a:solidFill>
              <a:prstDash val="solid"/>
              <a:miter lim="800000"/>
              <a:tailEnd type="triangle" w="sm" len="med"/>
            </a:ln>
            <a:effectLst/>
          </p:spPr>
        </p:cxnSp>
        <p:sp>
          <p:nvSpPr>
            <p:cNvPr id="132" name="ZoneTexte 131"/>
            <p:cNvSpPr txBox="1"/>
            <p:nvPr/>
          </p:nvSpPr>
          <p:spPr>
            <a:xfrm>
              <a:off x="6371492" y="230088"/>
              <a:ext cx="263525" cy="363851"/>
            </a:xfrm>
            <a:prstGeom prst="rect">
              <a:avLst/>
            </a:prstGeom>
            <a:noFill/>
          </p:spPr>
          <p:txBody>
            <a:bodyPr wrap="square" rtlCol="0">
              <a:spAutoFit/>
            </a:bodyPr>
            <a:lstStyle/>
            <a:p>
              <a:pPr algn="ctr">
                <a:defRPr/>
              </a:pPr>
              <a:r>
                <a:rPr lang="fr-FR" sz="900" i="1" kern="0">
                  <a:solidFill>
                    <a:prstClr val="black"/>
                  </a:solidFill>
                  <a:latin typeface="Calibri"/>
                </a:rPr>
                <a:t>U</a:t>
              </a:r>
            </a:p>
          </p:txBody>
        </p:sp>
        <p:grpSp>
          <p:nvGrpSpPr>
            <p:cNvPr id="133" name="Groupe 132"/>
            <p:cNvGrpSpPr/>
            <p:nvPr/>
          </p:nvGrpSpPr>
          <p:grpSpPr>
            <a:xfrm>
              <a:off x="7125953" y="845737"/>
              <a:ext cx="849647" cy="582162"/>
              <a:chOff x="5370258" y="4262157"/>
              <a:chExt cx="849647" cy="582162"/>
            </a:xfrm>
          </p:grpSpPr>
          <p:cxnSp>
            <p:nvCxnSpPr>
              <p:cNvPr id="146" name="Connecteur droit avec flèche 145"/>
              <p:cNvCxnSpPr/>
              <p:nvPr/>
            </p:nvCxnSpPr>
            <p:spPr>
              <a:xfrm rot="16200000" flipV="1">
                <a:off x="5390428" y="4519119"/>
                <a:ext cx="360000" cy="0"/>
              </a:xfrm>
              <a:prstGeom prst="straightConnector1">
                <a:avLst/>
              </a:prstGeom>
              <a:noFill/>
              <a:ln w="12700" cap="flat" cmpd="sng" algn="ctr">
                <a:solidFill>
                  <a:sysClr val="windowText" lastClr="000000"/>
                </a:solidFill>
                <a:prstDash val="solid"/>
                <a:miter lim="800000"/>
                <a:tailEnd type="triangle" w="sm" len="med"/>
              </a:ln>
              <a:effectLst/>
            </p:spPr>
          </p:cxnSp>
          <p:sp>
            <p:nvSpPr>
              <p:cNvPr id="147" name="Arc 146"/>
              <p:cNvSpPr/>
              <p:nvPr/>
            </p:nvSpPr>
            <p:spPr>
              <a:xfrm flipH="1">
                <a:off x="5370258" y="4400657"/>
                <a:ext cx="400338" cy="180975"/>
              </a:xfrm>
              <a:prstGeom prst="arc">
                <a:avLst>
                  <a:gd name="adj1" fmla="val 19316299"/>
                  <a:gd name="adj2" fmla="val 12799041"/>
                </a:avLst>
              </a:prstGeom>
              <a:noFill/>
              <a:ln w="12700" cap="flat" cmpd="sng" algn="ctr">
                <a:solidFill>
                  <a:sysClr val="windowText" lastClr="000000"/>
                </a:solidFill>
                <a:prstDash val="solid"/>
                <a:miter lim="800000"/>
                <a:headEnd type="triangle" w="sm" len="med"/>
                <a:tailEnd type="none"/>
              </a:ln>
              <a:effectLst/>
            </p:spPr>
            <p:txBody>
              <a:bodyPr rtlCol="0" anchor="ctr"/>
              <a:lstStyle/>
              <a:p>
                <a:pPr algn="ctr">
                  <a:defRPr/>
                </a:pPr>
                <a:endParaRPr lang="fr-FR" sz="1350" kern="0">
                  <a:solidFill>
                    <a:prstClr val="black"/>
                  </a:solidFill>
                  <a:latin typeface="Calibri"/>
                </a:endParaRPr>
              </a:p>
            </p:txBody>
          </p:sp>
          <p:sp>
            <p:nvSpPr>
              <p:cNvPr id="148" name="ZoneTexte 147"/>
              <p:cNvSpPr txBox="1"/>
              <p:nvPr/>
            </p:nvSpPr>
            <p:spPr>
              <a:xfrm>
                <a:off x="5711545" y="4262157"/>
                <a:ext cx="508360" cy="582162"/>
              </a:xfrm>
              <a:prstGeom prst="rect">
                <a:avLst/>
              </a:prstGeom>
              <a:noFill/>
            </p:spPr>
            <p:txBody>
              <a:bodyPr wrap="square" rtlCol="0">
                <a:spAutoFit/>
              </a:bodyPr>
              <a:lstStyle/>
              <a:p>
                <a:pPr>
                  <a:defRPr/>
                </a:pPr>
                <a:r>
                  <a:rPr lang="el-GR" sz="900" i="1" kern="0">
                    <a:solidFill>
                      <a:prstClr val="black"/>
                    </a:solidFill>
                    <a:latin typeface="Calibri"/>
                  </a:rPr>
                  <a:t>α</a:t>
                </a:r>
                <a:r>
                  <a:rPr lang="fr-FR" sz="900" i="1" kern="0">
                    <a:solidFill>
                      <a:prstClr val="black"/>
                    </a:solidFill>
                    <a:latin typeface="Calibri"/>
                  </a:rPr>
                  <a:t>&gt;0</a:t>
                </a:r>
              </a:p>
            </p:txBody>
          </p:sp>
        </p:grpSp>
        <p:grpSp>
          <p:nvGrpSpPr>
            <p:cNvPr id="134" name="Groupe 133"/>
            <p:cNvGrpSpPr/>
            <p:nvPr/>
          </p:nvGrpSpPr>
          <p:grpSpPr>
            <a:xfrm>
              <a:off x="7326122" y="1456731"/>
              <a:ext cx="1169391" cy="822721"/>
              <a:chOff x="6549368" y="1460863"/>
              <a:chExt cx="1169391" cy="822721"/>
            </a:xfrm>
          </p:grpSpPr>
          <p:sp>
            <p:nvSpPr>
              <p:cNvPr id="142" name="Arc 141"/>
              <p:cNvSpPr/>
              <p:nvPr/>
            </p:nvSpPr>
            <p:spPr>
              <a:xfrm>
                <a:off x="6549368" y="1563584"/>
                <a:ext cx="720000" cy="720000"/>
              </a:xfrm>
              <a:prstGeom prst="arc">
                <a:avLst/>
              </a:prstGeom>
              <a:noFill/>
              <a:ln w="12700" cap="flat" cmpd="sng" algn="ctr">
                <a:solidFill>
                  <a:sysClr val="windowText" lastClr="000000"/>
                </a:solidFill>
                <a:prstDash val="solid"/>
                <a:miter lim="800000"/>
                <a:headEnd type="triangle" w="sm" len="med"/>
                <a:tailEnd type="none"/>
              </a:ln>
              <a:effectLst/>
            </p:spPr>
            <p:txBody>
              <a:bodyPr rtlCol="0" anchor="ctr"/>
              <a:lstStyle/>
              <a:p>
                <a:pPr algn="ctr">
                  <a:defRPr/>
                </a:pPr>
                <a:endParaRPr lang="fr-FR" sz="1350" kern="0">
                  <a:solidFill>
                    <a:prstClr val="black"/>
                  </a:solidFill>
                  <a:latin typeface="Calibri"/>
                </a:endParaRPr>
              </a:p>
            </p:txBody>
          </p:sp>
          <p:sp>
            <p:nvSpPr>
              <p:cNvPr id="143" name="ZoneTexte 142"/>
              <p:cNvSpPr txBox="1"/>
              <p:nvPr/>
            </p:nvSpPr>
            <p:spPr>
              <a:xfrm>
                <a:off x="7044672" y="1460863"/>
                <a:ext cx="449391" cy="363851"/>
              </a:xfrm>
              <a:prstGeom prst="rect">
                <a:avLst/>
              </a:prstGeom>
              <a:noFill/>
            </p:spPr>
            <p:txBody>
              <a:bodyPr wrap="square" rtlCol="0">
                <a:spAutoFit/>
              </a:bodyPr>
              <a:lstStyle/>
              <a:p>
                <a:pPr algn="ctr">
                  <a:defRPr/>
                </a:pPr>
                <a:r>
                  <a:rPr lang="el-GR" sz="900" kern="0">
                    <a:solidFill>
                      <a:prstClr val="black"/>
                    </a:solidFill>
                    <a:latin typeface="Calibri"/>
                  </a:rPr>
                  <a:t>θ</a:t>
                </a:r>
                <a:endParaRPr lang="fr-FR" sz="900" kern="0">
                  <a:solidFill>
                    <a:prstClr val="black"/>
                  </a:solidFill>
                  <a:latin typeface="Calibri"/>
                </a:endParaRPr>
              </a:p>
            </p:txBody>
          </p:sp>
          <p:cxnSp>
            <p:nvCxnSpPr>
              <p:cNvPr id="144" name="Connecteur droit 143"/>
              <p:cNvCxnSpPr/>
              <p:nvPr/>
            </p:nvCxnSpPr>
            <p:spPr>
              <a:xfrm rot="5400000" flipV="1">
                <a:off x="7252053" y="1811633"/>
                <a:ext cx="211" cy="249645"/>
              </a:xfrm>
              <a:prstGeom prst="line">
                <a:avLst/>
              </a:prstGeom>
              <a:noFill/>
              <a:ln w="19050" cap="flat" cmpd="sng" algn="ctr">
                <a:solidFill>
                  <a:sysClr val="windowText" lastClr="000000"/>
                </a:solidFill>
                <a:prstDash val="solid"/>
                <a:miter lim="800000"/>
              </a:ln>
              <a:effectLst/>
            </p:spPr>
          </p:cxnSp>
          <p:sp>
            <p:nvSpPr>
              <p:cNvPr id="145" name="ZoneTexte 144"/>
              <p:cNvSpPr txBox="1"/>
              <p:nvPr/>
            </p:nvSpPr>
            <p:spPr>
              <a:xfrm>
                <a:off x="7269368" y="1800980"/>
                <a:ext cx="449391" cy="363851"/>
              </a:xfrm>
              <a:prstGeom prst="rect">
                <a:avLst/>
              </a:prstGeom>
              <a:noFill/>
            </p:spPr>
            <p:txBody>
              <a:bodyPr wrap="square" rtlCol="0">
                <a:spAutoFit/>
              </a:bodyPr>
              <a:lstStyle/>
              <a:p>
                <a:pPr algn="ctr">
                  <a:defRPr/>
                </a:pPr>
                <a:r>
                  <a:rPr lang="fr-FR" sz="900" kern="0">
                    <a:solidFill>
                      <a:prstClr val="black"/>
                    </a:solidFill>
                    <a:latin typeface="Calibri"/>
                  </a:rPr>
                  <a:t>0</a:t>
                </a:r>
              </a:p>
            </p:txBody>
          </p:sp>
        </p:grpSp>
        <p:grpSp>
          <p:nvGrpSpPr>
            <p:cNvPr id="135" name="Groupe 134"/>
            <p:cNvGrpSpPr/>
            <p:nvPr/>
          </p:nvGrpSpPr>
          <p:grpSpPr>
            <a:xfrm>
              <a:off x="5738237" y="92932"/>
              <a:ext cx="592243" cy="1043538"/>
              <a:chOff x="4156277" y="1785113"/>
              <a:chExt cx="592243" cy="1043538"/>
            </a:xfrm>
          </p:grpSpPr>
          <p:cxnSp>
            <p:nvCxnSpPr>
              <p:cNvPr id="136" name="Connecteur droit avec flèche 135"/>
              <p:cNvCxnSpPr/>
              <p:nvPr/>
            </p:nvCxnSpPr>
            <p:spPr>
              <a:xfrm>
                <a:off x="4218471" y="2300407"/>
                <a:ext cx="190800" cy="238886"/>
              </a:xfrm>
              <a:prstGeom prst="straightConnector1">
                <a:avLst/>
              </a:prstGeom>
              <a:noFill/>
              <a:ln w="12700" cap="flat" cmpd="sng" algn="ctr">
                <a:solidFill>
                  <a:sysClr val="windowText" lastClr="000000"/>
                </a:solidFill>
                <a:prstDash val="solid"/>
                <a:miter lim="800000"/>
                <a:tailEnd type="triangle" w="sm" len="med"/>
              </a:ln>
              <a:effectLst/>
            </p:spPr>
          </p:cxnSp>
          <p:cxnSp>
            <p:nvCxnSpPr>
              <p:cNvPr id="137" name="Connecteur droit avec flèche 136"/>
              <p:cNvCxnSpPr/>
              <p:nvPr/>
            </p:nvCxnSpPr>
            <p:spPr>
              <a:xfrm rot="16200000" flipV="1">
                <a:off x="4056471" y="2138407"/>
                <a:ext cx="324000" cy="0"/>
              </a:xfrm>
              <a:prstGeom prst="straightConnector1">
                <a:avLst/>
              </a:prstGeom>
              <a:noFill/>
              <a:ln w="12700" cap="flat" cmpd="sng" algn="ctr">
                <a:solidFill>
                  <a:sysClr val="windowText" lastClr="000000"/>
                </a:solidFill>
                <a:prstDash val="solid"/>
                <a:miter lim="800000"/>
                <a:tailEnd type="triangle" w="sm" len="med"/>
              </a:ln>
              <a:effectLst/>
            </p:spPr>
          </p:cxnSp>
          <p:sp>
            <p:nvSpPr>
              <p:cNvPr id="138" name="ZoneTexte 137"/>
              <p:cNvSpPr txBox="1"/>
              <p:nvPr/>
            </p:nvSpPr>
            <p:spPr>
              <a:xfrm>
                <a:off x="4297191" y="2464800"/>
                <a:ext cx="263525" cy="363851"/>
              </a:xfrm>
              <a:prstGeom prst="rect">
                <a:avLst/>
              </a:prstGeom>
              <a:noFill/>
            </p:spPr>
            <p:txBody>
              <a:bodyPr wrap="square" rtlCol="0">
                <a:spAutoFit/>
              </a:bodyPr>
              <a:lstStyle/>
              <a:p>
                <a:pPr>
                  <a:defRPr/>
                </a:pPr>
                <a:r>
                  <a:rPr lang="fr-FR" sz="900" kern="0">
                    <a:solidFill>
                      <a:prstClr val="black"/>
                    </a:solidFill>
                    <a:latin typeface="Calibri"/>
                  </a:rPr>
                  <a:t>x</a:t>
                </a:r>
              </a:p>
            </p:txBody>
          </p:sp>
          <p:sp>
            <p:nvSpPr>
              <p:cNvPr id="139" name="ZoneTexte 138"/>
              <p:cNvSpPr txBox="1"/>
              <p:nvPr/>
            </p:nvSpPr>
            <p:spPr>
              <a:xfrm>
                <a:off x="4484995" y="2066182"/>
                <a:ext cx="263525" cy="363851"/>
              </a:xfrm>
              <a:prstGeom prst="rect">
                <a:avLst/>
              </a:prstGeom>
              <a:noFill/>
            </p:spPr>
            <p:txBody>
              <a:bodyPr wrap="square" rtlCol="0">
                <a:spAutoFit/>
              </a:bodyPr>
              <a:lstStyle/>
              <a:p>
                <a:pPr algn="ctr">
                  <a:defRPr/>
                </a:pPr>
                <a:r>
                  <a:rPr lang="fr-FR" sz="900" kern="0">
                    <a:solidFill>
                      <a:prstClr val="black"/>
                    </a:solidFill>
                    <a:latin typeface="Calibri"/>
                  </a:rPr>
                  <a:t>y</a:t>
                </a:r>
              </a:p>
            </p:txBody>
          </p:sp>
          <p:sp>
            <p:nvSpPr>
              <p:cNvPr id="140" name="ZoneTexte 139"/>
              <p:cNvSpPr txBox="1"/>
              <p:nvPr/>
            </p:nvSpPr>
            <p:spPr>
              <a:xfrm>
                <a:off x="4156277" y="1785113"/>
                <a:ext cx="124386" cy="363851"/>
              </a:xfrm>
              <a:prstGeom prst="rect">
                <a:avLst/>
              </a:prstGeom>
              <a:noFill/>
            </p:spPr>
            <p:txBody>
              <a:bodyPr wrap="square" rtlCol="0">
                <a:spAutoFit/>
              </a:bodyPr>
              <a:lstStyle/>
              <a:p>
                <a:pPr algn="ctr">
                  <a:defRPr/>
                </a:pPr>
                <a:r>
                  <a:rPr lang="fr-FR" sz="900" kern="0">
                    <a:solidFill>
                      <a:prstClr val="black"/>
                    </a:solidFill>
                    <a:latin typeface="Calibri"/>
                  </a:rPr>
                  <a:t>z</a:t>
                </a:r>
              </a:p>
            </p:txBody>
          </p:sp>
          <p:cxnSp>
            <p:nvCxnSpPr>
              <p:cNvPr id="141" name="Connecteur droit avec flèche 140"/>
              <p:cNvCxnSpPr/>
              <p:nvPr/>
            </p:nvCxnSpPr>
            <p:spPr>
              <a:xfrm flipV="1">
                <a:off x="4218470" y="2191957"/>
                <a:ext cx="322564" cy="106218"/>
              </a:xfrm>
              <a:prstGeom prst="straightConnector1">
                <a:avLst/>
              </a:prstGeom>
              <a:noFill/>
              <a:ln w="12700" cap="flat" cmpd="sng" algn="ctr">
                <a:solidFill>
                  <a:sysClr val="windowText" lastClr="000000"/>
                </a:solidFill>
                <a:prstDash val="solid"/>
                <a:miter lim="800000"/>
                <a:tailEnd type="triangle" w="sm" len="med"/>
              </a:ln>
              <a:effectLst/>
            </p:spPr>
          </p:cxnSp>
        </p:grpSp>
      </p:grpSp>
      <p:grpSp>
        <p:nvGrpSpPr>
          <p:cNvPr id="8" name="Groupe 7"/>
          <p:cNvGrpSpPr/>
          <p:nvPr/>
        </p:nvGrpSpPr>
        <p:grpSpPr>
          <a:xfrm>
            <a:off x="1590564" y="4312963"/>
            <a:ext cx="571498" cy="276999"/>
            <a:chOff x="518219" y="5450878"/>
            <a:chExt cx="761997" cy="369331"/>
          </a:xfrm>
        </p:grpSpPr>
        <p:cxnSp>
          <p:nvCxnSpPr>
            <p:cNvPr id="149" name="Connecteur droit avec flèche 148"/>
            <p:cNvCxnSpPr/>
            <p:nvPr/>
          </p:nvCxnSpPr>
          <p:spPr>
            <a:xfrm>
              <a:off x="518219" y="5758916"/>
              <a:ext cx="761997" cy="0"/>
            </a:xfrm>
            <a:prstGeom prst="straightConnector1">
              <a:avLst/>
            </a:prstGeom>
            <a:noFill/>
            <a:ln w="19050" cap="flat" cmpd="sng" algn="ctr">
              <a:solidFill>
                <a:srgbClr val="5B9BD5"/>
              </a:solidFill>
              <a:prstDash val="solid"/>
              <a:miter lim="800000"/>
              <a:tailEnd type="triangle" w="sm" len="med"/>
            </a:ln>
            <a:effectLst/>
          </p:spPr>
        </p:cxnSp>
        <p:sp>
          <p:nvSpPr>
            <p:cNvPr id="150" name="ZoneTexte 149"/>
            <p:cNvSpPr txBox="1"/>
            <p:nvPr/>
          </p:nvSpPr>
          <p:spPr>
            <a:xfrm>
              <a:off x="772498" y="5450878"/>
              <a:ext cx="263525" cy="369331"/>
            </a:xfrm>
            <a:prstGeom prst="rect">
              <a:avLst/>
            </a:prstGeom>
            <a:noFill/>
          </p:spPr>
          <p:txBody>
            <a:bodyPr wrap="square" rtlCol="0">
              <a:spAutoFit/>
            </a:bodyPr>
            <a:lstStyle/>
            <a:p>
              <a:pPr algn="ctr">
                <a:defRPr/>
              </a:pPr>
              <a:r>
                <a:rPr lang="fr-FR" sz="1200" i="1" kern="0">
                  <a:solidFill>
                    <a:srgbClr val="5B9BD5"/>
                  </a:solidFill>
                  <a:latin typeface="Calibri"/>
                </a:rPr>
                <a:t>U</a:t>
              </a:r>
            </a:p>
          </p:txBody>
        </p:sp>
      </p:grpSp>
      <p:sp>
        <p:nvSpPr>
          <p:cNvPr id="152" name="ZoneTexte 151"/>
          <p:cNvSpPr txBox="1"/>
          <p:nvPr/>
        </p:nvSpPr>
        <p:spPr>
          <a:xfrm>
            <a:off x="6044632" y="3811614"/>
            <a:ext cx="1771226" cy="415498"/>
          </a:xfrm>
          <a:prstGeom prst="rect">
            <a:avLst/>
          </a:prstGeom>
          <a:noFill/>
        </p:spPr>
        <p:txBody>
          <a:bodyPr wrap="square" rtlCol="0">
            <a:spAutoFit/>
          </a:bodyPr>
          <a:lstStyle/>
          <a:p>
            <a:pPr fontAlgn="base">
              <a:spcBef>
                <a:spcPct val="0"/>
              </a:spcBef>
              <a:spcAft>
                <a:spcPct val="0"/>
              </a:spcAft>
            </a:pPr>
            <a:r>
              <a:rPr lang="fr-FR" sz="1050">
                <a:solidFill>
                  <a:srgbClr val="000000"/>
                </a:solidFill>
              </a:rPr>
              <a:t>U = 27 m/s, </a:t>
            </a:r>
            <a:r>
              <a:rPr lang="fr-FR" sz="1050" err="1">
                <a:solidFill>
                  <a:srgbClr val="000000"/>
                </a:solidFill>
              </a:rPr>
              <a:t>Re</a:t>
            </a:r>
            <a:r>
              <a:rPr lang="fr-FR" sz="1050">
                <a:solidFill>
                  <a:srgbClr val="000000"/>
                </a:solidFill>
              </a:rPr>
              <a:t> = 80 000</a:t>
            </a:r>
          </a:p>
          <a:p>
            <a:pPr fontAlgn="base">
              <a:spcBef>
                <a:spcPct val="0"/>
              </a:spcBef>
              <a:spcAft>
                <a:spcPct val="0"/>
              </a:spcAft>
            </a:pPr>
            <a:r>
              <a:rPr lang="fr-FR" sz="1050">
                <a:solidFill>
                  <a:srgbClr val="000000"/>
                </a:solidFill>
              </a:rPr>
              <a:t>moyenne sur 30s</a:t>
            </a:r>
          </a:p>
        </p:txBody>
      </p:sp>
    </p:spTree>
    <p:extLst>
      <p:ext uri="{BB962C8B-B14F-4D97-AF65-F5344CB8AC3E}">
        <p14:creationId xmlns:p14="http://schemas.microsoft.com/office/powerpoint/2010/main" val="174416402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443" y="859807"/>
            <a:ext cx="5404115" cy="3423884"/>
          </a:xfrm>
          <a:prstGeom prst="rect">
            <a:avLst/>
          </a:prstGeom>
        </p:spPr>
      </p:pic>
      <p:sp>
        <p:nvSpPr>
          <p:cNvPr id="77826" name="Rectangle 2"/>
          <p:cNvSpPr>
            <a:spLocks noGrp="1" noChangeArrowheads="1"/>
          </p:cNvSpPr>
          <p:nvPr>
            <p:ph type="title"/>
          </p:nvPr>
        </p:nvSpPr>
        <p:spPr/>
        <p:txBody>
          <a:bodyPr/>
          <a:lstStyle/>
          <a:p>
            <a:r>
              <a:rPr lang="fr-FR" sz="2400">
                <a:solidFill>
                  <a:srgbClr val="006AB3"/>
                </a:solidFill>
                <a:cs typeface="Arial" charset="0"/>
              </a:rPr>
              <a:t>mesures de pression</a:t>
            </a:r>
          </a:p>
        </p:txBody>
      </p:sp>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3320" y="4381979"/>
            <a:ext cx="5457825" cy="481890"/>
          </a:xfrm>
          <a:prstGeom prst="rect">
            <a:avLst/>
          </a:prstGeom>
        </p:spPr>
      </p:pic>
      <p:grpSp>
        <p:nvGrpSpPr>
          <p:cNvPr id="129" name="Groupe 128"/>
          <p:cNvGrpSpPr/>
          <p:nvPr/>
        </p:nvGrpSpPr>
        <p:grpSpPr>
          <a:xfrm>
            <a:off x="6073960" y="2235830"/>
            <a:ext cx="1749254" cy="1535556"/>
            <a:chOff x="5738237" y="92932"/>
            <a:chExt cx="2757276" cy="2420432"/>
          </a:xfrm>
        </p:grpSpPr>
        <p:sp>
          <p:nvSpPr>
            <p:cNvPr id="130" name="Cylindre 129"/>
            <p:cNvSpPr/>
            <p:nvPr/>
          </p:nvSpPr>
          <p:spPr>
            <a:xfrm rot="8446678" flipH="1">
              <a:off x="6837783" y="491885"/>
              <a:ext cx="802265" cy="2021479"/>
            </a:xfrm>
            <a:prstGeom prst="can">
              <a:avLst>
                <a:gd name="adj" fmla="val 96838"/>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a:defRPr/>
              </a:pPr>
              <a:endParaRPr lang="fr-FR" sz="1350" kern="0">
                <a:solidFill>
                  <a:prstClr val="black"/>
                </a:solidFill>
                <a:latin typeface="Calibri"/>
              </a:endParaRPr>
            </a:p>
          </p:txBody>
        </p:sp>
        <p:cxnSp>
          <p:nvCxnSpPr>
            <p:cNvPr id="131" name="Connecteur droit avec flèche 130"/>
            <p:cNvCxnSpPr/>
            <p:nvPr/>
          </p:nvCxnSpPr>
          <p:spPr>
            <a:xfrm>
              <a:off x="6279213" y="271219"/>
              <a:ext cx="314792" cy="389474"/>
            </a:xfrm>
            <a:prstGeom prst="straightConnector1">
              <a:avLst/>
            </a:prstGeom>
            <a:noFill/>
            <a:ln w="19050" cap="flat" cmpd="sng" algn="ctr">
              <a:solidFill>
                <a:sysClr val="windowText" lastClr="000000"/>
              </a:solidFill>
              <a:prstDash val="solid"/>
              <a:miter lim="800000"/>
              <a:tailEnd type="triangle" w="sm" len="med"/>
            </a:ln>
            <a:effectLst/>
          </p:spPr>
        </p:cxnSp>
        <p:sp>
          <p:nvSpPr>
            <p:cNvPr id="132" name="ZoneTexte 131"/>
            <p:cNvSpPr txBox="1"/>
            <p:nvPr/>
          </p:nvSpPr>
          <p:spPr>
            <a:xfrm>
              <a:off x="6371492" y="230088"/>
              <a:ext cx="263525" cy="363851"/>
            </a:xfrm>
            <a:prstGeom prst="rect">
              <a:avLst/>
            </a:prstGeom>
            <a:noFill/>
          </p:spPr>
          <p:txBody>
            <a:bodyPr wrap="square" rtlCol="0">
              <a:spAutoFit/>
            </a:bodyPr>
            <a:lstStyle/>
            <a:p>
              <a:pPr algn="ctr">
                <a:defRPr/>
              </a:pPr>
              <a:r>
                <a:rPr lang="fr-FR" sz="900" i="1" kern="0">
                  <a:solidFill>
                    <a:prstClr val="black"/>
                  </a:solidFill>
                  <a:latin typeface="Calibri"/>
                </a:rPr>
                <a:t>U</a:t>
              </a:r>
            </a:p>
          </p:txBody>
        </p:sp>
        <p:grpSp>
          <p:nvGrpSpPr>
            <p:cNvPr id="133" name="Groupe 132"/>
            <p:cNvGrpSpPr/>
            <p:nvPr/>
          </p:nvGrpSpPr>
          <p:grpSpPr>
            <a:xfrm>
              <a:off x="7125953" y="845737"/>
              <a:ext cx="849647" cy="582162"/>
              <a:chOff x="5370258" y="4262157"/>
              <a:chExt cx="849647" cy="582162"/>
            </a:xfrm>
          </p:grpSpPr>
          <p:cxnSp>
            <p:nvCxnSpPr>
              <p:cNvPr id="146" name="Connecteur droit avec flèche 145"/>
              <p:cNvCxnSpPr/>
              <p:nvPr/>
            </p:nvCxnSpPr>
            <p:spPr>
              <a:xfrm rot="16200000" flipV="1">
                <a:off x="5390428" y="4519119"/>
                <a:ext cx="360000" cy="0"/>
              </a:xfrm>
              <a:prstGeom prst="straightConnector1">
                <a:avLst/>
              </a:prstGeom>
              <a:noFill/>
              <a:ln w="12700" cap="flat" cmpd="sng" algn="ctr">
                <a:solidFill>
                  <a:sysClr val="windowText" lastClr="000000"/>
                </a:solidFill>
                <a:prstDash val="solid"/>
                <a:miter lim="800000"/>
                <a:tailEnd type="triangle" w="sm" len="med"/>
              </a:ln>
              <a:effectLst/>
            </p:spPr>
          </p:cxnSp>
          <p:sp>
            <p:nvSpPr>
              <p:cNvPr id="147" name="Arc 146"/>
              <p:cNvSpPr/>
              <p:nvPr/>
            </p:nvSpPr>
            <p:spPr>
              <a:xfrm flipH="1">
                <a:off x="5370258" y="4400657"/>
                <a:ext cx="400338" cy="180975"/>
              </a:xfrm>
              <a:prstGeom prst="arc">
                <a:avLst>
                  <a:gd name="adj1" fmla="val 19316299"/>
                  <a:gd name="adj2" fmla="val 12799041"/>
                </a:avLst>
              </a:prstGeom>
              <a:noFill/>
              <a:ln w="12700" cap="flat" cmpd="sng" algn="ctr">
                <a:solidFill>
                  <a:sysClr val="windowText" lastClr="000000"/>
                </a:solidFill>
                <a:prstDash val="solid"/>
                <a:miter lim="800000"/>
                <a:headEnd type="triangle" w="sm" len="med"/>
                <a:tailEnd type="none"/>
              </a:ln>
              <a:effectLst/>
            </p:spPr>
            <p:txBody>
              <a:bodyPr rtlCol="0" anchor="ctr"/>
              <a:lstStyle/>
              <a:p>
                <a:pPr algn="ctr">
                  <a:defRPr/>
                </a:pPr>
                <a:endParaRPr lang="fr-FR" sz="1350" kern="0">
                  <a:solidFill>
                    <a:prstClr val="black"/>
                  </a:solidFill>
                  <a:latin typeface="Calibri"/>
                </a:endParaRPr>
              </a:p>
            </p:txBody>
          </p:sp>
          <p:sp>
            <p:nvSpPr>
              <p:cNvPr id="148" name="ZoneTexte 147"/>
              <p:cNvSpPr txBox="1"/>
              <p:nvPr/>
            </p:nvSpPr>
            <p:spPr>
              <a:xfrm>
                <a:off x="5711545" y="4262157"/>
                <a:ext cx="508360" cy="582162"/>
              </a:xfrm>
              <a:prstGeom prst="rect">
                <a:avLst/>
              </a:prstGeom>
              <a:noFill/>
            </p:spPr>
            <p:txBody>
              <a:bodyPr wrap="square" rtlCol="0">
                <a:spAutoFit/>
              </a:bodyPr>
              <a:lstStyle/>
              <a:p>
                <a:pPr>
                  <a:defRPr/>
                </a:pPr>
                <a:r>
                  <a:rPr lang="el-GR" sz="900" i="1" kern="0">
                    <a:solidFill>
                      <a:prstClr val="black"/>
                    </a:solidFill>
                    <a:latin typeface="Calibri"/>
                  </a:rPr>
                  <a:t>α</a:t>
                </a:r>
                <a:r>
                  <a:rPr lang="fr-FR" sz="900" i="1" kern="0">
                    <a:solidFill>
                      <a:prstClr val="black"/>
                    </a:solidFill>
                    <a:latin typeface="Calibri"/>
                  </a:rPr>
                  <a:t>&gt;0</a:t>
                </a:r>
              </a:p>
            </p:txBody>
          </p:sp>
        </p:grpSp>
        <p:grpSp>
          <p:nvGrpSpPr>
            <p:cNvPr id="134" name="Groupe 133"/>
            <p:cNvGrpSpPr/>
            <p:nvPr/>
          </p:nvGrpSpPr>
          <p:grpSpPr>
            <a:xfrm>
              <a:off x="7326122" y="1456731"/>
              <a:ext cx="1169391" cy="822721"/>
              <a:chOff x="6549368" y="1460863"/>
              <a:chExt cx="1169391" cy="822721"/>
            </a:xfrm>
          </p:grpSpPr>
          <p:sp>
            <p:nvSpPr>
              <p:cNvPr id="142" name="Arc 141"/>
              <p:cNvSpPr/>
              <p:nvPr/>
            </p:nvSpPr>
            <p:spPr>
              <a:xfrm>
                <a:off x="6549368" y="1563584"/>
                <a:ext cx="720000" cy="720000"/>
              </a:xfrm>
              <a:prstGeom prst="arc">
                <a:avLst/>
              </a:prstGeom>
              <a:noFill/>
              <a:ln w="12700" cap="flat" cmpd="sng" algn="ctr">
                <a:solidFill>
                  <a:sysClr val="windowText" lastClr="000000"/>
                </a:solidFill>
                <a:prstDash val="solid"/>
                <a:miter lim="800000"/>
                <a:headEnd type="triangle" w="sm" len="med"/>
                <a:tailEnd type="none"/>
              </a:ln>
              <a:effectLst/>
            </p:spPr>
            <p:txBody>
              <a:bodyPr rtlCol="0" anchor="ctr"/>
              <a:lstStyle/>
              <a:p>
                <a:pPr algn="ctr">
                  <a:defRPr/>
                </a:pPr>
                <a:endParaRPr lang="fr-FR" sz="1350" kern="0">
                  <a:solidFill>
                    <a:prstClr val="black"/>
                  </a:solidFill>
                  <a:latin typeface="Calibri"/>
                </a:endParaRPr>
              </a:p>
            </p:txBody>
          </p:sp>
          <p:sp>
            <p:nvSpPr>
              <p:cNvPr id="143" name="ZoneTexte 142"/>
              <p:cNvSpPr txBox="1"/>
              <p:nvPr/>
            </p:nvSpPr>
            <p:spPr>
              <a:xfrm>
                <a:off x="7044672" y="1460863"/>
                <a:ext cx="449391" cy="363851"/>
              </a:xfrm>
              <a:prstGeom prst="rect">
                <a:avLst/>
              </a:prstGeom>
              <a:noFill/>
            </p:spPr>
            <p:txBody>
              <a:bodyPr wrap="square" rtlCol="0">
                <a:spAutoFit/>
              </a:bodyPr>
              <a:lstStyle/>
              <a:p>
                <a:pPr algn="ctr">
                  <a:defRPr/>
                </a:pPr>
                <a:r>
                  <a:rPr lang="el-GR" sz="900" kern="0">
                    <a:solidFill>
                      <a:prstClr val="black"/>
                    </a:solidFill>
                    <a:latin typeface="Calibri"/>
                  </a:rPr>
                  <a:t>θ</a:t>
                </a:r>
                <a:endParaRPr lang="fr-FR" sz="900" kern="0">
                  <a:solidFill>
                    <a:prstClr val="black"/>
                  </a:solidFill>
                  <a:latin typeface="Calibri"/>
                </a:endParaRPr>
              </a:p>
            </p:txBody>
          </p:sp>
          <p:cxnSp>
            <p:nvCxnSpPr>
              <p:cNvPr id="144" name="Connecteur droit 143"/>
              <p:cNvCxnSpPr/>
              <p:nvPr/>
            </p:nvCxnSpPr>
            <p:spPr>
              <a:xfrm rot="5400000" flipV="1">
                <a:off x="7252053" y="1811633"/>
                <a:ext cx="211" cy="249645"/>
              </a:xfrm>
              <a:prstGeom prst="line">
                <a:avLst/>
              </a:prstGeom>
              <a:noFill/>
              <a:ln w="19050" cap="flat" cmpd="sng" algn="ctr">
                <a:solidFill>
                  <a:sysClr val="windowText" lastClr="000000"/>
                </a:solidFill>
                <a:prstDash val="solid"/>
                <a:miter lim="800000"/>
              </a:ln>
              <a:effectLst/>
            </p:spPr>
          </p:cxnSp>
          <p:sp>
            <p:nvSpPr>
              <p:cNvPr id="145" name="ZoneTexte 144"/>
              <p:cNvSpPr txBox="1"/>
              <p:nvPr/>
            </p:nvSpPr>
            <p:spPr>
              <a:xfrm>
                <a:off x="7269368" y="1800980"/>
                <a:ext cx="449391" cy="363851"/>
              </a:xfrm>
              <a:prstGeom prst="rect">
                <a:avLst/>
              </a:prstGeom>
              <a:noFill/>
            </p:spPr>
            <p:txBody>
              <a:bodyPr wrap="square" rtlCol="0">
                <a:spAutoFit/>
              </a:bodyPr>
              <a:lstStyle/>
              <a:p>
                <a:pPr algn="ctr">
                  <a:defRPr/>
                </a:pPr>
                <a:r>
                  <a:rPr lang="fr-FR" sz="900" kern="0">
                    <a:solidFill>
                      <a:prstClr val="black"/>
                    </a:solidFill>
                    <a:latin typeface="Calibri"/>
                  </a:rPr>
                  <a:t>0</a:t>
                </a:r>
              </a:p>
            </p:txBody>
          </p:sp>
        </p:grpSp>
        <p:grpSp>
          <p:nvGrpSpPr>
            <p:cNvPr id="135" name="Groupe 134"/>
            <p:cNvGrpSpPr/>
            <p:nvPr/>
          </p:nvGrpSpPr>
          <p:grpSpPr>
            <a:xfrm>
              <a:off x="5738237" y="92932"/>
              <a:ext cx="592243" cy="1043538"/>
              <a:chOff x="4156277" y="1785113"/>
              <a:chExt cx="592243" cy="1043538"/>
            </a:xfrm>
          </p:grpSpPr>
          <p:cxnSp>
            <p:nvCxnSpPr>
              <p:cNvPr id="136" name="Connecteur droit avec flèche 135"/>
              <p:cNvCxnSpPr/>
              <p:nvPr/>
            </p:nvCxnSpPr>
            <p:spPr>
              <a:xfrm>
                <a:off x="4218471" y="2300407"/>
                <a:ext cx="190800" cy="238886"/>
              </a:xfrm>
              <a:prstGeom prst="straightConnector1">
                <a:avLst/>
              </a:prstGeom>
              <a:noFill/>
              <a:ln w="12700" cap="flat" cmpd="sng" algn="ctr">
                <a:solidFill>
                  <a:sysClr val="windowText" lastClr="000000"/>
                </a:solidFill>
                <a:prstDash val="solid"/>
                <a:miter lim="800000"/>
                <a:tailEnd type="triangle" w="sm" len="med"/>
              </a:ln>
              <a:effectLst/>
            </p:spPr>
          </p:cxnSp>
          <p:cxnSp>
            <p:nvCxnSpPr>
              <p:cNvPr id="137" name="Connecteur droit avec flèche 136"/>
              <p:cNvCxnSpPr/>
              <p:nvPr/>
            </p:nvCxnSpPr>
            <p:spPr>
              <a:xfrm rot="16200000" flipV="1">
                <a:off x="4056471" y="2138407"/>
                <a:ext cx="324000" cy="0"/>
              </a:xfrm>
              <a:prstGeom prst="straightConnector1">
                <a:avLst/>
              </a:prstGeom>
              <a:noFill/>
              <a:ln w="12700" cap="flat" cmpd="sng" algn="ctr">
                <a:solidFill>
                  <a:sysClr val="windowText" lastClr="000000"/>
                </a:solidFill>
                <a:prstDash val="solid"/>
                <a:miter lim="800000"/>
                <a:tailEnd type="triangle" w="sm" len="med"/>
              </a:ln>
              <a:effectLst/>
            </p:spPr>
          </p:cxnSp>
          <p:sp>
            <p:nvSpPr>
              <p:cNvPr id="138" name="ZoneTexte 137"/>
              <p:cNvSpPr txBox="1"/>
              <p:nvPr/>
            </p:nvSpPr>
            <p:spPr>
              <a:xfrm>
                <a:off x="4297191" y="2464800"/>
                <a:ext cx="263525" cy="363851"/>
              </a:xfrm>
              <a:prstGeom prst="rect">
                <a:avLst/>
              </a:prstGeom>
              <a:noFill/>
            </p:spPr>
            <p:txBody>
              <a:bodyPr wrap="square" rtlCol="0">
                <a:spAutoFit/>
              </a:bodyPr>
              <a:lstStyle/>
              <a:p>
                <a:pPr>
                  <a:defRPr/>
                </a:pPr>
                <a:r>
                  <a:rPr lang="fr-FR" sz="900" kern="0">
                    <a:solidFill>
                      <a:prstClr val="black"/>
                    </a:solidFill>
                    <a:latin typeface="Calibri"/>
                  </a:rPr>
                  <a:t>x</a:t>
                </a:r>
              </a:p>
            </p:txBody>
          </p:sp>
          <p:sp>
            <p:nvSpPr>
              <p:cNvPr id="139" name="ZoneTexte 138"/>
              <p:cNvSpPr txBox="1"/>
              <p:nvPr/>
            </p:nvSpPr>
            <p:spPr>
              <a:xfrm>
                <a:off x="4484995" y="2066182"/>
                <a:ext cx="263525" cy="363851"/>
              </a:xfrm>
              <a:prstGeom prst="rect">
                <a:avLst/>
              </a:prstGeom>
              <a:noFill/>
            </p:spPr>
            <p:txBody>
              <a:bodyPr wrap="square" rtlCol="0">
                <a:spAutoFit/>
              </a:bodyPr>
              <a:lstStyle/>
              <a:p>
                <a:pPr algn="ctr">
                  <a:defRPr/>
                </a:pPr>
                <a:r>
                  <a:rPr lang="fr-FR" sz="900" kern="0">
                    <a:solidFill>
                      <a:prstClr val="black"/>
                    </a:solidFill>
                    <a:latin typeface="Calibri"/>
                  </a:rPr>
                  <a:t>y</a:t>
                </a:r>
              </a:p>
            </p:txBody>
          </p:sp>
          <p:sp>
            <p:nvSpPr>
              <p:cNvPr id="140" name="ZoneTexte 139"/>
              <p:cNvSpPr txBox="1"/>
              <p:nvPr/>
            </p:nvSpPr>
            <p:spPr>
              <a:xfrm>
                <a:off x="4156277" y="1785113"/>
                <a:ext cx="124386" cy="363851"/>
              </a:xfrm>
              <a:prstGeom prst="rect">
                <a:avLst/>
              </a:prstGeom>
              <a:noFill/>
            </p:spPr>
            <p:txBody>
              <a:bodyPr wrap="square" rtlCol="0">
                <a:spAutoFit/>
              </a:bodyPr>
              <a:lstStyle/>
              <a:p>
                <a:pPr algn="ctr">
                  <a:defRPr/>
                </a:pPr>
                <a:r>
                  <a:rPr lang="fr-FR" sz="900" kern="0">
                    <a:solidFill>
                      <a:prstClr val="black"/>
                    </a:solidFill>
                    <a:latin typeface="Calibri"/>
                  </a:rPr>
                  <a:t>z</a:t>
                </a:r>
              </a:p>
            </p:txBody>
          </p:sp>
          <p:cxnSp>
            <p:nvCxnSpPr>
              <p:cNvPr id="141" name="Connecteur droit avec flèche 140"/>
              <p:cNvCxnSpPr/>
              <p:nvPr/>
            </p:nvCxnSpPr>
            <p:spPr>
              <a:xfrm flipV="1">
                <a:off x="4218470" y="2191957"/>
                <a:ext cx="322564" cy="106218"/>
              </a:xfrm>
              <a:prstGeom prst="straightConnector1">
                <a:avLst/>
              </a:prstGeom>
              <a:noFill/>
              <a:ln w="12700" cap="flat" cmpd="sng" algn="ctr">
                <a:solidFill>
                  <a:sysClr val="windowText" lastClr="000000"/>
                </a:solidFill>
                <a:prstDash val="solid"/>
                <a:miter lim="800000"/>
                <a:tailEnd type="triangle" w="sm" len="med"/>
              </a:ln>
              <a:effectLst/>
            </p:spPr>
          </p:cxnSp>
        </p:grpSp>
      </p:grpSp>
      <p:grpSp>
        <p:nvGrpSpPr>
          <p:cNvPr id="8" name="Groupe 7"/>
          <p:cNvGrpSpPr/>
          <p:nvPr/>
        </p:nvGrpSpPr>
        <p:grpSpPr>
          <a:xfrm>
            <a:off x="1590564" y="4312963"/>
            <a:ext cx="571498" cy="276999"/>
            <a:chOff x="518219" y="5450878"/>
            <a:chExt cx="761997" cy="369331"/>
          </a:xfrm>
        </p:grpSpPr>
        <p:cxnSp>
          <p:nvCxnSpPr>
            <p:cNvPr id="149" name="Connecteur droit avec flèche 148"/>
            <p:cNvCxnSpPr/>
            <p:nvPr/>
          </p:nvCxnSpPr>
          <p:spPr>
            <a:xfrm>
              <a:off x="518219" y="5758916"/>
              <a:ext cx="761997" cy="0"/>
            </a:xfrm>
            <a:prstGeom prst="straightConnector1">
              <a:avLst/>
            </a:prstGeom>
            <a:noFill/>
            <a:ln w="19050" cap="flat" cmpd="sng" algn="ctr">
              <a:solidFill>
                <a:srgbClr val="5B9BD5"/>
              </a:solidFill>
              <a:prstDash val="solid"/>
              <a:miter lim="800000"/>
              <a:tailEnd type="triangle" w="sm" len="med"/>
            </a:ln>
            <a:effectLst/>
          </p:spPr>
        </p:cxnSp>
        <p:sp>
          <p:nvSpPr>
            <p:cNvPr id="150" name="ZoneTexte 149"/>
            <p:cNvSpPr txBox="1"/>
            <p:nvPr/>
          </p:nvSpPr>
          <p:spPr>
            <a:xfrm>
              <a:off x="772498" y="5450878"/>
              <a:ext cx="263525" cy="369331"/>
            </a:xfrm>
            <a:prstGeom prst="rect">
              <a:avLst/>
            </a:prstGeom>
            <a:noFill/>
          </p:spPr>
          <p:txBody>
            <a:bodyPr wrap="square" rtlCol="0">
              <a:spAutoFit/>
            </a:bodyPr>
            <a:lstStyle/>
            <a:p>
              <a:pPr algn="ctr">
                <a:defRPr/>
              </a:pPr>
              <a:r>
                <a:rPr lang="fr-FR" sz="1200" i="1" kern="0">
                  <a:solidFill>
                    <a:srgbClr val="5B9BD5"/>
                  </a:solidFill>
                  <a:latin typeface="Calibri"/>
                </a:rPr>
                <a:t>U</a:t>
              </a:r>
            </a:p>
          </p:txBody>
        </p:sp>
      </p:grpSp>
      <p:sp>
        <p:nvSpPr>
          <p:cNvPr id="152" name="ZoneTexte 151"/>
          <p:cNvSpPr txBox="1"/>
          <p:nvPr/>
        </p:nvSpPr>
        <p:spPr>
          <a:xfrm>
            <a:off x="6044632" y="3811614"/>
            <a:ext cx="1771226" cy="415498"/>
          </a:xfrm>
          <a:prstGeom prst="rect">
            <a:avLst/>
          </a:prstGeom>
          <a:noFill/>
        </p:spPr>
        <p:txBody>
          <a:bodyPr wrap="square" rtlCol="0">
            <a:spAutoFit/>
          </a:bodyPr>
          <a:lstStyle/>
          <a:p>
            <a:pPr fontAlgn="base">
              <a:spcBef>
                <a:spcPct val="0"/>
              </a:spcBef>
              <a:spcAft>
                <a:spcPct val="0"/>
              </a:spcAft>
            </a:pPr>
            <a:r>
              <a:rPr lang="fr-FR" sz="1050">
                <a:solidFill>
                  <a:srgbClr val="000000"/>
                </a:solidFill>
              </a:rPr>
              <a:t>U = 27 m/s, </a:t>
            </a:r>
            <a:r>
              <a:rPr lang="fr-FR" sz="1050" err="1">
                <a:solidFill>
                  <a:srgbClr val="000000"/>
                </a:solidFill>
              </a:rPr>
              <a:t>Re</a:t>
            </a:r>
            <a:r>
              <a:rPr lang="fr-FR" sz="1050">
                <a:solidFill>
                  <a:srgbClr val="000000"/>
                </a:solidFill>
              </a:rPr>
              <a:t> = 80 000</a:t>
            </a:r>
          </a:p>
          <a:p>
            <a:pPr fontAlgn="base">
              <a:spcBef>
                <a:spcPct val="0"/>
              </a:spcBef>
              <a:spcAft>
                <a:spcPct val="0"/>
              </a:spcAft>
            </a:pPr>
            <a:r>
              <a:rPr lang="fr-FR" sz="1050">
                <a:solidFill>
                  <a:srgbClr val="000000"/>
                </a:solidFill>
              </a:rPr>
              <a:t>moyenne sur 30s</a:t>
            </a:r>
          </a:p>
        </p:txBody>
      </p:sp>
    </p:spTree>
    <p:extLst>
      <p:ext uri="{BB962C8B-B14F-4D97-AF65-F5344CB8AC3E}">
        <p14:creationId xmlns:p14="http://schemas.microsoft.com/office/powerpoint/2010/main" val="4964982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fr-FR" sz="2400">
                <a:solidFill>
                  <a:srgbClr val="006AB3"/>
                </a:solidFill>
                <a:cs typeface="Arial" charset="0"/>
              </a:rPr>
              <a:t>Signal temporel de pression</a:t>
            </a: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5929" y="4543459"/>
            <a:ext cx="5457825" cy="481890"/>
          </a:xfrm>
          <a:prstGeom prst="rect">
            <a:avLst/>
          </a:prstGeom>
        </p:spPr>
      </p:pic>
      <p:grpSp>
        <p:nvGrpSpPr>
          <p:cNvPr id="8" name="Groupe 7"/>
          <p:cNvGrpSpPr/>
          <p:nvPr/>
        </p:nvGrpSpPr>
        <p:grpSpPr>
          <a:xfrm>
            <a:off x="1473174" y="4474443"/>
            <a:ext cx="571498" cy="276999"/>
            <a:chOff x="518219" y="5450878"/>
            <a:chExt cx="761997" cy="369331"/>
          </a:xfrm>
        </p:grpSpPr>
        <p:cxnSp>
          <p:nvCxnSpPr>
            <p:cNvPr id="149" name="Connecteur droit avec flèche 148"/>
            <p:cNvCxnSpPr/>
            <p:nvPr/>
          </p:nvCxnSpPr>
          <p:spPr>
            <a:xfrm>
              <a:off x="518219" y="5758916"/>
              <a:ext cx="761997" cy="0"/>
            </a:xfrm>
            <a:prstGeom prst="straightConnector1">
              <a:avLst/>
            </a:prstGeom>
            <a:noFill/>
            <a:ln w="19050" cap="flat" cmpd="sng" algn="ctr">
              <a:solidFill>
                <a:srgbClr val="5B9BD5"/>
              </a:solidFill>
              <a:prstDash val="solid"/>
              <a:miter lim="800000"/>
              <a:tailEnd type="triangle" w="sm" len="med"/>
            </a:ln>
            <a:effectLst/>
          </p:spPr>
        </p:cxnSp>
        <p:sp>
          <p:nvSpPr>
            <p:cNvPr id="150" name="ZoneTexte 149"/>
            <p:cNvSpPr txBox="1"/>
            <p:nvPr/>
          </p:nvSpPr>
          <p:spPr>
            <a:xfrm>
              <a:off x="772498" y="5450878"/>
              <a:ext cx="263525" cy="369331"/>
            </a:xfrm>
            <a:prstGeom prst="rect">
              <a:avLst/>
            </a:prstGeom>
            <a:noFill/>
          </p:spPr>
          <p:txBody>
            <a:bodyPr wrap="square" rtlCol="0">
              <a:spAutoFit/>
            </a:bodyPr>
            <a:lstStyle/>
            <a:p>
              <a:pPr algn="ctr">
                <a:defRPr/>
              </a:pPr>
              <a:r>
                <a:rPr lang="fr-FR" sz="1200" i="1" kern="0">
                  <a:solidFill>
                    <a:srgbClr val="5B9BD5"/>
                  </a:solidFill>
                  <a:latin typeface="Calibri"/>
                </a:rPr>
                <a:t>U</a:t>
              </a:r>
            </a:p>
          </p:txBody>
        </p:sp>
      </p:grpSp>
      <p:pic>
        <p:nvPicPr>
          <p:cNvPr id="32" name="Imag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7086" y="491271"/>
            <a:ext cx="4018796" cy="3120396"/>
          </a:xfrm>
          <a:prstGeom prst="rect">
            <a:avLst/>
          </a:prstGeom>
        </p:spPr>
      </p:pic>
      <p:graphicFrame>
        <p:nvGraphicFramePr>
          <p:cNvPr id="46" name="Tableau 45"/>
          <p:cNvGraphicFramePr>
            <a:graphicFrameLocks noGrp="1"/>
          </p:cNvGraphicFramePr>
          <p:nvPr>
            <p:extLst>
              <p:ext uri="{D42A27DB-BD31-4B8C-83A1-F6EECF244321}">
                <p14:modId xmlns:p14="http://schemas.microsoft.com/office/powerpoint/2010/main" val="548060490"/>
              </p:ext>
            </p:extLst>
          </p:nvPr>
        </p:nvGraphicFramePr>
        <p:xfrm>
          <a:off x="1562408" y="3664144"/>
          <a:ext cx="5335389" cy="737256"/>
        </p:xfrm>
        <a:graphic>
          <a:graphicData uri="http://schemas.openxmlformats.org/drawingml/2006/table">
            <a:tbl>
              <a:tblPr firstRow="1" firstCol="1"/>
              <a:tblGrid>
                <a:gridCol w="1637213">
                  <a:extLst>
                    <a:ext uri="{9D8B030D-6E8A-4147-A177-3AD203B41FA5}">
                      <a16:colId xmlns:a16="http://schemas.microsoft.com/office/drawing/2014/main" val="20000"/>
                    </a:ext>
                  </a:extLst>
                </a:gridCol>
                <a:gridCol w="462272">
                  <a:extLst>
                    <a:ext uri="{9D8B030D-6E8A-4147-A177-3AD203B41FA5}">
                      <a16:colId xmlns:a16="http://schemas.microsoft.com/office/drawing/2014/main" val="20001"/>
                    </a:ext>
                  </a:extLst>
                </a:gridCol>
                <a:gridCol w="462272">
                  <a:extLst>
                    <a:ext uri="{9D8B030D-6E8A-4147-A177-3AD203B41FA5}">
                      <a16:colId xmlns:a16="http://schemas.microsoft.com/office/drawing/2014/main" val="20002"/>
                    </a:ext>
                  </a:extLst>
                </a:gridCol>
                <a:gridCol w="462272">
                  <a:extLst>
                    <a:ext uri="{9D8B030D-6E8A-4147-A177-3AD203B41FA5}">
                      <a16:colId xmlns:a16="http://schemas.microsoft.com/office/drawing/2014/main" val="20003"/>
                    </a:ext>
                  </a:extLst>
                </a:gridCol>
                <a:gridCol w="462272">
                  <a:extLst>
                    <a:ext uri="{9D8B030D-6E8A-4147-A177-3AD203B41FA5}">
                      <a16:colId xmlns:a16="http://schemas.microsoft.com/office/drawing/2014/main" val="20004"/>
                    </a:ext>
                  </a:extLst>
                </a:gridCol>
                <a:gridCol w="462272">
                  <a:extLst>
                    <a:ext uri="{9D8B030D-6E8A-4147-A177-3AD203B41FA5}">
                      <a16:colId xmlns:a16="http://schemas.microsoft.com/office/drawing/2014/main" val="20005"/>
                    </a:ext>
                  </a:extLst>
                </a:gridCol>
                <a:gridCol w="462272">
                  <a:extLst>
                    <a:ext uri="{9D8B030D-6E8A-4147-A177-3AD203B41FA5}">
                      <a16:colId xmlns:a16="http://schemas.microsoft.com/office/drawing/2014/main" val="20006"/>
                    </a:ext>
                  </a:extLst>
                </a:gridCol>
                <a:gridCol w="462272">
                  <a:extLst>
                    <a:ext uri="{9D8B030D-6E8A-4147-A177-3AD203B41FA5}">
                      <a16:colId xmlns:a16="http://schemas.microsoft.com/office/drawing/2014/main" val="20007"/>
                    </a:ext>
                  </a:extLst>
                </a:gridCol>
                <a:gridCol w="462272">
                  <a:extLst>
                    <a:ext uri="{9D8B030D-6E8A-4147-A177-3AD203B41FA5}">
                      <a16:colId xmlns:a16="http://schemas.microsoft.com/office/drawing/2014/main" val="20008"/>
                    </a:ext>
                  </a:extLst>
                </a:gridCol>
              </a:tblGrid>
              <a:tr h="24575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l" fontAlgn="b"/>
                      <a:r>
                        <a:rPr lang="fr-FR" sz="1200" u="none" strike="noStrike" dirty="0">
                          <a:effectLst/>
                          <a:latin typeface="+mn-lt"/>
                        </a:rPr>
                        <a:t>Prise de pression </a:t>
                      </a:r>
                      <a:r>
                        <a:rPr lang="fr-FR" sz="1200" i="1" u="none" strike="noStrike" dirty="0">
                          <a:effectLst/>
                          <a:latin typeface="+mn-lt"/>
                        </a:rPr>
                        <a:t>i</a:t>
                      </a:r>
                      <a:endParaRPr lang="fr-FR" sz="1200" b="0" i="1" u="none" strike="noStrike" dirty="0">
                        <a:solidFill>
                          <a:srgbClr val="000000"/>
                        </a:solidFill>
                        <a:effectLst/>
                        <a:latin typeface="+mn-lt"/>
                      </a:endParaRPr>
                    </a:p>
                  </a:txBody>
                  <a:tcPr marL="7144" marR="7144" marT="7144"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
                      <a:r>
                        <a:rPr lang="fr-FR" sz="1200" u="none" strike="noStrike">
                          <a:effectLst/>
                          <a:latin typeface="+mn-lt"/>
                        </a:rPr>
                        <a:t>70</a:t>
                      </a:r>
                      <a:endParaRPr lang="fr-FR" sz="1200" b="0" i="0" u="none" strike="noStrike">
                        <a:solidFill>
                          <a:srgbClr val="000000"/>
                        </a:solidFill>
                        <a:effectLst/>
                        <a:latin typeface="+mn-lt"/>
                      </a:endParaRPr>
                    </a:p>
                  </a:txBody>
                  <a:tcPr marL="7144" marR="7144" marT="7144"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
                      <a:r>
                        <a:rPr lang="fr-FR" sz="1200" u="none" strike="noStrike">
                          <a:effectLst/>
                          <a:latin typeface="+mn-lt"/>
                        </a:rPr>
                        <a:t>71</a:t>
                      </a:r>
                      <a:endParaRPr lang="fr-FR" sz="1200" b="0" i="0" u="none" strike="noStrike">
                        <a:solidFill>
                          <a:srgbClr val="000000"/>
                        </a:solidFill>
                        <a:effectLst/>
                        <a:latin typeface="+mn-lt"/>
                      </a:endParaRPr>
                    </a:p>
                  </a:txBody>
                  <a:tcPr marL="7144" marR="7144" marT="7144"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
                      <a:r>
                        <a:rPr lang="fr-FR" sz="1200" u="none" strike="noStrike">
                          <a:effectLst/>
                          <a:latin typeface="+mn-lt"/>
                        </a:rPr>
                        <a:t>72</a:t>
                      </a:r>
                      <a:endParaRPr lang="fr-FR" sz="1200" b="0" i="0" u="none" strike="noStrike">
                        <a:solidFill>
                          <a:srgbClr val="000000"/>
                        </a:solidFill>
                        <a:effectLst/>
                        <a:latin typeface="+mn-lt"/>
                      </a:endParaRPr>
                    </a:p>
                  </a:txBody>
                  <a:tcPr marL="7144" marR="7144" marT="7144"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
                      <a:r>
                        <a:rPr lang="fr-FR" sz="1200" u="none" strike="noStrike">
                          <a:effectLst/>
                          <a:latin typeface="+mn-lt"/>
                        </a:rPr>
                        <a:t>73</a:t>
                      </a:r>
                      <a:endParaRPr lang="fr-FR" sz="1200" b="0" i="0" u="none" strike="noStrike">
                        <a:solidFill>
                          <a:srgbClr val="000000"/>
                        </a:solidFill>
                        <a:effectLst/>
                        <a:latin typeface="+mn-lt"/>
                      </a:endParaRPr>
                    </a:p>
                  </a:txBody>
                  <a:tcPr marL="7144" marR="7144" marT="7144"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
                      <a:r>
                        <a:rPr lang="fr-FR" sz="1200" u="none" strike="noStrike">
                          <a:effectLst/>
                          <a:latin typeface="+mn-lt"/>
                        </a:rPr>
                        <a:t>74</a:t>
                      </a:r>
                      <a:endParaRPr lang="fr-FR" sz="1200" b="0" i="0" u="none" strike="noStrike">
                        <a:solidFill>
                          <a:srgbClr val="000000"/>
                        </a:solidFill>
                        <a:effectLst/>
                        <a:latin typeface="+mn-lt"/>
                      </a:endParaRPr>
                    </a:p>
                  </a:txBody>
                  <a:tcPr marL="7144" marR="7144" marT="7144"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
                      <a:r>
                        <a:rPr lang="fr-FR" sz="1200" u="none" strike="noStrike">
                          <a:effectLst/>
                          <a:latin typeface="+mn-lt"/>
                        </a:rPr>
                        <a:t>75</a:t>
                      </a:r>
                      <a:endParaRPr lang="fr-FR" sz="1200" b="0" i="0" u="none" strike="noStrike">
                        <a:solidFill>
                          <a:srgbClr val="000000"/>
                        </a:solidFill>
                        <a:effectLst/>
                        <a:latin typeface="+mn-lt"/>
                      </a:endParaRPr>
                    </a:p>
                  </a:txBody>
                  <a:tcPr marL="7144" marR="7144" marT="7144"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
                      <a:r>
                        <a:rPr lang="fr-FR" sz="1200" u="none" strike="noStrike">
                          <a:effectLst/>
                          <a:latin typeface="+mn-lt"/>
                        </a:rPr>
                        <a:t>76</a:t>
                      </a:r>
                      <a:endParaRPr lang="fr-FR" sz="1200" b="0" i="0" u="none" strike="noStrike">
                        <a:solidFill>
                          <a:srgbClr val="000000"/>
                        </a:solidFill>
                        <a:effectLst/>
                        <a:latin typeface="+mn-lt"/>
                      </a:endParaRPr>
                    </a:p>
                  </a:txBody>
                  <a:tcPr marL="7144" marR="7144" marT="7144"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
                      <a:r>
                        <a:rPr lang="fr-FR" sz="1200" u="none" strike="noStrike">
                          <a:effectLst/>
                          <a:latin typeface="+mn-lt"/>
                        </a:rPr>
                        <a:t>77</a:t>
                      </a:r>
                      <a:endParaRPr lang="fr-FR" sz="1200" b="0" i="0" u="none" strike="noStrike">
                        <a:solidFill>
                          <a:srgbClr val="000000"/>
                        </a:solidFill>
                        <a:effectLst/>
                        <a:latin typeface="+mn-lt"/>
                      </a:endParaRPr>
                    </a:p>
                  </a:txBody>
                  <a:tcPr marL="7144" marR="7144" marT="7144"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10000"/>
                  </a:ext>
                </a:extLst>
              </a:tr>
              <a:tr h="24575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l" fontAlgn="b"/>
                      <a:r>
                        <a:rPr lang="fr-FR" sz="1200" u="none" strike="noStrike">
                          <a:effectLst/>
                          <a:latin typeface="+mn-lt"/>
                        </a:rPr>
                        <a:t>Moyenne</a:t>
                      </a:r>
                      <a:endParaRPr lang="fr-FR" sz="1200" b="0" i="1" u="none" strike="noStrike" baseline="-25000">
                        <a:solidFill>
                          <a:srgbClr val="000000"/>
                        </a:solidFill>
                        <a:effectLst/>
                        <a:latin typeface="+mn-lt"/>
                      </a:endParaRPr>
                    </a:p>
                  </a:txBody>
                  <a:tcPr marL="7144" marR="7144" marT="7144"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fr-FR" sz="1200" u="none" strike="noStrike" kern="1200" dirty="0">
                          <a:solidFill>
                            <a:schemeClr val="tx2"/>
                          </a:solidFill>
                          <a:effectLst/>
                          <a:latin typeface="+mn-lt"/>
                          <a:ea typeface="+mn-ea"/>
                          <a:cs typeface="+mn-cs"/>
                        </a:rPr>
                        <a:t>-240</a:t>
                      </a:r>
                    </a:p>
                  </a:txBody>
                  <a:tcPr marL="7144" marR="7144" marT="7144"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fr-FR" sz="1200" u="none" strike="noStrike" kern="1200">
                          <a:solidFill>
                            <a:schemeClr val="tx2"/>
                          </a:solidFill>
                          <a:effectLst/>
                          <a:latin typeface="+mn-lt"/>
                          <a:ea typeface="+mn-ea"/>
                          <a:cs typeface="+mn-cs"/>
                        </a:rPr>
                        <a:t>-221</a:t>
                      </a:r>
                    </a:p>
                  </a:txBody>
                  <a:tcPr marL="7144" marR="7144" marT="7144"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fr-FR" sz="1200" u="none" strike="noStrike" kern="1200">
                          <a:solidFill>
                            <a:schemeClr val="tx2"/>
                          </a:solidFill>
                          <a:effectLst/>
                          <a:latin typeface="+mn-lt"/>
                          <a:ea typeface="+mn-ea"/>
                          <a:cs typeface="+mn-cs"/>
                        </a:rPr>
                        <a:t>-219</a:t>
                      </a:r>
                    </a:p>
                  </a:txBody>
                  <a:tcPr marL="7144" marR="7144" marT="7144"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fr-FR" sz="1200" u="none" strike="noStrike" kern="1200">
                          <a:solidFill>
                            <a:schemeClr val="tx2"/>
                          </a:solidFill>
                          <a:effectLst/>
                          <a:latin typeface="+mn-lt"/>
                          <a:ea typeface="+mn-ea"/>
                          <a:cs typeface="+mn-cs"/>
                        </a:rPr>
                        <a:t>-219</a:t>
                      </a:r>
                    </a:p>
                  </a:txBody>
                  <a:tcPr marL="7144" marR="7144" marT="7144"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fr-FR" sz="1200" u="none" strike="noStrike" kern="1200">
                          <a:solidFill>
                            <a:schemeClr val="tx2"/>
                          </a:solidFill>
                          <a:effectLst/>
                          <a:latin typeface="+mn-lt"/>
                          <a:ea typeface="+mn-ea"/>
                          <a:cs typeface="+mn-cs"/>
                        </a:rPr>
                        <a:t>-223</a:t>
                      </a:r>
                    </a:p>
                  </a:txBody>
                  <a:tcPr marL="7144" marR="7144" marT="7144"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fr-FR" sz="1200" u="none" strike="noStrike" kern="1200">
                          <a:solidFill>
                            <a:schemeClr val="tx2"/>
                          </a:solidFill>
                          <a:effectLst/>
                          <a:latin typeface="+mn-lt"/>
                          <a:ea typeface="+mn-ea"/>
                          <a:cs typeface="+mn-cs"/>
                        </a:rPr>
                        <a:t>-228</a:t>
                      </a:r>
                    </a:p>
                  </a:txBody>
                  <a:tcPr marL="7144" marR="7144" marT="7144"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fr-FR" sz="1200" u="none" strike="noStrike" kern="1200">
                          <a:solidFill>
                            <a:schemeClr val="tx2"/>
                          </a:solidFill>
                          <a:effectLst/>
                          <a:latin typeface="+mn-lt"/>
                          <a:ea typeface="+mn-ea"/>
                          <a:cs typeface="+mn-cs"/>
                        </a:rPr>
                        <a:t>-213</a:t>
                      </a:r>
                    </a:p>
                  </a:txBody>
                  <a:tcPr marL="7144" marR="7144" marT="7144"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fr-FR" sz="1200" u="none" strike="noStrike" kern="1200">
                          <a:solidFill>
                            <a:schemeClr val="tx2"/>
                          </a:solidFill>
                          <a:effectLst/>
                          <a:latin typeface="+mn-lt"/>
                          <a:ea typeface="+mn-ea"/>
                          <a:cs typeface="+mn-cs"/>
                        </a:rPr>
                        <a:t>-225</a:t>
                      </a:r>
                    </a:p>
                  </a:txBody>
                  <a:tcPr marL="7144" marR="7144" marT="7144"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10001"/>
                  </a:ext>
                </a:extLst>
              </a:tr>
              <a:tr h="24575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l" fontAlgn="b"/>
                      <a:r>
                        <a:rPr lang="fr-FR" sz="1200" u="none" strike="noStrike" err="1">
                          <a:effectLst/>
                          <a:latin typeface="+mn-lt"/>
                        </a:rPr>
                        <a:t>Ecart</a:t>
                      </a:r>
                      <a:r>
                        <a:rPr lang="fr-FR" sz="1200" u="none" strike="noStrike">
                          <a:effectLst/>
                          <a:latin typeface="+mn-lt"/>
                        </a:rPr>
                        <a:t>-type</a:t>
                      </a:r>
                      <a:endParaRPr lang="fr-FR" sz="1200" b="0" i="0" u="none" strike="noStrike" baseline="-25000">
                        <a:solidFill>
                          <a:srgbClr val="000000"/>
                        </a:solidFill>
                        <a:effectLst/>
                        <a:latin typeface="+mn-lt"/>
                      </a:endParaRPr>
                    </a:p>
                  </a:txBody>
                  <a:tcPr marL="7144" marR="7144" marT="7144"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ctr" defTabSz="914400" rtl="0" eaLnBrk="1" fontAlgn="b" latinLnBrk="0" hangingPunct="1"/>
                      <a:r>
                        <a:rPr lang="fr-FR" sz="1200" u="none" strike="noStrike" kern="1200" dirty="0">
                          <a:solidFill>
                            <a:schemeClr val="tx2"/>
                          </a:solidFill>
                          <a:effectLst/>
                          <a:latin typeface="+mn-lt"/>
                          <a:ea typeface="+mn-ea"/>
                          <a:cs typeface="+mn-cs"/>
                        </a:rPr>
                        <a:t>8.1</a:t>
                      </a:r>
                    </a:p>
                  </a:txBody>
                  <a:tcPr marL="7144" marR="7144" marT="7144"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ctr" defTabSz="914400" rtl="0" eaLnBrk="1" fontAlgn="b" latinLnBrk="0" hangingPunct="1"/>
                      <a:r>
                        <a:rPr lang="fr-FR" sz="1200" u="none" strike="noStrike" kern="1200" dirty="0">
                          <a:solidFill>
                            <a:schemeClr val="tx2"/>
                          </a:solidFill>
                          <a:effectLst/>
                          <a:latin typeface="+mn-lt"/>
                          <a:ea typeface="+mn-ea"/>
                          <a:cs typeface="+mn-cs"/>
                        </a:rPr>
                        <a:t>7.6</a:t>
                      </a:r>
                    </a:p>
                  </a:txBody>
                  <a:tcPr marL="7144" marR="7144" marT="7144"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ctr" defTabSz="914400" rtl="0" eaLnBrk="1" fontAlgn="b" latinLnBrk="0" hangingPunct="1"/>
                      <a:r>
                        <a:rPr lang="fr-FR" sz="1200" u="none" strike="noStrike" kern="1200" dirty="0">
                          <a:solidFill>
                            <a:schemeClr val="tx2"/>
                          </a:solidFill>
                          <a:effectLst/>
                          <a:latin typeface="+mn-lt"/>
                          <a:ea typeface="+mn-ea"/>
                          <a:cs typeface="+mn-cs"/>
                        </a:rPr>
                        <a:t>7.6</a:t>
                      </a:r>
                    </a:p>
                  </a:txBody>
                  <a:tcPr marL="7144" marR="7144" marT="7144"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ctr" defTabSz="914400" rtl="0" eaLnBrk="1" fontAlgn="b" latinLnBrk="0" hangingPunct="1"/>
                      <a:r>
                        <a:rPr lang="fr-FR" sz="1200" u="none" strike="noStrike" kern="1200" dirty="0">
                          <a:solidFill>
                            <a:schemeClr val="tx2"/>
                          </a:solidFill>
                          <a:effectLst/>
                          <a:latin typeface="+mn-lt"/>
                          <a:ea typeface="+mn-ea"/>
                          <a:cs typeface="+mn-cs"/>
                        </a:rPr>
                        <a:t>7.6</a:t>
                      </a:r>
                    </a:p>
                  </a:txBody>
                  <a:tcPr marL="7144" marR="7144" marT="7144"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ctr" defTabSz="914400" rtl="0" eaLnBrk="1" fontAlgn="b" latinLnBrk="0" hangingPunct="1"/>
                      <a:r>
                        <a:rPr lang="fr-FR" sz="1200" u="none" strike="noStrike" kern="1200" dirty="0">
                          <a:solidFill>
                            <a:schemeClr val="tx2"/>
                          </a:solidFill>
                          <a:effectLst/>
                          <a:latin typeface="+mn-lt"/>
                          <a:ea typeface="+mn-ea"/>
                          <a:cs typeface="+mn-cs"/>
                        </a:rPr>
                        <a:t>7.6</a:t>
                      </a:r>
                    </a:p>
                  </a:txBody>
                  <a:tcPr marL="7144" marR="7144" marT="7144"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ctr" defTabSz="914400" rtl="0" eaLnBrk="1" fontAlgn="b" latinLnBrk="0" hangingPunct="1"/>
                      <a:r>
                        <a:rPr lang="fr-FR" sz="1200" u="none" strike="noStrike" kern="1200" dirty="0">
                          <a:solidFill>
                            <a:schemeClr val="tx2"/>
                          </a:solidFill>
                          <a:effectLst/>
                          <a:latin typeface="+mn-lt"/>
                          <a:ea typeface="+mn-ea"/>
                          <a:cs typeface="+mn-cs"/>
                        </a:rPr>
                        <a:t>7.7</a:t>
                      </a:r>
                    </a:p>
                  </a:txBody>
                  <a:tcPr marL="7144" marR="7144" marT="7144"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ctr" defTabSz="914400" rtl="0" eaLnBrk="1" fontAlgn="b" latinLnBrk="0" hangingPunct="1"/>
                      <a:r>
                        <a:rPr lang="fr-FR" sz="1200" u="none" strike="noStrike" kern="1200" dirty="0">
                          <a:solidFill>
                            <a:schemeClr val="tx2"/>
                          </a:solidFill>
                          <a:effectLst/>
                          <a:latin typeface="+mn-lt"/>
                          <a:ea typeface="+mn-ea"/>
                          <a:cs typeface="+mn-cs"/>
                        </a:rPr>
                        <a:t>7.4</a:t>
                      </a:r>
                    </a:p>
                  </a:txBody>
                  <a:tcPr marL="7144" marR="7144" marT="7144"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ctr" defTabSz="914400" rtl="0" eaLnBrk="1" fontAlgn="b" latinLnBrk="0" hangingPunct="1"/>
                      <a:r>
                        <a:rPr lang="fr-FR" sz="1200" u="none" strike="noStrike" kern="1200" dirty="0">
                          <a:solidFill>
                            <a:schemeClr val="tx2"/>
                          </a:solidFill>
                          <a:effectLst/>
                          <a:latin typeface="+mn-lt"/>
                          <a:ea typeface="+mn-ea"/>
                          <a:cs typeface="+mn-cs"/>
                        </a:rPr>
                        <a:t>7.7</a:t>
                      </a:r>
                    </a:p>
                  </a:txBody>
                  <a:tcPr marL="7144" marR="7144" marT="7144"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10002"/>
                  </a:ext>
                </a:extLst>
              </a:tr>
            </a:tbl>
          </a:graphicData>
        </a:graphic>
      </p:graphicFrame>
      <p:grpSp>
        <p:nvGrpSpPr>
          <p:cNvPr id="47" name="Groupe 46"/>
          <p:cNvGrpSpPr/>
          <p:nvPr/>
        </p:nvGrpSpPr>
        <p:grpSpPr>
          <a:xfrm>
            <a:off x="5687681" y="1472516"/>
            <a:ext cx="1769641" cy="1466676"/>
            <a:chOff x="2987574" y="4397483"/>
            <a:chExt cx="2359521" cy="1955568"/>
          </a:xfrm>
        </p:grpSpPr>
        <p:pic>
          <p:nvPicPr>
            <p:cNvPr id="48" name="Image 4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15741" y="4716700"/>
              <a:ext cx="1390541" cy="1390591"/>
            </a:xfrm>
            <a:prstGeom prst="rect">
              <a:avLst/>
            </a:prstGeom>
          </p:spPr>
        </p:pic>
        <p:grpSp>
          <p:nvGrpSpPr>
            <p:cNvPr id="49" name="Groupe 48"/>
            <p:cNvGrpSpPr/>
            <p:nvPr/>
          </p:nvGrpSpPr>
          <p:grpSpPr>
            <a:xfrm>
              <a:off x="2987574" y="4397483"/>
              <a:ext cx="2359521" cy="1955568"/>
              <a:chOff x="9348802" y="3891530"/>
              <a:chExt cx="2359521" cy="1955568"/>
            </a:xfrm>
          </p:grpSpPr>
          <p:grpSp>
            <p:nvGrpSpPr>
              <p:cNvPr id="50" name="Groupe 49"/>
              <p:cNvGrpSpPr/>
              <p:nvPr/>
            </p:nvGrpSpPr>
            <p:grpSpPr>
              <a:xfrm>
                <a:off x="9653672" y="4132551"/>
                <a:ext cx="1847398" cy="1510737"/>
                <a:chOff x="3314172" y="3957317"/>
                <a:chExt cx="1847398" cy="1510737"/>
              </a:xfrm>
            </p:grpSpPr>
            <p:sp>
              <p:nvSpPr>
                <p:cNvPr id="55" name="ZoneTexte 78"/>
                <p:cNvSpPr txBox="1"/>
                <p:nvPr/>
              </p:nvSpPr>
              <p:spPr>
                <a:xfrm>
                  <a:off x="4478570" y="5054350"/>
                  <a:ext cx="634742" cy="400109"/>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350" b="1">
                      <a:solidFill>
                        <a:prstClr val="black"/>
                      </a:solidFill>
                      <a:latin typeface="Calibri" panose="020F0502020204030204"/>
                    </a:rPr>
                    <a:t>77</a:t>
                  </a:r>
                </a:p>
              </p:txBody>
            </p:sp>
            <p:sp>
              <p:nvSpPr>
                <p:cNvPr id="56" name="ZoneTexte 79"/>
                <p:cNvSpPr txBox="1"/>
                <p:nvPr/>
              </p:nvSpPr>
              <p:spPr>
                <a:xfrm>
                  <a:off x="4526828" y="4010688"/>
                  <a:ext cx="634742" cy="400109"/>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350" b="1">
                      <a:solidFill>
                        <a:prstClr val="black"/>
                      </a:solidFill>
                      <a:latin typeface="Calibri" panose="020F0502020204030204"/>
                    </a:rPr>
                    <a:t>71</a:t>
                  </a:r>
                </a:p>
              </p:txBody>
            </p:sp>
            <p:sp>
              <p:nvSpPr>
                <p:cNvPr id="57" name="ZoneTexte 80"/>
                <p:cNvSpPr txBox="1"/>
                <p:nvPr/>
              </p:nvSpPr>
              <p:spPr>
                <a:xfrm>
                  <a:off x="3314172" y="3957317"/>
                  <a:ext cx="634742" cy="400109"/>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350" b="1">
                      <a:solidFill>
                        <a:prstClr val="black"/>
                      </a:solidFill>
                      <a:latin typeface="Calibri" panose="020F0502020204030204"/>
                    </a:rPr>
                    <a:t>73</a:t>
                  </a:r>
                </a:p>
              </p:txBody>
            </p:sp>
            <p:sp>
              <p:nvSpPr>
                <p:cNvPr id="58" name="ZoneTexte 81"/>
                <p:cNvSpPr txBox="1"/>
                <p:nvPr/>
              </p:nvSpPr>
              <p:spPr>
                <a:xfrm>
                  <a:off x="3331395" y="5067945"/>
                  <a:ext cx="634742" cy="400109"/>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350" b="1">
                      <a:solidFill>
                        <a:prstClr val="black"/>
                      </a:solidFill>
                      <a:latin typeface="Calibri" panose="020F0502020204030204"/>
                    </a:rPr>
                    <a:t>75</a:t>
                  </a:r>
                </a:p>
              </p:txBody>
            </p:sp>
          </p:grpSp>
          <p:sp>
            <p:nvSpPr>
              <p:cNvPr id="51" name="ZoneTexte 68"/>
              <p:cNvSpPr txBox="1"/>
              <p:nvPr/>
            </p:nvSpPr>
            <p:spPr>
              <a:xfrm>
                <a:off x="11073580" y="4680410"/>
                <a:ext cx="634743" cy="400109"/>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350" b="1">
                    <a:solidFill>
                      <a:prstClr val="black"/>
                    </a:solidFill>
                    <a:latin typeface="Calibri" panose="020F0502020204030204"/>
                  </a:rPr>
                  <a:t>70</a:t>
                </a:r>
              </a:p>
            </p:txBody>
          </p:sp>
          <p:sp>
            <p:nvSpPr>
              <p:cNvPr id="52" name="ZoneTexte 69"/>
              <p:cNvSpPr txBox="1"/>
              <p:nvPr/>
            </p:nvSpPr>
            <p:spPr>
              <a:xfrm>
                <a:off x="10211193" y="3891530"/>
                <a:ext cx="634743" cy="400109"/>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350" b="1">
                    <a:solidFill>
                      <a:prstClr val="black"/>
                    </a:solidFill>
                    <a:latin typeface="Calibri" panose="020F0502020204030204"/>
                  </a:rPr>
                  <a:t>72</a:t>
                </a:r>
              </a:p>
            </p:txBody>
          </p:sp>
          <p:sp>
            <p:nvSpPr>
              <p:cNvPr id="53" name="ZoneTexte 70"/>
              <p:cNvSpPr txBox="1"/>
              <p:nvPr/>
            </p:nvSpPr>
            <p:spPr>
              <a:xfrm>
                <a:off x="9348802" y="4669361"/>
                <a:ext cx="634743" cy="400109"/>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350" b="1">
                    <a:solidFill>
                      <a:prstClr val="black"/>
                    </a:solidFill>
                    <a:latin typeface="Calibri" panose="020F0502020204030204"/>
                  </a:rPr>
                  <a:t>74</a:t>
                </a:r>
              </a:p>
            </p:txBody>
          </p:sp>
          <p:sp>
            <p:nvSpPr>
              <p:cNvPr id="54" name="ZoneTexte 71"/>
              <p:cNvSpPr txBox="1"/>
              <p:nvPr/>
            </p:nvSpPr>
            <p:spPr>
              <a:xfrm>
                <a:off x="10211193" y="5446989"/>
                <a:ext cx="634743" cy="400109"/>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350" b="1">
                    <a:solidFill>
                      <a:prstClr val="black"/>
                    </a:solidFill>
                    <a:latin typeface="Calibri" panose="020F0502020204030204"/>
                  </a:rPr>
                  <a:t>76</a:t>
                </a:r>
              </a:p>
            </p:txBody>
          </p:sp>
        </p:grpSp>
      </p:grpSp>
    </p:spTree>
    <p:extLst>
      <p:ext uri="{BB962C8B-B14F-4D97-AF65-F5344CB8AC3E}">
        <p14:creationId xmlns:p14="http://schemas.microsoft.com/office/powerpoint/2010/main" val="20213429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275272" y="134541"/>
            <a:ext cx="8630681" cy="857250"/>
          </a:xfrm>
        </p:spPr>
        <p:txBody>
          <a:bodyPr/>
          <a:lstStyle/>
          <a:p>
            <a:r>
              <a:rPr lang="fr-FR" sz="2400" dirty="0">
                <a:solidFill>
                  <a:srgbClr val="006AB3"/>
                </a:solidFill>
                <a:cs typeface="Arial" charset="0"/>
              </a:rPr>
              <a:t>Effet de la Rotation d’un cylindre sur son axe</a:t>
            </a:r>
          </a:p>
        </p:txBody>
      </p:sp>
      <p:sp>
        <p:nvSpPr>
          <p:cNvPr id="38" name="ZoneTexte 37"/>
          <p:cNvSpPr txBox="1"/>
          <p:nvPr/>
        </p:nvSpPr>
        <p:spPr>
          <a:xfrm>
            <a:off x="294180" y="3827076"/>
            <a:ext cx="351482" cy="323165"/>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200">
                <a:solidFill>
                  <a:schemeClr val="tx1"/>
                </a:solidFill>
              </a:defRPr>
            </a:lvl1pPr>
          </a:lstStyle>
          <a:p>
            <a:pPr marL="0" indent="0" fontAlgn="base">
              <a:spcBef>
                <a:spcPct val="0"/>
              </a:spcBef>
              <a:spcAft>
                <a:spcPct val="0"/>
              </a:spcAft>
              <a:buNone/>
            </a:pPr>
            <a:r>
              <a:rPr lang="fr-FR" sz="1500">
                <a:solidFill>
                  <a:srgbClr val="000000"/>
                </a:solidFill>
              </a:rPr>
              <a:t>0</a:t>
            </a:r>
          </a:p>
        </p:txBody>
      </p:sp>
      <p:sp>
        <p:nvSpPr>
          <p:cNvPr id="39" name="ZoneTexte 38"/>
          <p:cNvSpPr txBox="1"/>
          <p:nvPr/>
        </p:nvSpPr>
        <p:spPr>
          <a:xfrm>
            <a:off x="6549247" y="3787726"/>
            <a:ext cx="733439" cy="323165"/>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200">
                <a:solidFill>
                  <a:schemeClr val="tx1"/>
                </a:solidFill>
              </a:defRPr>
            </a:lvl1pPr>
          </a:lstStyle>
          <a:p>
            <a:pPr marL="0" indent="0" fontAlgn="base">
              <a:spcBef>
                <a:spcPct val="0"/>
              </a:spcBef>
              <a:spcAft>
                <a:spcPct val="0"/>
              </a:spcAft>
              <a:buNone/>
            </a:pPr>
            <a:r>
              <a:rPr lang="fr-FR" sz="1500" dirty="0">
                <a:solidFill>
                  <a:srgbClr val="000000"/>
                </a:solidFill>
              </a:rPr>
              <a:t>-90°</a:t>
            </a:r>
          </a:p>
        </p:txBody>
      </p:sp>
      <p:grpSp>
        <p:nvGrpSpPr>
          <p:cNvPr id="9" name="Groupe 8"/>
          <p:cNvGrpSpPr/>
          <p:nvPr/>
        </p:nvGrpSpPr>
        <p:grpSpPr>
          <a:xfrm>
            <a:off x="275272" y="771550"/>
            <a:ext cx="8630681" cy="2463056"/>
            <a:chOff x="-304800" y="2040731"/>
            <a:chExt cx="9753600" cy="2776538"/>
          </a:xfrm>
        </p:grpSpPr>
        <p:graphicFrame>
          <p:nvGraphicFramePr>
            <p:cNvPr id="41" name="Graphique 40"/>
            <p:cNvGraphicFramePr>
              <a:graphicFrameLocks/>
            </p:cNvGraphicFramePr>
            <p:nvPr>
              <p:extLst/>
            </p:nvPr>
          </p:nvGraphicFramePr>
          <p:xfrm>
            <a:off x="-304800" y="2040731"/>
            <a:ext cx="2438400" cy="277653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2" name="Graphique 41"/>
            <p:cNvGraphicFramePr>
              <a:graphicFrameLocks/>
            </p:cNvGraphicFramePr>
            <p:nvPr>
              <p:extLst/>
            </p:nvPr>
          </p:nvGraphicFramePr>
          <p:xfrm>
            <a:off x="2133600" y="2040731"/>
            <a:ext cx="2438400" cy="277653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3" name="Graphique 42"/>
            <p:cNvGraphicFramePr>
              <a:graphicFrameLocks/>
            </p:cNvGraphicFramePr>
            <p:nvPr>
              <p:extLst/>
            </p:nvPr>
          </p:nvGraphicFramePr>
          <p:xfrm>
            <a:off x="4572000" y="2040731"/>
            <a:ext cx="2438400" cy="277653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4" name="Graphique 43"/>
            <p:cNvGraphicFramePr>
              <a:graphicFrameLocks/>
            </p:cNvGraphicFramePr>
            <p:nvPr>
              <p:extLst/>
            </p:nvPr>
          </p:nvGraphicFramePr>
          <p:xfrm>
            <a:off x="7010400" y="2040731"/>
            <a:ext cx="2438400" cy="2776538"/>
          </p:xfrm>
          <a:graphic>
            <a:graphicData uri="http://schemas.openxmlformats.org/drawingml/2006/chart">
              <c:chart xmlns:c="http://schemas.openxmlformats.org/drawingml/2006/chart" xmlns:r="http://schemas.openxmlformats.org/officeDocument/2006/relationships" r:id="rId6"/>
            </a:graphicData>
          </a:graphic>
        </p:graphicFrame>
      </p:grpSp>
      <p:grpSp>
        <p:nvGrpSpPr>
          <p:cNvPr id="63" name="Groupe 62"/>
          <p:cNvGrpSpPr/>
          <p:nvPr/>
        </p:nvGrpSpPr>
        <p:grpSpPr>
          <a:xfrm>
            <a:off x="502555" y="3270712"/>
            <a:ext cx="1769641" cy="1466676"/>
            <a:chOff x="2987574" y="4397483"/>
            <a:chExt cx="2359521" cy="1955567"/>
          </a:xfrm>
        </p:grpSpPr>
        <p:pic>
          <p:nvPicPr>
            <p:cNvPr id="64" name="Image 6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15741" y="4716700"/>
              <a:ext cx="1390541" cy="1390591"/>
            </a:xfrm>
            <a:prstGeom prst="rect">
              <a:avLst/>
            </a:prstGeom>
          </p:spPr>
        </p:pic>
        <p:grpSp>
          <p:nvGrpSpPr>
            <p:cNvPr id="65" name="Groupe 64"/>
            <p:cNvGrpSpPr/>
            <p:nvPr/>
          </p:nvGrpSpPr>
          <p:grpSpPr>
            <a:xfrm>
              <a:off x="2987574" y="4397483"/>
              <a:ext cx="2359521" cy="1955567"/>
              <a:chOff x="9348802" y="3891530"/>
              <a:chExt cx="2359521" cy="1955567"/>
            </a:xfrm>
          </p:grpSpPr>
          <p:grpSp>
            <p:nvGrpSpPr>
              <p:cNvPr id="66" name="Groupe 65"/>
              <p:cNvGrpSpPr/>
              <p:nvPr/>
            </p:nvGrpSpPr>
            <p:grpSpPr>
              <a:xfrm>
                <a:off x="9653672" y="4132551"/>
                <a:ext cx="1847398" cy="1510738"/>
                <a:chOff x="3314172" y="3957317"/>
                <a:chExt cx="1847398" cy="1510738"/>
              </a:xfrm>
            </p:grpSpPr>
            <p:sp>
              <p:nvSpPr>
                <p:cNvPr id="71" name="ZoneTexte 78"/>
                <p:cNvSpPr txBox="1"/>
                <p:nvPr/>
              </p:nvSpPr>
              <p:spPr>
                <a:xfrm>
                  <a:off x="4478569" y="5054350"/>
                  <a:ext cx="634741" cy="400109"/>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350" b="1">
                      <a:solidFill>
                        <a:prstClr val="black"/>
                      </a:solidFill>
                      <a:latin typeface="Calibri" panose="020F0502020204030204"/>
                    </a:rPr>
                    <a:t>7</a:t>
                  </a:r>
                </a:p>
              </p:txBody>
            </p:sp>
            <p:sp>
              <p:nvSpPr>
                <p:cNvPr id="72" name="ZoneTexte 79"/>
                <p:cNvSpPr txBox="1"/>
                <p:nvPr/>
              </p:nvSpPr>
              <p:spPr>
                <a:xfrm>
                  <a:off x="4526829" y="4010688"/>
                  <a:ext cx="634741" cy="400109"/>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350" b="1">
                      <a:solidFill>
                        <a:prstClr val="black"/>
                      </a:solidFill>
                      <a:latin typeface="Calibri" panose="020F0502020204030204"/>
                    </a:rPr>
                    <a:t>1</a:t>
                  </a:r>
                </a:p>
              </p:txBody>
            </p:sp>
            <p:sp>
              <p:nvSpPr>
                <p:cNvPr id="73" name="ZoneTexte 80"/>
                <p:cNvSpPr txBox="1"/>
                <p:nvPr/>
              </p:nvSpPr>
              <p:spPr>
                <a:xfrm>
                  <a:off x="3314172" y="3957317"/>
                  <a:ext cx="634741" cy="400109"/>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350" b="1" dirty="0">
                      <a:solidFill>
                        <a:prstClr val="black"/>
                      </a:solidFill>
                      <a:latin typeface="Calibri" panose="020F0502020204030204"/>
                    </a:rPr>
                    <a:t>3</a:t>
                  </a:r>
                </a:p>
              </p:txBody>
            </p:sp>
            <p:sp>
              <p:nvSpPr>
                <p:cNvPr id="74" name="ZoneTexte 81"/>
                <p:cNvSpPr txBox="1"/>
                <p:nvPr/>
              </p:nvSpPr>
              <p:spPr>
                <a:xfrm>
                  <a:off x="3331395" y="5067946"/>
                  <a:ext cx="634741" cy="400109"/>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350" b="1">
                      <a:solidFill>
                        <a:prstClr val="black"/>
                      </a:solidFill>
                      <a:latin typeface="Calibri" panose="020F0502020204030204"/>
                    </a:rPr>
                    <a:t>5</a:t>
                  </a:r>
                </a:p>
              </p:txBody>
            </p:sp>
          </p:grpSp>
          <p:sp>
            <p:nvSpPr>
              <p:cNvPr id="67" name="ZoneTexte 68"/>
              <p:cNvSpPr txBox="1"/>
              <p:nvPr/>
            </p:nvSpPr>
            <p:spPr>
              <a:xfrm>
                <a:off x="11073580" y="4680411"/>
                <a:ext cx="634743" cy="400109"/>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350" b="1">
                    <a:solidFill>
                      <a:prstClr val="black"/>
                    </a:solidFill>
                    <a:latin typeface="Calibri" panose="020F0502020204030204"/>
                  </a:rPr>
                  <a:t>0</a:t>
                </a:r>
              </a:p>
            </p:txBody>
          </p:sp>
          <p:sp>
            <p:nvSpPr>
              <p:cNvPr id="68" name="ZoneTexte 69"/>
              <p:cNvSpPr txBox="1"/>
              <p:nvPr/>
            </p:nvSpPr>
            <p:spPr>
              <a:xfrm>
                <a:off x="10211193" y="3891530"/>
                <a:ext cx="634743" cy="400109"/>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350" b="1">
                    <a:solidFill>
                      <a:prstClr val="black"/>
                    </a:solidFill>
                    <a:latin typeface="Calibri" panose="020F0502020204030204"/>
                  </a:rPr>
                  <a:t>2</a:t>
                </a:r>
              </a:p>
            </p:txBody>
          </p:sp>
          <p:sp>
            <p:nvSpPr>
              <p:cNvPr id="69" name="ZoneTexte 70"/>
              <p:cNvSpPr txBox="1"/>
              <p:nvPr/>
            </p:nvSpPr>
            <p:spPr>
              <a:xfrm>
                <a:off x="9348802" y="4669361"/>
                <a:ext cx="634743" cy="400109"/>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350" b="1">
                    <a:solidFill>
                      <a:prstClr val="black"/>
                    </a:solidFill>
                    <a:latin typeface="Calibri" panose="020F0502020204030204"/>
                  </a:rPr>
                  <a:t>4</a:t>
                </a:r>
              </a:p>
            </p:txBody>
          </p:sp>
          <p:sp>
            <p:nvSpPr>
              <p:cNvPr id="70" name="ZoneTexte 71"/>
              <p:cNvSpPr txBox="1"/>
              <p:nvPr/>
            </p:nvSpPr>
            <p:spPr>
              <a:xfrm>
                <a:off x="10211193" y="5446988"/>
                <a:ext cx="634743" cy="400109"/>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350" b="1">
                    <a:solidFill>
                      <a:prstClr val="black"/>
                    </a:solidFill>
                    <a:latin typeface="Calibri" panose="020F0502020204030204"/>
                  </a:rPr>
                  <a:t>6</a:t>
                </a:r>
              </a:p>
            </p:txBody>
          </p:sp>
        </p:grpSp>
      </p:grpSp>
      <p:grpSp>
        <p:nvGrpSpPr>
          <p:cNvPr id="75" name="Groupe 74"/>
          <p:cNvGrpSpPr/>
          <p:nvPr/>
        </p:nvGrpSpPr>
        <p:grpSpPr>
          <a:xfrm>
            <a:off x="7217170" y="3185101"/>
            <a:ext cx="1769641" cy="1466676"/>
            <a:chOff x="2987574" y="4397483"/>
            <a:chExt cx="2359521" cy="1955567"/>
          </a:xfrm>
        </p:grpSpPr>
        <p:pic>
          <p:nvPicPr>
            <p:cNvPr id="76" name="Image 7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15741" y="4716700"/>
              <a:ext cx="1390541" cy="1390591"/>
            </a:xfrm>
            <a:prstGeom prst="rect">
              <a:avLst/>
            </a:prstGeom>
          </p:spPr>
        </p:pic>
        <p:grpSp>
          <p:nvGrpSpPr>
            <p:cNvPr id="77" name="Groupe 76"/>
            <p:cNvGrpSpPr/>
            <p:nvPr/>
          </p:nvGrpSpPr>
          <p:grpSpPr>
            <a:xfrm>
              <a:off x="2987574" y="4397483"/>
              <a:ext cx="2359521" cy="1955567"/>
              <a:chOff x="9348802" y="3891530"/>
              <a:chExt cx="2359521" cy="1955567"/>
            </a:xfrm>
          </p:grpSpPr>
          <p:grpSp>
            <p:nvGrpSpPr>
              <p:cNvPr id="78" name="Groupe 77"/>
              <p:cNvGrpSpPr/>
              <p:nvPr/>
            </p:nvGrpSpPr>
            <p:grpSpPr>
              <a:xfrm>
                <a:off x="9653672" y="4132551"/>
                <a:ext cx="1847398" cy="1510738"/>
                <a:chOff x="3314172" y="3957317"/>
                <a:chExt cx="1847398" cy="1510738"/>
              </a:xfrm>
            </p:grpSpPr>
            <p:sp>
              <p:nvSpPr>
                <p:cNvPr id="83" name="ZoneTexte 78"/>
                <p:cNvSpPr txBox="1"/>
                <p:nvPr/>
              </p:nvSpPr>
              <p:spPr>
                <a:xfrm>
                  <a:off x="4478569" y="5054350"/>
                  <a:ext cx="634741" cy="400109"/>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350" b="1">
                      <a:solidFill>
                        <a:prstClr val="black"/>
                      </a:solidFill>
                      <a:latin typeface="Calibri" panose="020F0502020204030204"/>
                    </a:rPr>
                    <a:t>1</a:t>
                  </a:r>
                </a:p>
              </p:txBody>
            </p:sp>
            <p:sp>
              <p:nvSpPr>
                <p:cNvPr id="84" name="ZoneTexte 79"/>
                <p:cNvSpPr txBox="1"/>
                <p:nvPr/>
              </p:nvSpPr>
              <p:spPr>
                <a:xfrm>
                  <a:off x="4526829" y="4010688"/>
                  <a:ext cx="634741" cy="400109"/>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350" b="1">
                      <a:solidFill>
                        <a:prstClr val="black"/>
                      </a:solidFill>
                      <a:latin typeface="Calibri" panose="020F0502020204030204"/>
                    </a:rPr>
                    <a:t>3</a:t>
                  </a:r>
                </a:p>
              </p:txBody>
            </p:sp>
            <p:sp>
              <p:nvSpPr>
                <p:cNvPr id="85" name="ZoneTexte 80"/>
                <p:cNvSpPr txBox="1"/>
                <p:nvPr/>
              </p:nvSpPr>
              <p:spPr>
                <a:xfrm>
                  <a:off x="3314172" y="3957317"/>
                  <a:ext cx="634741" cy="400109"/>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350" b="1">
                      <a:solidFill>
                        <a:prstClr val="black"/>
                      </a:solidFill>
                      <a:latin typeface="Calibri" panose="020F0502020204030204"/>
                    </a:rPr>
                    <a:t>5</a:t>
                  </a:r>
                </a:p>
              </p:txBody>
            </p:sp>
            <p:sp>
              <p:nvSpPr>
                <p:cNvPr id="86" name="ZoneTexte 81"/>
                <p:cNvSpPr txBox="1"/>
                <p:nvPr/>
              </p:nvSpPr>
              <p:spPr>
                <a:xfrm>
                  <a:off x="3331395" y="5067946"/>
                  <a:ext cx="634741" cy="400109"/>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350" b="1">
                      <a:solidFill>
                        <a:prstClr val="black"/>
                      </a:solidFill>
                      <a:latin typeface="Calibri" panose="020F0502020204030204"/>
                    </a:rPr>
                    <a:t>7</a:t>
                  </a:r>
                </a:p>
              </p:txBody>
            </p:sp>
          </p:grpSp>
          <p:sp>
            <p:nvSpPr>
              <p:cNvPr id="79" name="ZoneTexte 68"/>
              <p:cNvSpPr txBox="1"/>
              <p:nvPr/>
            </p:nvSpPr>
            <p:spPr>
              <a:xfrm>
                <a:off x="11073580" y="4680411"/>
                <a:ext cx="634743" cy="400109"/>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350" b="1">
                    <a:solidFill>
                      <a:prstClr val="black"/>
                    </a:solidFill>
                    <a:latin typeface="Calibri" panose="020F0502020204030204"/>
                  </a:rPr>
                  <a:t>2</a:t>
                </a:r>
              </a:p>
            </p:txBody>
          </p:sp>
          <p:sp>
            <p:nvSpPr>
              <p:cNvPr id="80" name="ZoneTexte 69"/>
              <p:cNvSpPr txBox="1"/>
              <p:nvPr/>
            </p:nvSpPr>
            <p:spPr>
              <a:xfrm>
                <a:off x="10211193" y="3891530"/>
                <a:ext cx="634743" cy="400109"/>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350" b="1">
                    <a:solidFill>
                      <a:prstClr val="black"/>
                    </a:solidFill>
                    <a:latin typeface="Calibri" panose="020F0502020204030204"/>
                  </a:rPr>
                  <a:t>4</a:t>
                </a:r>
              </a:p>
            </p:txBody>
          </p:sp>
          <p:sp>
            <p:nvSpPr>
              <p:cNvPr id="81" name="ZoneTexte 70"/>
              <p:cNvSpPr txBox="1"/>
              <p:nvPr/>
            </p:nvSpPr>
            <p:spPr>
              <a:xfrm>
                <a:off x="9348802" y="4669361"/>
                <a:ext cx="634743" cy="400109"/>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350" b="1">
                    <a:solidFill>
                      <a:prstClr val="black"/>
                    </a:solidFill>
                    <a:latin typeface="Calibri" panose="020F0502020204030204"/>
                  </a:rPr>
                  <a:t>6</a:t>
                </a:r>
              </a:p>
            </p:txBody>
          </p:sp>
          <p:sp>
            <p:nvSpPr>
              <p:cNvPr id="82" name="ZoneTexte 71"/>
              <p:cNvSpPr txBox="1"/>
              <p:nvPr/>
            </p:nvSpPr>
            <p:spPr>
              <a:xfrm>
                <a:off x="10211193" y="5446988"/>
                <a:ext cx="634743" cy="400109"/>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350" b="1">
                    <a:solidFill>
                      <a:prstClr val="black"/>
                    </a:solidFill>
                    <a:latin typeface="Calibri" panose="020F0502020204030204"/>
                  </a:rPr>
                  <a:t>0</a:t>
                </a:r>
              </a:p>
            </p:txBody>
          </p:sp>
        </p:grpSp>
      </p:grpSp>
      <p:grpSp>
        <p:nvGrpSpPr>
          <p:cNvPr id="87" name="Groupe 86"/>
          <p:cNvGrpSpPr/>
          <p:nvPr/>
        </p:nvGrpSpPr>
        <p:grpSpPr>
          <a:xfrm>
            <a:off x="1985905" y="4603267"/>
            <a:ext cx="5392271" cy="561321"/>
            <a:chOff x="3160058" y="4555679"/>
            <a:chExt cx="8280000" cy="861926"/>
          </a:xfrm>
        </p:grpSpPr>
        <p:sp>
          <p:nvSpPr>
            <p:cNvPr id="88" name="Rectangle 87"/>
            <p:cNvSpPr/>
            <p:nvPr/>
          </p:nvSpPr>
          <p:spPr>
            <a:xfrm>
              <a:off x="3700361" y="4650040"/>
              <a:ext cx="7200000" cy="162000"/>
            </a:xfrm>
            <a:prstGeom prst="rect">
              <a:avLst/>
            </a:prstGeom>
            <a:solidFill>
              <a:sysClr val="window" lastClr="FFFFFF"/>
            </a:solidFill>
            <a:ln w="1905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a:ln>
                  <a:noFill/>
                </a:ln>
                <a:solidFill>
                  <a:prstClr val="white"/>
                </a:solidFill>
                <a:effectLst/>
                <a:uLnTx/>
                <a:uFillTx/>
                <a:latin typeface="Calibri"/>
                <a:ea typeface="+mn-ea"/>
                <a:cs typeface="+mn-cs"/>
              </a:endParaRPr>
            </a:p>
          </p:txBody>
        </p:sp>
        <p:sp>
          <p:nvSpPr>
            <p:cNvPr id="89" name="Triangle isocèle 88"/>
            <p:cNvSpPr/>
            <p:nvPr/>
          </p:nvSpPr>
          <p:spPr>
            <a:xfrm rot="16200000">
              <a:off x="3349058" y="4459145"/>
              <a:ext cx="162000" cy="540000"/>
            </a:xfrm>
            <a:prstGeom prst="triangl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a:ln>
                  <a:noFill/>
                </a:ln>
                <a:solidFill>
                  <a:prstClr val="white"/>
                </a:solidFill>
                <a:effectLst/>
                <a:uLnTx/>
                <a:uFillTx/>
                <a:latin typeface="Calibri"/>
                <a:ea typeface="+mn-ea"/>
                <a:cs typeface="+mn-cs"/>
              </a:endParaRPr>
            </a:p>
          </p:txBody>
        </p:sp>
        <p:sp>
          <p:nvSpPr>
            <p:cNvPr id="90" name="Triangle isocèle 89"/>
            <p:cNvSpPr/>
            <p:nvPr/>
          </p:nvSpPr>
          <p:spPr>
            <a:xfrm rot="5400000" flipH="1">
              <a:off x="11089058" y="4459145"/>
              <a:ext cx="162000" cy="540000"/>
            </a:xfrm>
            <a:prstGeom prst="triangl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a:ln>
                  <a:noFill/>
                </a:ln>
                <a:solidFill>
                  <a:prstClr val="white"/>
                </a:solidFill>
                <a:effectLst/>
                <a:uLnTx/>
                <a:uFillTx/>
                <a:latin typeface="Calibri"/>
                <a:ea typeface="+mn-ea"/>
                <a:cs typeface="+mn-cs"/>
              </a:endParaRPr>
            </a:p>
          </p:txBody>
        </p:sp>
        <p:grpSp>
          <p:nvGrpSpPr>
            <p:cNvPr id="91" name="Groupe 90"/>
            <p:cNvGrpSpPr/>
            <p:nvPr/>
          </p:nvGrpSpPr>
          <p:grpSpPr>
            <a:xfrm>
              <a:off x="7300058" y="4555679"/>
              <a:ext cx="3060606" cy="353372"/>
              <a:chOff x="7199697" y="625639"/>
              <a:chExt cx="3060606" cy="353372"/>
            </a:xfrm>
          </p:grpSpPr>
          <p:cxnSp>
            <p:nvCxnSpPr>
              <p:cNvPr id="104" name="Connecteur droit 103"/>
              <p:cNvCxnSpPr/>
              <p:nvPr/>
            </p:nvCxnSpPr>
            <p:spPr>
              <a:xfrm flipH="1" flipV="1">
                <a:off x="7199697" y="625639"/>
                <a:ext cx="303" cy="352611"/>
              </a:xfrm>
              <a:prstGeom prst="line">
                <a:avLst/>
              </a:prstGeom>
              <a:noFill/>
              <a:ln w="19050" cap="flat" cmpd="sng" algn="ctr">
                <a:solidFill>
                  <a:sysClr val="windowText" lastClr="000000"/>
                </a:solidFill>
                <a:prstDash val="solid"/>
                <a:miter lim="800000"/>
              </a:ln>
              <a:effectLst/>
            </p:spPr>
          </p:cxnSp>
          <p:cxnSp>
            <p:nvCxnSpPr>
              <p:cNvPr id="105" name="Connecteur droit 104"/>
              <p:cNvCxnSpPr/>
              <p:nvPr/>
            </p:nvCxnSpPr>
            <p:spPr>
              <a:xfrm flipH="1" flipV="1">
                <a:off x="8280000" y="626400"/>
                <a:ext cx="303" cy="352611"/>
              </a:xfrm>
              <a:prstGeom prst="line">
                <a:avLst/>
              </a:prstGeom>
              <a:noFill/>
              <a:ln w="19050" cap="flat" cmpd="sng" algn="ctr">
                <a:solidFill>
                  <a:sysClr val="windowText" lastClr="000000"/>
                </a:solidFill>
                <a:prstDash val="solid"/>
                <a:miter lim="800000"/>
              </a:ln>
              <a:effectLst/>
            </p:spPr>
          </p:cxnSp>
          <p:cxnSp>
            <p:nvCxnSpPr>
              <p:cNvPr id="106" name="Connecteur droit 105"/>
              <p:cNvCxnSpPr/>
              <p:nvPr/>
            </p:nvCxnSpPr>
            <p:spPr>
              <a:xfrm flipH="1" flipV="1">
                <a:off x="9360000" y="626400"/>
                <a:ext cx="303" cy="352611"/>
              </a:xfrm>
              <a:prstGeom prst="line">
                <a:avLst/>
              </a:prstGeom>
              <a:noFill/>
              <a:ln w="19050" cap="flat" cmpd="sng" algn="ctr">
                <a:solidFill>
                  <a:sysClr val="windowText" lastClr="000000"/>
                </a:solidFill>
                <a:prstDash val="solid"/>
                <a:miter lim="800000"/>
              </a:ln>
              <a:effectLst/>
            </p:spPr>
          </p:cxnSp>
          <p:cxnSp>
            <p:nvCxnSpPr>
              <p:cNvPr id="107" name="Connecteur droit 106"/>
              <p:cNvCxnSpPr/>
              <p:nvPr/>
            </p:nvCxnSpPr>
            <p:spPr>
              <a:xfrm flipH="1" flipV="1">
                <a:off x="10260000" y="626400"/>
                <a:ext cx="303" cy="352611"/>
              </a:xfrm>
              <a:prstGeom prst="line">
                <a:avLst/>
              </a:prstGeom>
              <a:noFill/>
              <a:ln w="19050" cap="flat" cmpd="sng" algn="ctr">
                <a:solidFill>
                  <a:sysClr val="windowText" lastClr="000000"/>
                </a:solidFill>
                <a:prstDash val="solid"/>
                <a:miter lim="800000"/>
              </a:ln>
              <a:effectLst/>
            </p:spPr>
          </p:cxnSp>
        </p:grpSp>
        <p:grpSp>
          <p:nvGrpSpPr>
            <p:cNvPr id="92" name="Groupe 91"/>
            <p:cNvGrpSpPr/>
            <p:nvPr/>
          </p:nvGrpSpPr>
          <p:grpSpPr>
            <a:xfrm flipH="1">
              <a:off x="4239452" y="4555679"/>
              <a:ext cx="3060606" cy="353372"/>
              <a:chOff x="7199697" y="625639"/>
              <a:chExt cx="3060606" cy="353372"/>
            </a:xfrm>
          </p:grpSpPr>
          <p:cxnSp>
            <p:nvCxnSpPr>
              <p:cNvPr id="100" name="Connecteur droit 99"/>
              <p:cNvCxnSpPr/>
              <p:nvPr/>
            </p:nvCxnSpPr>
            <p:spPr>
              <a:xfrm flipH="1" flipV="1">
                <a:off x="7199697" y="625639"/>
                <a:ext cx="303" cy="352611"/>
              </a:xfrm>
              <a:prstGeom prst="line">
                <a:avLst/>
              </a:prstGeom>
              <a:noFill/>
              <a:ln w="19050" cap="flat" cmpd="sng" algn="ctr">
                <a:solidFill>
                  <a:sysClr val="windowText" lastClr="000000"/>
                </a:solidFill>
                <a:prstDash val="solid"/>
                <a:miter lim="800000"/>
              </a:ln>
              <a:effectLst/>
            </p:spPr>
          </p:cxnSp>
          <p:cxnSp>
            <p:nvCxnSpPr>
              <p:cNvPr id="101" name="Connecteur droit 100"/>
              <p:cNvCxnSpPr/>
              <p:nvPr/>
            </p:nvCxnSpPr>
            <p:spPr>
              <a:xfrm flipH="1" flipV="1">
                <a:off x="8280000" y="626400"/>
                <a:ext cx="303" cy="352611"/>
              </a:xfrm>
              <a:prstGeom prst="line">
                <a:avLst/>
              </a:prstGeom>
              <a:noFill/>
              <a:ln w="19050" cap="flat" cmpd="sng" algn="ctr">
                <a:solidFill>
                  <a:sysClr val="windowText" lastClr="000000"/>
                </a:solidFill>
                <a:prstDash val="solid"/>
                <a:miter lim="800000"/>
              </a:ln>
              <a:effectLst/>
            </p:spPr>
          </p:cxnSp>
          <p:cxnSp>
            <p:nvCxnSpPr>
              <p:cNvPr id="102" name="Connecteur droit 101"/>
              <p:cNvCxnSpPr/>
              <p:nvPr/>
            </p:nvCxnSpPr>
            <p:spPr>
              <a:xfrm flipH="1" flipV="1">
                <a:off x="9360000" y="626400"/>
                <a:ext cx="303" cy="352611"/>
              </a:xfrm>
              <a:prstGeom prst="line">
                <a:avLst/>
              </a:prstGeom>
              <a:noFill/>
              <a:ln w="19050" cap="flat" cmpd="sng" algn="ctr">
                <a:solidFill>
                  <a:sysClr val="windowText" lastClr="000000"/>
                </a:solidFill>
                <a:prstDash val="solid"/>
                <a:miter lim="800000"/>
              </a:ln>
              <a:effectLst/>
            </p:spPr>
          </p:cxnSp>
          <p:cxnSp>
            <p:nvCxnSpPr>
              <p:cNvPr id="103" name="Connecteur droit 102"/>
              <p:cNvCxnSpPr/>
              <p:nvPr/>
            </p:nvCxnSpPr>
            <p:spPr>
              <a:xfrm flipH="1" flipV="1">
                <a:off x="10260000" y="626400"/>
                <a:ext cx="303" cy="352611"/>
              </a:xfrm>
              <a:prstGeom prst="line">
                <a:avLst/>
              </a:prstGeom>
              <a:noFill/>
              <a:ln w="19050" cap="flat" cmpd="sng" algn="ctr">
                <a:solidFill>
                  <a:sysClr val="windowText" lastClr="000000"/>
                </a:solidFill>
                <a:prstDash val="solid"/>
                <a:miter lim="800000"/>
              </a:ln>
              <a:effectLst/>
            </p:spPr>
          </p:cxnSp>
        </p:grpSp>
        <p:sp>
          <p:nvSpPr>
            <p:cNvPr id="93" name="ZoneTexte 92"/>
            <p:cNvSpPr txBox="1"/>
            <p:nvPr/>
          </p:nvSpPr>
          <p:spPr>
            <a:xfrm>
              <a:off x="3893914" y="4930174"/>
              <a:ext cx="634743" cy="47260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1" i="0" u="none" strike="noStrike" kern="0" cap="none" spc="0" normalizeH="0" baseline="0" noProof="0">
                  <a:ln>
                    <a:noFill/>
                  </a:ln>
                  <a:solidFill>
                    <a:prstClr val="black"/>
                  </a:solidFill>
                  <a:effectLst/>
                  <a:uLnTx/>
                  <a:uFillTx/>
                  <a:latin typeface="Calibri"/>
                  <a:cs typeface="+mn-cs"/>
                </a:rPr>
                <a:t>10</a:t>
              </a:r>
            </a:p>
          </p:txBody>
        </p:sp>
        <p:sp>
          <p:nvSpPr>
            <p:cNvPr id="94" name="ZoneTexte 93"/>
            <p:cNvSpPr txBox="1"/>
            <p:nvPr/>
          </p:nvSpPr>
          <p:spPr>
            <a:xfrm>
              <a:off x="4793915" y="4934697"/>
              <a:ext cx="634743" cy="47260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1" i="0" u="none" strike="noStrike" kern="0" cap="none" spc="0" normalizeH="0" baseline="0" noProof="0">
                  <a:ln>
                    <a:noFill/>
                  </a:ln>
                  <a:solidFill>
                    <a:prstClr val="black"/>
                  </a:solidFill>
                  <a:effectLst/>
                  <a:uLnTx/>
                  <a:uFillTx/>
                  <a:latin typeface="Calibri"/>
                  <a:cs typeface="+mn-cs"/>
                </a:rPr>
                <a:t>20</a:t>
              </a:r>
            </a:p>
          </p:txBody>
        </p:sp>
        <p:sp>
          <p:nvSpPr>
            <p:cNvPr id="95" name="ZoneTexte 94"/>
            <p:cNvSpPr txBox="1"/>
            <p:nvPr/>
          </p:nvSpPr>
          <p:spPr>
            <a:xfrm>
              <a:off x="5868870" y="4930174"/>
              <a:ext cx="634743" cy="47260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1" i="0" u="none" strike="noStrike" kern="0" cap="none" spc="0" normalizeH="0" baseline="0" noProof="0">
                  <a:ln>
                    <a:noFill/>
                  </a:ln>
                  <a:solidFill>
                    <a:prstClr val="black"/>
                  </a:solidFill>
                  <a:effectLst/>
                  <a:uLnTx/>
                  <a:uFillTx/>
                  <a:latin typeface="Calibri"/>
                  <a:cs typeface="+mn-cs"/>
                </a:rPr>
                <a:t>30</a:t>
              </a:r>
            </a:p>
          </p:txBody>
        </p:sp>
        <p:sp>
          <p:nvSpPr>
            <p:cNvPr id="96" name="ZoneTexte 95"/>
            <p:cNvSpPr txBox="1"/>
            <p:nvPr/>
          </p:nvSpPr>
          <p:spPr>
            <a:xfrm>
              <a:off x="6943825" y="4931959"/>
              <a:ext cx="634743" cy="47260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1" i="0" u="none" strike="noStrike" kern="0" cap="none" spc="0" normalizeH="0" baseline="0" noProof="0" dirty="0">
                  <a:ln>
                    <a:noFill/>
                  </a:ln>
                  <a:solidFill>
                    <a:prstClr val="black"/>
                  </a:solidFill>
                  <a:effectLst/>
                  <a:uLnTx/>
                  <a:uFillTx/>
                  <a:latin typeface="Calibri"/>
                  <a:cs typeface="+mn-cs"/>
                </a:rPr>
                <a:t>40</a:t>
              </a:r>
            </a:p>
          </p:txBody>
        </p:sp>
        <p:sp>
          <p:nvSpPr>
            <p:cNvPr id="97" name="ZoneTexte 96"/>
            <p:cNvSpPr txBox="1"/>
            <p:nvPr/>
          </p:nvSpPr>
          <p:spPr>
            <a:xfrm>
              <a:off x="8017642" y="4923959"/>
              <a:ext cx="634743" cy="47260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1" i="0" u="none" strike="noStrike" kern="0" cap="none" spc="0" normalizeH="0" baseline="0" noProof="0">
                  <a:ln>
                    <a:noFill/>
                  </a:ln>
                  <a:solidFill>
                    <a:prstClr val="black"/>
                  </a:solidFill>
                  <a:effectLst/>
                  <a:uLnTx/>
                  <a:uFillTx/>
                  <a:latin typeface="Calibri"/>
                  <a:cs typeface="+mn-cs"/>
                </a:rPr>
                <a:t>50</a:t>
              </a:r>
            </a:p>
          </p:txBody>
        </p:sp>
        <p:sp>
          <p:nvSpPr>
            <p:cNvPr id="98" name="ZoneTexte 97"/>
            <p:cNvSpPr txBox="1"/>
            <p:nvPr/>
          </p:nvSpPr>
          <p:spPr>
            <a:xfrm>
              <a:off x="9131792" y="4931959"/>
              <a:ext cx="634743" cy="47260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1" i="0" u="none" strike="noStrike" kern="0" cap="none" spc="0" normalizeH="0" baseline="0" noProof="0">
                  <a:ln>
                    <a:noFill/>
                  </a:ln>
                  <a:solidFill>
                    <a:prstClr val="black"/>
                  </a:solidFill>
                  <a:effectLst/>
                  <a:uLnTx/>
                  <a:uFillTx/>
                  <a:latin typeface="Calibri"/>
                  <a:cs typeface="+mn-cs"/>
                </a:rPr>
                <a:t>60</a:t>
              </a:r>
            </a:p>
          </p:txBody>
        </p:sp>
        <p:sp>
          <p:nvSpPr>
            <p:cNvPr id="99" name="ZoneTexte 98"/>
            <p:cNvSpPr txBox="1"/>
            <p:nvPr/>
          </p:nvSpPr>
          <p:spPr>
            <a:xfrm>
              <a:off x="10020475" y="4945004"/>
              <a:ext cx="634743" cy="47260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1" i="0" u="none" strike="noStrike" kern="0" cap="none" spc="0" normalizeH="0" baseline="0" noProof="0">
                  <a:ln>
                    <a:noFill/>
                  </a:ln>
                  <a:solidFill>
                    <a:prstClr val="black"/>
                  </a:solidFill>
                  <a:effectLst/>
                  <a:uLnTx/>
                  <a:uFillTx/>
                  <a:latin typeface="Calibri"/>
                  <a:cs typeface="+mn-cs"/>
                </a:rPr>
                <a:t>70</a:t>
              </a:r>
            </a:p>
          </p:txBody>
        </p:sp>
      </p:grpSp>
    </p:spTree>
    <p:extLst>
      <p:ext uri="{BB962C8B-B14F-4D97-AF65-F5344CB8AC3E}">
        <p14:creationId xmlns:p14="http://schemas.microsoft.com/office/powerpoint/2010/main" val="16924741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1323" y="53535"/>
            <a:ext cx="9361040" cy="857250"/>
          </a:xfrm>
        </p:spPr>
        <p:txBody>
          <a:bodyPr/>
          <a:lstStyle/>
          <a:p>
            <a:r>
              <a:rPr lang="fr-FR" sz="2400" dirty="0">
                <a:solidFill>
                  <a:srgbClr val="006AB3"/>
                </a:solidFill>
                <a:cs typeface="Arial" charset="0"/>
              </a:rPr>
              <a:t>Effet d’une modification des prises (scotch percé)</a:t>
            </a:r>
          </a:p>
        </p:txBody>
      </p:sp>
      <p:pic>
        <p:nvPicPr>
          <p:cNvPr id="2" name="Imag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4588" y="3171642"/>
            <a:ext cx="1949824" cy="1462368"/>
          </a:xfrm>
          <a:prstGeom prst="rect">
            <a:avLst/>
          </a:prstGeom>
        </p:spPr>
      </p:pic>
      <p:pic>
        <p:nvPicPr>
          <p:cNvPr id="4" name="Imag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48906" y="3244824"/>
            <a:ext cx="1334408" cy="1000806"/>
          </a:xfrm>
          <a:prstGeom prst="rect">
            <a:avLst/>
          </a:prstGeom>
        </p:spPr>
      </p:pic>
      <p:graphicFrame>
        <p:nvGraphicFramePr>
          <p:cNvPr id="21" name="Tableau 20"/>
          <p:cNvGraphicFramePr>
            <a:graphicFrameLocks noGrp="1"/>
          </p:cNvGraphicFramePr>
          <p:nvPr>
            <p:extLst>
              <p:ext uri="{D42A27DB-BD31-4B8C-83A1-F6EECF244321}">
                <p14:modId xmlns:p14="http://schemas.microsoft.com/office/powerpoint/2010/main" val="606201818"/>
              </p:ext>
            </p:extLst>
          </p:nvPr>
        </p:nvGraphicFramePr>
        <p:xfrm>
          <a:off x="1462087" y="3296770"/>
          <a:ext cx="1845856" cy="1043940"/>
        </p:xfrm>
        <a:graphic>
          <a:graphicData uri="http://schemas.openxmlformats.org/drawingml/2006/table">
            <a:tbl>
              <a:tblPr firstRow="1" bandRow="1">
                <a:tableStyleId>{7DF18680-E054-41AD-8BC1-D1AEF772440D}</a:tableStyleId>
              </a:tblPr>
              <a:tblGrid>
                <a:gridCol w="923768">
                  <a:extLst>
                    <a:ext uri="{9D8B030D-6E8A-4147-A177-3AD203B41FA5}">
                      <a16:colId xmlns:a16="http://schemas.microsoft.com/office/drawing/2014/main" val="20000"/>
                    </a:ext>
                  </a:extLst>
                </a:gridCol>
                <a:gridCol w="922088">
                  <a:extLst>
                    <a:ext uri="{9D8B030D-6E8A-4147-A177-3AD203B41FA5}">
                      <a16:colId xmlns:a16="http://schemas.microsoft.com/office/drawing/2014/main" val="20001"/>
                    </a:ext>
                  </a:extLst>
                </a:gridCol>
              </a:tblGrid>
              <a:tr h="388620">
                <a:tc>
                  <a:txBody>
                    <a:bodyPr/>
                    <a:lstStyle/>
                    <a:p>
                      <a:pPr algn="ctr"/>
                      <a:r>
                        <a:rPr lang="fr-FR" sz="1100" dirty="0"/>
                        <a:t>scotch</a:t>
                      </a:r>
                    </a:p>
                  </a:txBody>
                  <a:tcPr marL="68580" marR="68580" marT="34290" marB="34290" anchor="ctr"/>
                </a:tc>
                <a:tc>
                  <a:txBody>
                    <a:bodyPr/>
                    <a:lstStyle/>
                    <a:p>
                      <a:pPr algn="ctr"/>
                      <a:r>
                        <a:rPr lang="fr-FR" sz="1100"/>
                        <a:t>Diamètre du</a:t>
                      </a:r>
                      <a:r>
                        <a:rPr lang="fr-FR" sz="1100" baseline="0"/>
                        <a:t> trou [mm]</a:t>
                      </a:r>
                      <a:endParaRPr lang="fr-FR" sz="1100"/>
                    </a:p>
                  </a:txBody>
                  <a:tcPr marL="68580" marR="68580" marT="34290" marB="34290" anchor="ctr"/>
                </a:tc>
                <a:extLst>
                  <a:ext uri="{0D108BD9-81ED-4DB2-BD59-A6C34878D82A}">
                    <a16:rowId xmlns:a16="http://schemas.microsoft.com/office/drawing/2014/main" val="10000"/>
                  </a:ext>
                </a:extLst>
              </a:tr>
              <a:tr h="228600">
                <a:tc>
                  <a:txBody>
                    <a:bodyPr/>
                    <a:lstStyle/>
                    <a:p>
                      <a:pPr algn="ctr"/>
                      <a:r>
                        <a:rPr lang="fr-FR" sz="1100"/>
                        <a:t>sans</a:t>
                      </a:r>
                    </a:p>
                  </a:txBody>
                  <a:tcPr marL="68580" marR="68580" marT="34290" marB="34290" anchor="ctr"/>
                </a:tc>
                <a:tc>
                  <a:txBody>
                    <a:bodyPr/>
                    <a:lstStyle/>
                    <a:p>
                      <a:pPr algn="ctr"/>
                      <a:r>
                        <a:rPr lang="fr-FR" sz="1100" dirty="0"/>
                        <a:t>1,8</a:t>
                      </a:r>
                    </a:p>
                  </a:txBody>
                  <a:tcPr marL="68580" marR="68580" marT="34290" marB="34290" anchor="ctr"/>
                </a:tc>
                <a:extLst>
                  <a:ext uri="{0D108BD9-81ED-4DB2-BD59-A6C34878D82A}">
                    <a16:rowId xmlns:a16="http://schemas.microsoft.com/office/drawing/2014/main" val="10001"/>
                  </a:ext>
                </a:extLst>
              </a:tr>
              <a:tr h="228600">
                <a:tc>
                  <a:txBody>
                    <a:bodyPr/>
                    <a:lstStyle/>
                    <a:p>
                      <a:pPr algn="ctr"/>
                      <a:r>
                        <a:rPr lang="fr-FR" sz="1100"/>
                        <a:t>avec</a:t>
                      </a:r>
                    </a:p>
                  </a:txBody>
                  <a:tcPr marL="68580" marR="68580" marT="34290" marB="34290" anchor="ctr"/>
                </a:tc>
                <a:tc>
                  <a:txBody>
                    <a:bodyPr/>
                    <a:lstStyle/>
                    <a:p>
                      <a:pPr algn="ctr"/>
                      <a:r>
                        <a:rPr lang="fr-FR" sz="1100" dirty="0"/>
                        <a:t>0,6</a:t>
                      </a:r>
                    </a:p>
                  </a:txBody>
                  <a:tcPr marL="68580" marR="68580" marT="34290" marB="34290" anchor="ctr"/>
                </a:tc>
                <a:extLst>
                  <a:ext uri="{0D108BD9-81ED-4DB2-BD59-A6C34878D82A}">
                    <a16:rowId xmlns:a16="http://schemas.microsoft.com/office/drawing/2014/main" val="10002"/>
                  </a:ext>
                </a:extLst>
              </a:tr>
            </a:tbl>
          </a:graphicData>
        </a:graphic>
      </p:graphicFrame>
      <p:grpSp>
        <p:nvGrpSpPr>
          <p:cNvPr id="6" name="Groupe 5"/>
          <p:cNvGrpSpPr/>
          <p:nvPr/>
        </p:nvGrpSpPr>
        <p:grpSpPr>
          <a:xfrm>
            <a:off x="179512" y="483518"/>
            <a:ext cx="8856984" cy="2678415"/>
            <a:chOff x="-304800" y="2040731"/>
            <a:chExt cx="9753600" cy="2776538"/>
          </a:xfrm>
        </p:grpSpPr>
        <p:graphicFrame>
          <p:nvGraphicFramePr>
            <p:cNvPr id="26" name="Graphique 25"/>
            <p:cNvGraphicFramePr>
              <a:graphicFrameLocks/>
            </p:cNvGraphicFramePr>
            <p:nvPr>
              <p:extLst/>
            </p:nvPr>
          </p:nvGraphicFramePr>
          <p:xfrm>
            <a:off x="-304800" y="2040731"/>
            <a:ext cx="2438400" cy="277653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7" name="Graphique 26"/>
            <p:cNvGraphicFramePr>
              <a:graphicFrameLocks/>
            </p:cNvGraphicFramePr>
            <p:nvPr>
              <p:extLst/>
            </p:nvPr>
          </p:nvGraphicFramePr>
          <p:xfrm>
            <a:off x="2133600" y="2040731"/>
            <a:ext cx="2438400" cy="277653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8" name="Graphique 27"/>
            <p:cNvGraphicFramePr>
              <a:graphicFrameLocks/>
            </p:cNvGraphicFramePr>
            <p:nvPr>
              <p:extLst/>
            </p:nvPr>
          </p:nvGraphicFramePr>
          <p:xfrm>
            <a:off x="4572000" y="2040731"/>
            <a:ext cx="2438400" cy="2776538"/>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9" name="Graphique 28"/>
            <p:cNvGraphicFramePr>
              <a:graphicFrameLocks/>
            </p:cNvGraphicFramePr>
            <p:nvPr>
              <p:extLst/>
            </p:nvPr>
          </p:nvGraphicFramePr>
          <p:xfrm>
            <a:off x="7010400" y="2040731"/>
            <a:ext cx="2438400" cy="2776538"/>
          </p:xfrm>
          <a:graphic>
            <a:graphicData uri="http://schemas.openxmlformats.org/drawingml/2006/chart">
              <c:chart xmlns:c="http://schemas.openxmlformats.org/drawingml/2006/chart" xmlns:r="http://schemas.openxmlformats.org/officeDocument/2006/relationships" r:id="rId8"/>
            </a:graphicData>
          </a:graphic>
        </p:graphicFrame>
      </p:grpSp>
      <p:grpSp>
        <p:nvGrpSpPr>
          <p:cNvPr id="38" name="Groupe 37"/>
          <p:cNvGrpSpPr/>
          <p:nvPr/>
        </p:nvGrpSpPr>
        <p:grpSpPr>
          <a:xfrm>
            <a:off x="1985905" y="4603267"/>
            <a:ext cx="5392271" cy="561321"/>
            <a:chOff x="3160058" y="4555679"/>
            <a:chExt cx="8280000" cy="861926"/>
          </a:xfrm>
        </p:grpSpPr>
        <p:sp>
          <p:nvSpPr>
            <p:cNvPr id="39" name="Rectangle 38"/>
            <p:cNvSpPr/>
            <p:nvPr/>
          </p:nvSpPr>
          <p:spPr>
            <a:xfrm>
              <a:off x="3700361" y="4650040"/>
              <a:ext cx="7200000" cy="162000"/>
            </a:xfrm>
            <a:prstGeom prst="rect">
              <a:avLst/>
            </a:prstGeom>
            <a:solidFill>
              <a:sysClr val="window" lastClr="FFFFFF"/>
            </a:solidFill>
            <a:ln w="1905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a:ln>
                  <a:noFill/>
                </a:ln>
                <a:solidFill>
                  <a:prstClr val="white"/>
                </a:solidFill>
                <a:effectLst/>
                <a:uLnTx/>
                <a:uFillTx/>
                <a:latin typeface="Calibri"/>
                <a:ea typeface="+mn-ea"/>
                <a:cs typeface="+mn-cs"/>
              </a:endParaRPr>
            </a:p>
          </p:txBody>
        </p:sp>
        <p:sp>
          <p:nvSpPr>
            <p:cNvPr id="40" name="Triangle isocèle 39"/>
            <p:cNvSpPr/>
            <p:nvPr/>
          </p:nvSpPr>
          <p:spPr>
            <a:xfrm rot="16200000">
              <a:off x="3349058" y="4459145"/>
              <a:ext cx="162000" cy="540000"/>
            </a:xfrm>
            <a:prstGeom prst="triangl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a:ln>
                  <a:noFill/>
                </a:ln>
                <a:solidFill>
                  <a:prstClr val="white"/>
                </a:solidFill>
                <a:effectLst/>
                <a:uLnTx/>
                <a:uFillTx/>
                <a:latin typeface="Calibri"/>
                <a:ea typeface="+mn-ea"/>
                <a:cs typeface="+mn-cs"/>
              </a:endParaRPr>
            </a:p>
          </p:txBody>
        </p:sp>
        <p:sp>
          <p:nvSpPr>
            <p:cNvPr id="41" name="Triangle isocèle 40"/>
            <p:cNvSpPr/>
            <p:nvPr/>
          </p:nvSpPr>
          <p:spPr>
            <a:xfrm rot="5400000" flipH="1">
              <a:off x="11089058" y="4459145"/>
              <a:ext cx="162000" cy="540000"/>
            </a:xfrm>
            <a:prstGeom prst="triangl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a:ln>
                  <a:noFill/>
                </a:ln>
                <a:solidFill>
                  <a:prstClr val="white"/>
                </a:solidFill>
                <a:effectLst/>
                <a:uLnTx/>
                <a:uFillTx/>
                <a:latin typeface="Calibri"/>
                <a:ea typeface="+mn-ea"/>
                <a:cs typeface="+mn-cs"/>
              </a:endParaRPr>
            </a:p>
          </p:txBody>
        </p:sp>
        <p:grpSp>
          <p:nvGrpSpPr>
            <p:cNvPr id="42" name="Groupe 41"/>
            <p:cNvGrpSpPr/>
            <p:nvPr/>
          </p:nvGrpSpPr>
          <p:grpSpPr>
            <a:xfrm>
              <a:off x="7300058" y="4555679"/>
              <a:ext cx="3060606" cy="353372"/>
              <a:chOff x="7199697" y="625639"/>
              <a:chExt cx="3060606" cy="353372"/>
            </a:xfrm>
          </p:grpSpPr>
          <p:cxnSp>
            <p:nvCxnSpPr>
              <p:cNvPr id="55" name="Connecteur droit 54"/>
              <p:cNvCxnSpPr/>
              <p:nvPr/>
            </p:nvCxnSpPr>
            <p:spPr>
              <a:xfrm flipH="1" flipV="1">
                <a:off x="7199697" y="625639"/>
                <a:ext cx="303" cy="352611"/>
              </a:xfrm>
              <a:prstGeom prst="line">
                <a:avLst/>
              </a:prstGeom>
              <a:noFill/>
              <a:ln w="19050" cap="flat" cmpd="sng" algn="ctr">
                <a:solidFill>
                  <a:sysClr val="windowText" lastClr="000000"/>
                </a:solidFill>
                <a:prstDash val="solid"/>
                <a:miter lim="800000"/>
              </a:ln>
              <a:effectLst/>
            </p:spPr>
          </p:cxnSp>
          <p:cxnSp>
            <p:nvCxnSpPr>
              <p:cNvPr id="56" name="Connecteur droit 55"/>
              <p:cNvCxnSpPr/>
              <p:nvPr/>
            </p:nvCxnSpPr>
            <p:spPr>
              <a:xfrm flipH="1" flipV="1">
                <a:off x="8280000" y="626400"/>
                <a:ext cx="303" cy="352611"/>
              </a:xfrm>
              <a:prstGeom prst="line">
                <a:avLst/>
              </a:prstGeom>
              <a:noFill/>
              <a:ln w="19050" cap="flat" cmpd="sng" algn="ctr">
                <a:solidFill>
                  <a:sysClr val="windowText" lastClr="000000"/>
                </a:solidFill>
                <a:prstDash val="solid"/>
                <a:miter lim="800000"/>
              </a:ln>
              <a:effectLst/>
            </p:spPr>
          </p:cxnSp>
          <p:cxnSp>
            <p:nvCxnSpPr>
              <p:cNvPr id="57" name="Connecteur droit 56"/>
              <p:cNvCxnSpPr/>
              <p:nvPr/>
            </p:nvCxnSpPr>
            <p:spPr>
              <a:xfrm flipH="1" flipV="1">
                <a:off x="9360000" y="626400"/>
                <a:ext cx="303" cy="352611"/>
              </a:xfrm>
              <a:prstGeom prst="line">
                <a:avLst/>
              </a:prstGeom>
              <a:noFill/>
              <a:ln w="19050" cap="flat" cmpd="sng" algn="ctr">
                <a:solidFill>
                  <a:sysClr val="windowText" lastClr="000000"/>
                </a:solidFill>
                <a:prstDash val="solid"/>
                <a:miter lim="800000"/>
              </a:ln>
              <a:effectLst/>
            </p:spPr>
          </p:cxnSp>
          <p:cxnSp>
            <p:nvCxnSpPr>
              <p:cNvPr id="58" name="Connecteur droit 57"/>
              <p:cNvCxnSpPr/>
              <p:nvPr/>
            </p:nvCxnSpPr>
            <p:spPr>
              <a:xfrm flipH="1" flipV="1">
                <a:off x="10260000" y="626400"/>
                <a:ext cx="303" cy="352611"/>
              </a:xfrm>
              <a:prstGeom prst="line">
                <a:avLst/>
              </a:prstGeom>
              <a:noFill/>
              <a:ln w="19050" cap="flat" cmpd="sng" algn="ctr">
                <a:solidFill>
                  <a:sysClr val="windowText" lastClr="000000"/>
                </a:solidFill>
                <a:prstDash val="solid"/>
                <a:miter lim="800000"/>
              </a:ln>
              <a:effectLst/>
            </p:spPr>
          </p:cxnSp>
        </p:grpSp>
        <p:grpSp>
          <p:nvGrpSpPr>
            <p:cNvPr id="43" name="Groupe 42"/>
            <p:cNvGrpSpPr/>
            <p:nvPr/>
          </p:nvGrpSpPr>
          <p:grpSpPr>
            <a:xfrm flipH="1">
              <a:off x="4239452" y="4555679"/>
              <a:ext cx="3060606" cy="353372"/>
              <a:chOff x="7199697" y="625639"/>
              <a:chExt cx="3060606" cy="353372"/>
            </a:xfrm>
          </p:grpSpPr>
          <p:cxnSp>
            <p:nvCxnSpPr>
              <p:cNvPr id="51" name="Connecteur droit 50"/>
              <p:cNvCxnSpPr/>
              <p:nvPr/>
            </p:nvCxnSpPr>
            <p:spPr>
              <a:xfrm flipH="1" flipV="1">
                <a:off x="7199697" y="625639"/>
                <a:ext cx="303" cy="352611"/>
              </a:xfrm>
              <a:prstGeom prst="line">
                <a:avLst/>
              </a:prstGeom>
              <a:noFill/>
              <a:ln w="19050" cap="flat" cmpd="sng" algn="ctr">
                <a:solidFill>
                  <a:sysClr val="windowText" lastClr="000000"/>
                </a:solidFill>
                <a:prstDash val="solid"/>
                <a:miter lim="800000"/>
              </a:ln>
              <a:effectLst/>
            </p:spPr>
          </p:cxnSp>
          <p:cxnSp>
            <p:nvCxnSpPr>
              <p:cNvPr id="52" name="Connecteur droit 51"/>
              <p:cNvCxnSpPr/>
              <p:nvPr/>
            </p:nvCxnSpPr>
            <p:spPr>
              <a:xfrm flipH="1" flipV="1">
                <a:off x="8280000" y="626400"/>
                <a:ext cx="303" cy="352611"/>
              </a:xfrm>
              <a:prstGeom prst="line">
                <a:avLst/>
              </a:prstGeom>
              <a:noFill/>
              <a:ln w="19050" cap="flat" cmpd="sng" algn="ctr">
                <a:solidFill>
                  <a:sysClr val="windowText" lastClr="000000"/>
                </a:solidFill>
                <a:prstDash val="solid"/>
                <a:miter lim="800000"/>
              </a:ln>
              <a:effectLst/>
            </p:spPr>
          </p:cxnSp>
          <p:cxnSp>
            <p:nvCxnSpPr>
              <p:cNvPr id="53" name="Connecteur droit 52"/>
              <p:cNvCxnSpPr/>
              <p:nvPr/>
            </p:nvCxnSpPr>
            <p:spPr>
              <a:xfrm flipH="1" flipV="1">
                <a:off x="9360000" y="626400"/>
                <a:ext cx="303" cy="352611"/>
              </a:xfrm>
              <a:prstGeom prst="line">
                <a:avLst/>
              </a:prstGeom>
              <a:noFill/>
              <a:ln w="19050" cap="flat" cmpd="sng" algn="ctr">
                <a:solidFill>
                  <a:sysClr val="windowText" lastClr="000000"/>
                </a:solidFill>
                <a:prstDash val="solid"/>
                <a:miter lim="800000"/>
              </a:ln>
              <a:effectLst/>
            </p:spPr>
          </p:cxnSp>
          <p:cxnSp>
            <p:nvCxnSpPr>
              <p:cNvPr id="54" name="Connecteur droit 53"/>
              <p:cNvCxnSpPr/>
              <p:nvPr/>
            </p:nvCxnSpPr>
            <p:spPr>
              <a:xfrm flipH="1" flipV="1">
                <a:off x="10260000" y="626400"/>
                <a:ext cx="303" cy="352611"/>
              </a:xfrm>
              <a:prstGeom prst="line">
                <a:avLst/>
              </a:prstGeom>
              <a:noFill/>
              <a:ln w="19050" cap="flat" cmpd="sng" algn="ctr">
                <a:solidFill>
                  <a:sysClr val="windowText" lastClr="000000"/>
                </a:solidFill>
                <a:prstDash val="solid"/>
                <a:miter lim="800000"/>
              </a:ln>
              <a:effectLst/>
            </p:spPr>
          </p:cxnSp>
        </p:grpSp>
        <p:sp>
          <p:nvSpPr>
            <p:cNvPr id="44" name="ZoneTexte 43"/>
            <p:cNvSpPr txBox="1"/>
            <p:nvPr/>
          </p:nvSpPr>
          <p:spPr>
            <a:xfrm>
              <a:off x="3893914" y="4930174"/>
              <a:ext cx="634743" cy="47260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1" i="0" u="none" strike="noStrike" kern="0" cap="none" spc="0" normalizeH="0" baseline="0" noProof="0">
                  <a:ln>
                    <a:noFill/>
                  </a:ln>
                  <a:solidFill>
                    <a:prstClr val="black"/>
                  </a:solidFill>
                  <a:effectLst/>
                  <a:uLnTx/>
                  <a:uFillTx/>
                  <a:latin typeface="Calibri"/>
                  <a:cs typeface="+mn-cs"/>
                </a:rPr>
                <a:t>10</a:t>
              </a:r>
            </a:p>
          </p:txBody>
        </p:sp>
        <p:sp>
          <p:nvSpPr>
            <p:cNvPr id="45" name="ZoneTexte 44"/>
            <p:cNvSpPr txBox="1"/>
            <p:nvPr/>
          </p:nvSpPr>
          <p:spPr>
            <a:xfrm>
              <a:off x="4793915" y="4934697"/>
              <a:ext cx="634743" cy="47260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1" i="0" u="none" strike="noStrike" kern="0" cap="none" spc="0" normalizeH="0" baseline="0" noProof="0">
                  <a:ln>
                    <a:noFill/>
                  </a:ln>
                  <a:solidFill>
                    <a:prstClr val="black"/>
                  </a:solidFill>
                  <a:effectLst/>
                  <a:uLnTx/>
                  <a:uFillTx/>
                  <a:latin typeface="Calibri"/>
                  <a:cs typeface="+mn-cs"/>
                </a:rPr>
                <a:t>20</a:t>
              </a:r>
            </a:p>
          </p:txBody>
        </p:sp>
        <p:sp>
          <p:nvSpPr>
            <p:cNvPr id="46" name="ZoneTexte 45"/>
            <p:cNvSpPr txBox="1"/>
            <p:nvPr/>
          </p:nvSpPr>
          <p:spPr>
            <a:xfrm>
              <a:off x="5868870" y="4930174"/>
              <a:ext cx="634743" cy="47260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1" i="0" u="none" strike="noStrike" kern="0" cap="none" spc="0" normalizeH="0" baseline="0" noProof="0">
                  <a:ln>
                    <a:noFill/>
                  </a:ln>
                  <a:solidFill>
                    <a:prstClr val="black"/>
                  </a:solidFill>
                  <a:effectLst/>
                  <a:uLnTx/>
                  <a:uFillTx/>
                  <a:latin typeface="Calibri"/>
                  <a:cs typeface="+mn-cs"/>
                </a:rPr>
                <a:t>30</a:t>
              </a:r>
            </a:p>
          </p:txBody>
        </p:sp>
        <p:sp>
          <p:nvSpPr>
            <p:cNvPr id="47" name="ZoneTexte 46"/>
            <p:cNvSpPr txBox="1"/>
            <p:nvPr/>
          </p:nvSpPr>
          <p:spPr>
            <a:xfrm>
              <a:off x="6943825" y="4931959"/>
              <a:ext cx="634743" cy="47260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1" i="0" u="none" strike="noStrike" kern="0" cap="none" spc="0" normalizeH="0" baseline="0" noProof="0" dirty="0">
                  <a:ln>
                    <a:noFill/>
                  </a:ln>
                  <a:solidFill>
                    <a:prstClr val="black"/>
                  </a:solidFill>
                  <a:effectLst/>
                  <a:uLnTx/>
                  <a:uFillTx/>
                  <a:latin typeface="Calibri"/>
                  <a:cs typeface="+mn-cs"/>
                </a:rPr>
                <a:t>40</a:t>
              </a:r>
            </a:p>
          </p:txBody>
        </p:sp>
        <p:sp>
          <p:nvSpPr>
            <p:cNvPr id="48" name="ZoneTexte 47"/>
            <p:cNvSpPr txBox="1"/>
            <p:nvPr/>
          </p:nvSpPr>
          <p:spPr>
            <a:xfrm>
              <a:off x="8017642" y="4923959"/>
              <a:ext cx="634743" cy="47260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1" i="0" u="none" strike="noStrike" kern="0" cap="none" spc="0" normalizeH="0" baseline="0" noProof="0">
                  <a:ln>
                    <a:noFill/>
                  </a:ln>
                  <a:solidFill>
                    <a:prstClr val="black"/>
                  </a:solidFill>
                  <a:effectLst/>
                  <a:uLnTx/>
                  <a:uFillTx/>
                  <a:latin typeface="Calibri"/>
                  <a:cs typeface="+mn-cs"/>
                </a:rPr>
                <a:t>50</a:t>
              </a:r>
            </a:p>
          </p:txBody>
        </p:sp>
        <p:sp>
          <p:nvSpPr>
            <p:cNvPr id="49" name="ZoneTexte 48"/>
            <p:cNvSpPr txBox="1"/>
            <p:nvPr/>
          </p:nvSpPr>
          <p:spPr>
            <a:xfrm>
              <a:off x="9131792" y="4931959"/>
              <a:ext cx="634743" cy="47260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1" i="0" u="none" strike="noStrike" kern="0" cap="none" spc="0" normalizeH="0" baseline="0" noProof="0">
                  <a:ln>
                    <a:noFill/>
                  </a:ln>
                  <a:solidFill>
                    <a:prstClr val="black"/>
                  </a:solidFill>
                  <a:effectLst/>
                  <a:uLnTx/>
                  <a:uFillTx/>
                  <a:latin typeface="Calibri"/>
                  <a:cs typeface="+mn-cs"/>
                </a:rPr>
                <a:t>60</a:t>
              </a:r>
            </a:p>
          </p:txBody>
        </p:sp>
        <p:sp>
          <p:nvSpPr>
            <p:cNvPr id="50" name="ZoneTexte 49"/>
            <p:cNvSpPr txBox="1"/>
            <p:nvPr/>
          </p:nvSpPr>
          <p:spPr>
            <a:xfrm>
              <a:off x="10020475" y="4945004"/>
              <a:ext cx="634743" cy="47260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1" i="0" u="none" strike="noStrike" kern="0" cap="none" spc="0" normalizeH="0" baseline="0" noProof="0">
                  <a:ln>
                    <a:noFill/>
                  </a:ln>
                  <a:solidFill>
                    <a:prstClr val="black"/>
                  </a:solidFill>
                  <a:effectLst/>
                  <a:uLnTx/>
                  <a:uFillTx/>
                  <a:latin typeface="Calibri"/>
                  <a:cs typeface="+mn-cs"/>
                </a:rPr>
                <a:t>70</a:t>
              </a:r>
            </a:p>
          </p:txBody>
        </p:sp>
      </p:grpSp>
    </p:spTree>
    <p:extLst>
      <p:ext uri="{BB962C8B-B14F-4D97-AF65-F5344CB8AC3E}">
        <p14:creationId xmlns:p14="http://schemas.microsoft.com/office/powerpoint/2010/main" val="42454802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107504" y="134541"/>
            <a:ext cx="8712968" cy="857250"/>
          </a:xfrm>
        </p:spPr>
        <p:txBody>
          <a:bodyPr/>
          <a:lstStyle/>
          <a:p>
            <a:r>
              <a:rPr lang="fr-FR" sz="2400" dirty="0">
                <a:solidFill>
                  <a:srgbClr val="006AB3"/>
                </a:solidFill>
                <a:cs typeface="Arial" charset="0"/>
              </a:rPr>
              <a:t>Effet d’un retournement du cylindre central</a:t>
            </a:r>
          </a:p>
        </p:txBody>
      </p:sp>
      <p:grpSp>
        <p:nvGrpSpPr>
          <p:cNvPr id="5" name="Groupe 4"/>
          <p:cNvGrpSpPr/>
          <p:nvPr/>
        </p:nvGrpSpPr>
        <p:grpSpPr>
          <a:xfrm>
            <a:off x="173840" y="810330"/>
            <a:ext cx="8646632" cy="2534870"/>
            <a:chOff x="-304800" y="2040731"/>
            <a:chExt cx="9753600" cy="2776538"/>
          </a:xfrm>
        </p:grpSpPr>
        <p:graphicFrame>
          <p:nvGraphicFramePr>
            <p:cNvPr id="17" name="Graphique 16"/>
            <p:cNvGraphicFramePr>
              <a:graphicFrameLocks/>
            </p:cNvGraphicFramePr>
            <p:nvPr>
              <p:extLst/>
            </p:nvPr>
          </p:nvGraphicFramePr>
          <p:xfrm>
            <a:off x="-304800" y="2040731"/>
            <a:ext cx="2438400" cy="277653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8" name="Graphique 17"/>
            <p:cNvGraphicFramePr>
              <a:graphicFrameLocks/>
            </p:cNvGraphicFramePr>
            <p:nvPr>
              <p:extLst/>
            </p:nvPr>
          </p:nvGraphicFramePr>
          <p:xfrm>
            <a:off x="2133600" y="2040731"/>
            <a:ext cx="2438400" cy="277653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Graphique 18"/>
            <p:cNvGraphicFramePr>
              <a:graphicFrameLocks/>
            </p:cNvGraphicFramePr>
            <p:nvPr>
              <p:extLst/>
            </p:nvPr>
          </p:nvGraphicFramePr>
          <p:xfrm>
            <a:off x="4572000" y="2040731"/>
            <a:ext cx="2438400" cy="277653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0" name="Graphique 19"/>
            <p:cNvGraphicFramePr>
              <a:graphicFrameLocks/>
            </p:cNvGraphicFramePr>
            <p:nvPr>
              <p:extLst/>
            </p:nvPr>
          </p:nvGraphicFramePr>
          <p:xfrm>
            <a:off x="7010400" y="2040731"/>
            <a:ext cx="2438400" cy="2776538"/>
          </p:xfrm>
          <a:graphic>
            <a:graphicData uri="http://schemas.openxmlformats.org/drawingml/2006/chart">
              <c:chart xmlns:c="http://schemas.openxmlformats.org/drawingml/2006/chart" xmlns:r="http://schemas.openxmlformats.org/officeDocument/2006/relationships" r:id="rId6"/>
            </a:graphicData>
          </a:graphic>
        </p:graphicFrame>
      </p:grpSp>
      <p:sp>
        <p:nvSpPr>
          <p:cNvPr id="23" name="ZoneTexte 22"/>
          <p:cNvSpPr txBox="1"/>
          <p:nvPr/>
        </p:nvSpPr>
        <p:spPr>
          <a:xfrm>
            <a:off x="5970772" y="481077"/>
            <a:ext cx="3690169" cy="323165"/>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200">
                <a:solidFill>
                  <a:schemeClr val="tx1"/>
                </a:solidFill>
              </a:defRPr>
            </a:lvl1pPr>
          </a:lstStyle>
          <a:p>
            <a:pPr marL="0" indent="0" fontAlgn="base">
              <a:spcBef>
                <a:spcPct val="0"/>
              </a:spcBef>
              <a:spcAft>
                <a:spcPct val="0"/>
              </a:spcAft>
              <a:buNone/>
            </a:pPr>
            <a:r>
              <a:rPr lang="fr-FR" sz="1500">
                <a:solidFill>
                  <a:srgbClr val="000000"/>
                </a:solidFill>
              </a:rPr>
              <a:t>Comparaison selon les prises</a:t>
            </a:r>
          </a:p>
        </p:txBody>
      </p:sp>
      <p:grpSp>
        <p:nvGrpSpPr>
          <p:cNvPr id="57" name="Groupe 56"/>
          <p:cNvGrpSpPr/>
          <p:nvPr/>
        </p:nvGrpSpPr>
        <p:grpSpPr>
          <a:xfrm>
            <a:off x="1875865" y="3655397"/>
            <a:ext cx="5392271" cy="561321"/>
            <a:chOff x="3160058" y="4555679"/>
            <a:chExt cx="8280000" cy="861926"/>
          </a:xfrm>
        </p:grpSpPr>
        <p:sp>
          <p:nvSpPr>
            <p:cNvPr id="58" name="Rectangle 57"/>
            <p:cNvSpPr/>
            <p:nvPr/>
          </p:nvSpPr>
          <p:spPr>
            <a:xfrm>
              <a:off x="3700361" y="4650040"/>
              <a:ext cx="7200000" cy="162000"/>
            </a:xfrm>
            <a:prstGeom prst="rect">
              <a:avLst/>
            </a:prstGeom>
            <a:solidFill>
              <a:sysClr val="window" lastClr="FFFFFF"/>
            </a:solidFill>
            <a:ln w="19050" cap="flat" cmpd="sng" algn="ctr">
              <a:solidFill>
                <a:srgbClr val="006AB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a:ln>
                  <a:noFill/>
                </a:ln>
                <a:solidFill>
                  <a:srgbClr val="C00000"/>
                </a:solidFill>
                <a:effectLst/>
                <a:uLnTx/>
                <a:uFillTx/>
                <a:latin typeface="Calibri"/>
                <a:ea typeface="+mn-ea"/>
                <a:cs typeface="+mn-cs"/>
              </a:endParaRPr>
            </a:p>
          </p:txBody>
        </p:sp>
        <p:sp>
          <p:nvSpPr>
            <p:cNvPr id="59" name="Triangle isocèle 58"/>
            <p:cNvSpPr/>
            <p:nvPr/>
          </p:nvSpPr>
          <p:spPr>
            <a:xfrm rot="16200000">
              <a:off x="3349058" y="4459145"/>
              <a:ext cx="162000" cy="540000"/>
            </a:xfrm>
            <a:prstGeom prst="triangle">
              <a:avLst/>
            </a:prstGeom>
            <a:solidFill>
              <a:srgbClr val="006AB3"/>
            </a:solidFill>
            <a:ln w="12700" cap="flat" cmpd="sng" algn="ctr">
              <a:solidFill>
                <a:srgbClr val="006AB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a:ln>
                  <a:noFill/>
                </a:ln>
                <a:solidFill>
                  <a:srgbClr val="C00000"/>
                </a:solidFill>
                <a:effectLst/>
                <a:uLnTx/>
                <a:uFillTx/>
                <a:latin typeface="Calibri"/>
                <a:ea typeface="+mn-ea"/>
                <a:cs typeface="+mn-cs"/>
              </a:endParaRPr>
            </a:p>
          </p:txBody>
        </p:sp>
        <p:sp>
          <p:nvSpPr>
            <p:cNvPr id="60" name="Triangle isocèle 59"/>
            <p:cNvSpPr/>
            <p:nvPr/>
          </p:nvSpPr>
          <p:spPr>
            <a:xfrm rot="5400000" flipH="1">
              <a:off x="11089058" y="4459145"/>
              <a:ext cx="162000" cy="540000"/>
            </a:xfrm>
            <a:prstGeom prst="triangle">
              <a:avLst/>
            </a:prstGeom>
            <a:solidFill>
              <a:srgbClr val="006AB3"/>
            </a:solidFill>
            <a:ln w="12700" cap="flat" cmpd="sng" algn="ctr">
              <a:solidFill>
                <a:srgbClr val="006AB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a:ln>
                  <a:noFill/>
                </a:ln>
                <a:solidFill>
                  <a:srgbClr val="C00000"/>
                </a:solidFill>
                <a:effectLst/>
                <a:uLnTx/>
                <a:uFillTx/>
                <a:latin typeface="Calibri"/>
                <a:ea typeface="+mn-ea"/>
                <a:cs typeface="+mn-cs"/>
              </a:endParaRPr>
            </a:p>
          </p:txBody>
        </p:sp>
        <p:grpSp>
          <p:nvGrpSpPr>
            <p:cNvPr id="61" name="Groupe 60"/>
            <p:cNvGrpSpPr/>
            <p:nvPr/>
          </p:nvGrpSpPr>
          <p:grpSpPr>
            <a:xfrm>
              <a:off x="7300058" y="4555679"/>
              <a:ext cx="3060606" cy="353372"/>
              <a:chOff x="7199697" y="625639"/>
              <a:chExt cx="3060606" cy="353372"/>
            </a:xfrm>
          </p:grpSpPr>
          <p:cxnSp>
            <p:nvCxnSpPr>
              <p:cNvPr id="74" name="Connecteur droit 73"/>
              <p:cNvCxnSpPr/>
              <p:nvPr/>
            </p:nvCxnSpPr>
            <p:spPr>
              <a:xfrm flipH="1" flipV="1">
                <a:off x="7199697" y="625639"/>
                <a:ext cx="303" cy="352611"/>
              </a:xfrm>
              <a:prstGeom prst="line">
                <a:avLst/>
              </a:prstGeom>
              <a:noFill/>
              <a:ln w="19050" cap="flat" cmpd="sng" algn="ctr">
                <a:solidFill>
                  <a:srgbClr val="C00000"/>
                </a:solidFill>
                <a:prstDash val="solid"/>
                <a:miter lim="800000"/>
              </a:ln>
              <a:effectLst/>
            </p:spPr>
          </p:cxnSp>
          <p:cxnSp>
            <p:nvCxnSpPr>
              <p:cNvPr id="75" name="Connecteur droit 74"/>
              <p:cNvCxnSpPr/>
              <p:nvPr/>
            </p:nvCxnSpPr>
            <p:spPr>
              <a:xfrm flipH="1" flipV="1">
                <a:off x="8280000" y="626400"/>
                <a:ext cx="303" cy="352611"/>
              </a:xfrm>
              <a:prstGeom prst="line">
                <a:avLst/>
              </a:prstGeom>
              <a:noFill/>
              <a:ln w="19050" cap="flat" cmpd="sng" algn="ctr">
                <a:solidFill>
                  <a:srgbClr val="006AB3"/>
                </a:solidFill>
                <a:prstDash val="solid"/>
                <a:miter lim="800000"/>
              </a:ln>
              <a:effectLst/>
            </p:spPr>
          </p:cxnSp>
          <p:cxnSp>
            <p:nvCxnSpPr>
              <p:cNvPr id="76" name="Connecteur droit 75"/>
              <p:cNvCxnSpPr/>
              <p:nvPr/>
            </p:nvCxnSpPr>
            <p:spPr>
              <a:xfrm flipH="1" flipV="1">
                <a:off x="9360000" y="626400"/>
                <a:ext cx="303" cy="352611"/>
              </a:xfrm>
              <a:prstGeom prst="line">
                <a:avLst/>
              </a:prstGeom>
              <a:noFill/>
              <a:ln w="19050" cap="flat" cmpd="sng" algn="ctr">
                <a:solidFill>
                  <a:srgbClr val="006AB3"/>
                </a:solidFill>
                <a:prstDash val="solid"/>
                <a:miter lim="800000"/>
              </a:ln>
              <a:effectLst/>
            </p:spPr>
          </p:cxnSp>
          <p:cxnSp>
            <p:nvCxnSpPr>
              <p:cNvPr id="77" name="Connecteur droit 76"/>
              <p:cNvCxnSpPr/>
              <p:nvPr/>
            </p:nvCxnSpPr>
            <p:spPr>
              <a:xfrm flipH="1" flipV="1">
                <a:off x="10260000" y="626400"/>
                <a:ext cx="303" cy="352611"/>
              </a:xfrm>
              <a:prstGeom prst="line">
                <a:avLst/>
              </a:prstGeom>
              <a:noFill/>
              <a:ln w="19050" cap="flat" cmpd="sng" algn="ctr">
                <a:solidFill>
                  <a:srgbClr val="006AB3"/>
                </a:solidFill>
                <a:prstDash val="solid"/>
                <a:miter lim="800000"/>
              </a:ln>
              <a:effectLst/>
            </p:spPr>
          </p:cxnSp>
        </p:grpSp>
        <p:grpSp>
          <p:nvGrpSpPr>
            <p:cNvPr id="62" name="Groupe 61"/>
            <p:cNvGrpSpPr/>
            <p:nvPr/>
          </p:nvGrpSpPr>
          <p:grpSpPr>
            <a:xfrm flipH="1">
              <a:off x="4239452" y="4555679"/>
              <a:ext cx="3060606" cy="353372"/>
              <a:chOff x="7199697" y="625639"/>
              <a:chExt cx="3060606" cy="353372"/>
            </a:xfrm>
          </p:grpSpPr>
          <p:cxnSp>
            <p:nvCxnSpPr>
              <p:cNvPr id="70" name="Connecteur droit 69"/>
              <p:cNvCxnSpPr/>
              <p:nvPr/>
            </p:nvCxnSpPr>
            <p:spPr>
              <a:xfrm flipH="1" flipV="1">
                <a:off x="7199697" y="625639"/>
                <a:ext cx="303" cy="352611"/>
              </a:xfrm>
              <a:prstGeom prst="line">
                <a:avLst/>
              </a:prstGeom>
              <a:noFill/>
              <a:ln w="19050" cap="flat" cmpd="sng" algn="ctr">
                <a:solidFill>
                  <a:srgbClr val="006AB3"/>
                </a:solidFill>
                <a:prstDash val="solid"/>
                <a:miter lim="800000"/>
              </a:ln>
              <a:effectLst/>
            </p:spPr>
          </p:cxnSp>
          <p:cxnSp>
            <p:nvCxnSpPr>
              <p:cNvPr id="71" name="Connecteur droit 70"/>
              <p:cNvCxnSpPr/>
              <p:nvPr/>
            </p:nvCxnSpPr>
            <p:spPr>
              <a:xfrm flipH="1" flipV="1">
                <a:off x="8280000" y="626400"/>
                <a:ext cx="303" cy="352611"/>
              </a:xfrm>
              <a:prstGeom prst="line">
                <a:avLst/>
              </a:prstGeom>
              <a:noFill/>
              <a:ln w="19050" cap="flat" cmpd="sng" algn="ctr">
                <a:solidFill>
                  <a:srgbClr val="006AB3"/>
                </a:solidFill>
                <a:prstDash val="solid"/>
                <a:miter lim="800000"/>
              </a:ln>
              <a:effectLst/>
            </p:spPr>
          </p:cxnSp>
          <p:cxnSp>
            <p:nvCxnSpPr>
              <p:cNvPr id="72" name="Connecteur droit 71"/>
              <p:cNvCxnSpPr/>
              <p:nvPr/>
            </p:nvCxnSpPr>
            <p:spPr>
              <a:xfrm flipH="1" flipV="1">
                <a:off x="9360000" y="626400"/>
                <a:ext cx="303" cy="352611"/>
              </a:xfrm>
              <a:prstGeom prst="line">
                <a:avLst/>
              </a:prstGeom>
              <a:noFill/>
              <a:ln w="19050" cap="flat" cmpd="sng" algn="ctr">
                <a:solidFill>
                  <a:srgbClr val="006AB3"/>
                </a:solidFill>
                <a:prstDash val="solid"/>
                <a:miter lim="800000"/>
              </a:ln>
              <a:effectLst/>
            </p:spPr>
          </p:cxnSp>
          <p:cxnSp>
            <p:nvCxnSpPr>
              <p:cNvPr id="73" name="Connecteur droit 72"/>
              <p:cNvCxnSpPr/>
              <p:nvPr/>
            </p:nvCxnSpPr>
            <p:spPr>
              <a:xfrm flipH="1" flipV="1">
                <a:off x="10260000" y="626400"/>
                <a:ext cx="303" cy="352611"/>
              </a:xfrm>
              <a:prstGeom prst="line">
                <a:avLst/>
              </a:prstGeom>
              <a:noFill/>
              <a:ln w="19050" cap="flat" cmpd="sng" algn="ctr">
                <a:solidFill>
                  <a:srgbClr val="006AB3"/>
                </a:solidFill>
                <a:prstDash val="solid"/>
                <a:miter lim="800000"/>
              </a:ln>
              <a:effectLst/>
            </p:spPr>
          </p:cxnSp>
        </p:grpSp>
        <p:sp>
          <p:nvSpPr>
            <p:cNvPr id="63" name="ZoneTexte 62"/>
            <p:cNvSpPr txBox="1"/>
            <p:nvPr/>
          </p:nvSpPr>
          <p:spPr>
            <a:xfrm>
              <a:off x="3893914" y="4907369"/>
              <a:ext cx="634743" cy="472601"/>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1" i="0" u="none" strike="noStrike" kern="0" cap="none" spc="0" normalizeH="0" baseline="0" noProof="0">
                  <a:ln>
                    <a:noFill/>
                  </a:ln>
                  <a:solidFill>
                    <a:srgbClr val="006AB3"/>
                  </a:solidFill>
                  <a:effectLst/>
                  <a:uLnTx/>
                  <a:uFillTx/>
                  <a:latin typeface="Calibri"/>
                  <a:cs typeface="+mn-cs"/>
                </a:rPr>
                <a:t>10</a:t>
              </a:r>
            </a:p>
          </p:txBody>
        </p:sp>
        <p:sp>
          <p:nvSpPr>
            <p:cNvPr id="64" name="ZoneTexte 63"/>
            <p:cNvSpPr txBox="1"/>
            <p:nvPr/>
          </p:nvSpPr>
          <p:spPr>
            <a:xfrm>
              <a:off x="4793915" y="4934697"/>
              <a:ext cx="634743" cy="472601"/>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1" i="0" u="none" strike="noStrike" kern="0" cap="none" spc="0" normalizeH="0" baseline="0" noProof="0">
                  <a:ln>
                    <a:noFill/>
                  </a:ln>
                  <a:solidFill>
                    <a:srgbClr val="006AB3"/>
                  </a:solidFill>
                  <a:effectLst/>
                  <a:uLnTx/>
                  <a:uFillTx/>
                  <a:latin typeface="Calibri"/>
                  <a:cs typeface="+mn-cs"/>
                </a:rPr>
                <a:t>20</a:t>
              </a:r>
            </a:p>
          </p:txBody>
        </p:sp>
        <p:sp>
          <p:nvSpPr>
            <p:cNvPr id="65" name="ZoneTexte 64"/>
            <p:cNvSpPr txBox="1"/>
            <p:nvPr/>
          </p:nvSpPr>
          <p:spPr>
            <a:xfrm>
              <a:off x="5868870" y="4930174"/>
              <a:ext cx="634743" cy="472601"/>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1" i="0" u="none" strike="noStrike" kern="0" cap="none" spc="0" normalizeH="0" baseline="0" noProof="0">
                  <a:ln>
                    <a:noFill/>
                  </a:ln>
                  <a:solidFill>
                    <a:srgbClr val="006AB3"/>
                  </a:solidFill>
                  <a:effectLst/>
                  <a:uLnTx/>
                  <a:uFillTx/>
                  <a:latin typeface="Calibri"/>
                  <a:cs typeface="+mn-cs"/>
                </a:rPr>
                <a:t>30</a:t>
              </a:r>
            </a:p>
          </p:txBody>
        </p:sp>
        <p:sp>
          <p:nvSpPr>
            <p:cNvPr id="66" name="ZoneTexte 65"/>
            <p:cNvSpPr txBox="1"/>
            <p:nvPr/>
          </p:nvSpPr>
          <p:spPr>
            <a:xfrm>
              <a:off x="6943825" y="4931959"/>
              <a:ext cx="634743" cy="472601"/>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1" i="0" u="none" strike="noStrike" kern="0" cap="none" spc="0" normalizeH="0" baseline="0" noProof="0">
                  <a:ln>
                    <a:noFill/>
                  </a:ln>
                  <a:solidFill>
                    <a:srgbClr val="006AB3"/>
                  </a:solidFill>
                  <a:effectLst/>
                  <a:uLnTx/>
                  <a:uFillTx/>
                  <a:latin typeface="Calibri"/>
                  <a:cs typeface="+mn-cs"/>
                </a:rPr>
                <a:t>40</a:t>
              </a:r>
            </a:p>
          </p:txBody>
        </p:sp>
        <p:sp>
          <p:nvSpPr>
            <p:cNvPr id="67" name="ZoneTexte 66"/>
            <p:cNvSpPr txBox="1"/>
            <p:nvPr/>
          </p:nvSpPr>
          <p:spPr>
            <a:xfrm>
              <a:off x="8017642" y="4923959"/>
              <a:ext cx="634743" cy="472601"/>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1" i="0" u="none" strike="noStrike" kern="0" cap="none" spc="0" normalizeH="0" baseline="0" noProof="0">
                  <a:ln>
                    <a:noFill/>
                  </a:ln>
                  <a:solidFill>
                    <a:srgbClr val="006AB3"/>
                  </a:solidFill>
                  <a:effectLst/>
                  <a:uLnTx/>
                  <a:uFillTx/>
                  <a:latin typeface="Calibri"/>
                  <a:cs typeface="+mn-cs"/>
                </a:rPr>
                <a:t>50</a:t>
              </a:r>
            </a:p>
          </p:txBody>
        </p:sp>
        <p:sp>
          <p:nvSpPr>
            <p:cNvPr id="68" name="ZoneTexte 67"/>
            <p:cNvSpPr txBox="1"/>
            <p:nvPr/>
          </p:nvSpPr>
          <p:spPr>
            <a:xfrm>
              <a:off x="9131792" y="4931959"/>
              <a:ext cx="634743" cy="472601"/>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1" i="0" u="none" strike="noStrike" kern="0" cap="none" spc="0" normalizeH="0" baseline="0" noProof="0">
                  <a:ln>
                    <a:noFill/>
                  </a:ln>
                  <a:solidFill>
                    <a:srgbClr val="006AB3"/>
                  </a:solidFill>
                  <a:effectLst/>
                  <a:uLnTx/>
                  <a:uFillTx/>
                  <a:latin typeface="Calibri"/>
                  <a:cs typeface="+mn-cs"/>
                </a:rPr>
                <a:t>60</a:t>
              </a:r>
            </a:p>
          </p:txBody>
        </p:sp>
        <p:sp>
          <p:nvSpPr>
            <p:cNvPr id="69" name="ZoneTexte 68"/>
            <p:cNvSpPr txBox="1"/>
            <p:nvPr/>
          </p:nvSpPr>
          <p:spPr>
            <a:xfrm>
              <a:off x="10020475" y="4945004"/>
              <a:ext cx="634743" cy="472601"/>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1" i="0" u="none" strike="noStrike" kern="0" cap="none" spc="0" normalizeH="0" baseline="0" noProof="0">
                  <a:ln>
                    <a:noFill/>
                  </a:ln>
                  <a:solidFill>
                    <a:srgbClr val="006AB3"/>
                  </a:solidFill>
                  <a:effectLst/>
                  <a:uLnTx/>
                  <a:uFillTx/>
                  <a:latin typeface="Calibri"/>
                  <a:cs typeface="+mn-cs"/>
                </a:rPr>
                <a:t>70</a:t>
              </a:r>
            </a:p>
          </p:txBody>
        </p:sp>
      </p:grpSp>
      <p:grpSp>
        <p:nvGrpSpPr>
          <p:cNvPr id="78" name="Groupe 77"/>
          <p:cNvGrpSpPr/>
          <p:nvPr/>
        </p:nvGrpSpPr>
        <p:grpSpPr>
          <a:xfrm>
            <a:off x="1875667" y="4541222"/>
            <a:ext cx="5392271" cy="561321"/>
            <a:chOff x="3160058" y="4555679"/>
            <a:chExt cx="8280000" cy="861926"/>
          </a:xfrm>
        </p:grpSpPr>
        <p:sp>
          <p:nvSpPr>
            <p:cNvPr id="79" name="Rectangle 78"/>
            <p:cNvSpPr/>
            <p:nvPr/>
          </p:nvSpPr>
          <p:spPr>
            <a:xfrm>
              <a:off x="3700361" y="4650040"/>
              <a:ext cx="7200000" cy="162000"/>
            </a:xfrm>
            <a:prstGeom prst="rect">
              <a:avLst/>
            </a:prstGeom>
            <a:solidFill>
              <a:sysClr val="window" lastClr="FFFFFF"/>
            </a:solidFill>
            <a:ln w="1905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a:ln>
                  <a:noFill/>
                </a:ln>
                <a:solidFill>
                  <a:srgbClr val="C00000"/>
                </a:solidFill>
                <a:effectLst/>
                <a:uLnTx/>
                <a:uFillTx/>
                <a:latin typeface="Calibri"/>
                <a:ea typeface="+mn-ea"/>
                <a:cs typeface="+mn-cs"/>
              </a:endParaRPr>
            </a:p>
          </p:txBody>
        </p:sp>
        <p:sp>
          <p:nvSpPr>
            <p:cNvPr id="80" name="Triangle isocèle 79"/>
            <p:cNvSpPr/>
            <p:nvPr/>
          </p:nvSpPr>
          <p:spPr>
            <a:xfrm rot="16200000">
              <a:off x="3349058" y="4459145"/>
              <a:ext cx="162000" cy="540000"/>
            </a:xfrm>
            <a:prstGeom prst="triangle">
              <a:avLst/>
            </a:prstGeom>
            <a:solidFill>
              <a:srgbClr val="C00000"/>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a:ln>
                  <a:noFill/>
                </a:ln>
                <a:solidFill>
                  <a:srgbClr val="C00000"/>
                </a:solidFill>
                <a:effectLst/>
                <a:uLnTx/>
                <a:uFillTx/>
                <a:latin typeface="Calibri"/>
                <a:ea typeface="+mn-ea"/>
                <a:cs typeface="+mn-cs"/>
              </a:endParaRPr>
            </a:p>
          </p:txBody>
        </p:sp>
        <p:sp>
          <p:nvSpPr>
            <p:cNvPr id="81" name="Triangle isocèle 80"/>
            <p:cNvSpPr/>
            <p:nvPr/>
          </p:nvSpPr>
          <p:spPr>
            <a:xfrm rot="5400000" flipH="1">
              <a:off x="11089058" y="4459145"/>
              <a:ext cx="162000" cy="540000"/>
            </a:xfrm>
            <a:prstGeom prst="triangle">
              <a:avLst/>
            </a:prstGeom>
            <a:solidFill>
              <a:srgbClr val="C00000"/>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a:ln>
                  <a:noFill/>
                </a:ln>
                <a:solidFill>
                  <a:srgbClr val="C00000"/>
                </a:solidFill>
                <a:effectLst/>
                <a:uLnTx/>
                <a:uFillTx/>
                <a:latin typeface="Calibri"/>
                <a:ea typeface="+mn-ea"/>
                <a:cs typeface="+mn-cs"/>
              </a:endParaRPr>
            </a:p>
          </p:txBody>
        </p:sp>
        <p:grpSp>
          <p:nvGrpSpPr>
            <p:cNvPr id="82" name="Groupe 81"/>
            <p:cNvGrpSpPr/>
            <p:nvPr/>
          </p:nvGrpSpPr>
          <p:grpSpPr>
            <a:xfrm>
              <a:off x="7300058" y="4555679"/>
              <a:ext cx="3060606" cy="353372"/>
              <a:chOff x="7199697" y="625639"/>
              <a:chExt cx="3060606" cy="353372"/>
            </a:xfrm>
          </p:grpSpPr>
          <p:cxnSp>
            <p:nvCxnSpPr>
              <p:cNvPr id="95" name="Connecteur droit 94"/>
              <p:cNvCxnSpPr/>
              <p:nvPr/>
            </p:nvCxnSpPr>
            <p:spPr>
              <a:xfrm flipH="1" flipV="1">
                <a:off x="7199697" y="625639"/>
                <a:ext cx="303" cy="352611"/>
              </a:xfrm>
              <a:prstGeom prst="line">
                <a:avLst/>
              </a:prstGeom>
              <a:noFill/>
              <a:ln w="19050" cap="flat" cmpd="sng" algn="ctr">
                <a:solidFill>
                  <a:srgbClr val="C00000"/>
                </a:solidFill>
                <a:prstDash val="solid"/>
                <a:miter lim="800000"/>
              </a:ln>
              <a:effectLst/>
            </p:spPr>
          </p:cxnSp>
          <p:cxnSp>
            <p:nvCxnSpPr>
              <p:cNvPr id="96" name="Connecteur droit 95"/>
              <p:cNvCxnSpPr/>
              <p:nvPr/>
            </p:nvCxnSpPr>
            <p:spPr>
              <a:xfrm flipH="1" flipV="1">
                <a:off x="8280000" y="626400"/>
                <a:ext cx="303" cy="352611"/>
              </a:xfrm>
              <a:prstGeom prst="line">
                <a:avLst/>
              </a:prstGeom>
              <a:noFill/>
              <a:ln w="19050" cap="flat" cmpd="sng" algn="ctr">
                <a:solidFill>
                  <a:srgbClr val="C00000"/>
                </a:solidFill>
                <a:prstDash val="solid"/>
                <a:miter lim="800000"/>
              </a:ln>
              <a:effectLst/>
            </p:spPr>
          </p:cxnSp>
          <p:cxnSp>
            <p:nvCxnSpPr>
              <p:cNvPr id="97" name="Connecteur droit 96"/>
              <p:cNvCxnSpPr/>
              <p:nvPr/>
            </p:nvCxnSpPr>
            <p:spPr>
              <a:xfrm flipH="1" flipV="1">
                <a:off x="9360000" y="626400"/>
                <a:ext cx="303" cy="352611"/>
              </a:xfrm>
              <a:prstGeom prst="line">
                <a:avLst/>
              </a:prstGeom>
              <a:noFill/>
              <a:ln w="19050" cap="flat" cmpd="sng" algn="ctr">
                <a:solidFill>
                  <a:srgbClr val="C00000"/>
                </a:solidFill>
                <a:prstDash val="solid"/>
                <a:miter lim="800000"/>
              </a:ln>
              <a:effectLst/>
            </p:spPr>
          </p:cxnSp>
          <p:cxnSp>
            <p:nvCxnSpPr>
              <p:cNvPr id="98" name="Connecteur droit 97"/>
              <p:cNvCxnSpPr/>
              <p:nvPr/>
            </p:nvCxnSpPr>
            <p:spPr>
              <a:xfrm flipH="1" flipV="1">
                <a:off x="10260000" y="626400"/>
                <a:ext cx="303" cy="352611"/>
              </a:xfrm>
              <a:prstGeom prst="line">
                <a:avLst/>
              </a:prstGeom>
              <a:noFill/>
              <a:ln w="19050" cap="flat" cmpd="sng" algn="ctr">
                <a:solidFill>
                  <a:srgbClr val="C00000"/>
                </a:solidFill>
                <a:prstDash val="solid"/>
                <a:miter lim="800000"/>
              </a:ln>
              <a:effectLst/>
            </p:spPr>
          </p:cxnSp>
        </p:grpSp>
        <p:grpSp>
          <p:nvGrpSpPr>
            <p:cNvPr id="83" name="Groupe 82"/>
            <p:cNvGrpSpPr/>
            <p:nvPr/>
          </p:nvGrpSpPr>
          <p:grpSpPr>
            <a:xfrm flipH="1">
              <a:off x="4239452" y="4555679"/>
              <a:ext cx="3060606" cy="353372"/>
              <a:chOff x="7199697" y="625639"/>
              <a:chExt cx="3060606" cy="353372"/>
            </a:xfrm>
          </p:grpSpPr>
          <p:cxnSp>
            <p:nvCxnSpPr>
              <p:cNvPr id="91" name="Connecteur droit 90"/>
              <p:cNvCxnSpPr/>
              <p:nvPr/>
            </p:nvCxnSpPr>
            <p:spPr>
              <a:xfrm flipH="1" flipV="1">
                <a:off x="7199697" y="625639"/>
                <a:ext cx="303" cy="352611"/>
              </a:xfrm>
              <a:prstGeom prst="line">
                <a:avLst/>
              </a:prstGeom>
              <a:noFill/>
              <a:ln w="19050" cap="flat" cmpd="sng" algn="ctr">
                <a:solidFill>
                  <a:srgbClr val="C00000"/>
                </a:solidFill>
                <a:prstDash val="solid"/>
                <a:miter lim="800000"/>
              </a:ln>
              <a:effectLst/>
            </p:spPr>
          </p:cxnSp>
          <p:cxnSp>
            <p:nvCxnSpPr>
              <p:cNvPr id="92" name="Connecteur droit 91"/>
              <p:cNvCxnSpPr/>
              <p:nvPr/>
            </p:nvCxnSpPr>
            <p:spPr>
              <a:xfrm flipH="1" flipV="1">
                <a:off x="8280000" y="626400"/>
                <a:ext cx="303" cy="352611"/>
              </a:xfrm>
              <a:prstGeom prst="line">
                <a:avLst/>
              </a:prstGeom>
              <a:noFill/>
              <a:ln w="19050" cap="flat" cmpd="sng" algn="ctr">
                <a:solidFill>
                  <a:srgbClr val="C00000"/>
                </a:solidFill>
                <a:prstDash val="solid"/>
                <a:miter lim="800000"/>
              </a:ln>
              <a:effectLst/>
            </p:spPr>
          </p:cxnSp>
          <p:cxnSp>
            <p:nvCxnSpPr>
              <p:cNvPr id="93" name="Connecteur droit 92"/>
              <p:cNvCxnSpPr/>
              <p:nvPr/>
            </p:nvCxnSpPr>
            <p:spPr>
              <a:xfrm flipH="1" flipV="1">
                <a:off x="9360000" y="626400"/>
                <a:ext cx="303" cy="352611"/>
              </a:xfrm>
              <a:prstGeom prst="line">
                <a:avLst/>
              </a:prstGeom>
              <a:noFill/>
              <a:ln w="19050" cap="flat" cmpd="sng" algn="ctr">
                <a:solidFill>
                  <a:srgbClr val="C00000"/>
                </a:solidFill>
                <a:prstDash val="solid"/>
                <a:miter lim="800000"/>
              </a:ln>
              <a:effectLst/>
            </p:spPr>
          </p:cxnSp>
          <p:cxnSp>
            <p:nvCxnSpPr>
              <p:cNvPr id="94" name="Connecteur droit 93"/>
              <p:cNvCxnSpPr/>
              <p:nvPr/>
            </p:nvCxnSpPr>
            <p:spPr>
              <a:xfrm flipH="1" flipV="1">
                <a:off x="10260000" y="626400"/>
                <a:ext cx="303" cy="352611"/>
              </a:xfrm>
              <a:prstGeom prst="line">
                <a:avLst/>
              </a:prstGeom>
              <a:noFill/>
              <a:ln w="19050" cap="flat" cmpd="sng" algn="ctr">
                <a:solidFill>
                  <a:srgbClr val="C00000"/>
                </a:solidFill>
                <a:prstDash val="solid"/>
                <a:miter lim="800000"/>
              </a:ln>
              <a:effectLst/>
            </p:spPr>
          </p:cxnSp>
        </p:grpSp>
        <p:sp>
          <p:nvSpPr>
            <p:cNvPr id="84" name="ZoneTexte 83"/>
            <p:cNvSpPr txBox="1"/>
            <p:nvPr/>
          </p:nvSpPr>
          <p:spPr>
            <a:xfrm>
              <a:off x="3893914" y="4930174"/>
              <a:ext cx="634743" cy="472601"/>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1" i="0" u="none" strike="noStrike" kern="0" cap="none" spc="0" normalizeH="0" baseline="0" noProof="0">
                  <a:ln>
                    <a:noFill/>
                  </a:ln>
                  <a:solidFill>
                    <a:srgbClr val="C00000"/>
                  </a:solidFill>
                  <a:effectLst/>
                  <a:uLnTx/>
                  <a:uFillTx/>
                  <a:latin typeface="Calibri"/>
                  <a:cs typeface="+mn-cs"/>
                </a:rPr>
                <a:t>70</a:t>
              </a:r>
            </a:p>
          </p:txBody>
        </p:sp>
        <p:sp>
          <p:nvSpPr>
            <p:cNvPr id="85" name="ZoneTexte 84"/>
            <p:cNvSpPr txBox="1"/>
            <p:nvPr/>
          </p:nvSpPr>
          <p:spPr>
            <a:xfrm>
              <a:off x="4793915" y="4934697"/>
              <a:ext cx="634743" cy="472601"/>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1400" b="1" kern="0">
                  <a:solidFill>
                    <a:srgbClr val="C00000"/>
                  </a:solidFill>
                  <a:latin typeface="Calibri"/>
                  <a:cs typeface="+mn-cs"/>
                </a:rPr>
                <a:t>6</a:t>
              </a:r>
              <a:r>
                <a:rPr kumimoji="0" lang="fr-FR" sz="1400" b="1" i="0" u="none" strike="noStrike" kern="0" cap="none" spc="0" normalizeH="0" baseline="0" noProof="0">
                  <a:ln>
                    <a:noFill/>
                  </a:ln>
                  <a:solidFill>
                    <a:srgbClr val="C00000"/>
                  </a:solidFill>
                  <a:effectLst/>
                  <a:uLnTx/>
                  <a:uFillTx/>
                  <a:latin typeface="Calibri"/>
                  <a:cs typeface="+mn-cs"/>
                </a:rPr>
                <a:t>0</a:t>
              </a:r>
            </a:p>
          </p:txBody>
        </p:sp>
        <p:sp>
          <p:nvSpPr>
            <p:cNvPr id="86" name="ZoneTexte 85"/>
            <p:cNvSpPr txBox="1"/>
            <p:nvPr/>
          </p:nvSpPr>
          <p:spPr>
            <a:xfrm>
              <a:off x="5868870" y="4930174"/>
              <a:ext cx="634743" cy="472601"/>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1400" b="1" kern="0">
                  <a:solidFill>
                    <a:srgbClr val="C00000"/>
                  </a:solidFill>
                  <a:latin typeface="Calibri"/>
                  <a:cs typeface="+mn-cs"/>
                </a:rPr>
                <a:t>5</a:t>
              </a:r>
              <a:r>
                <a:rPr kumimoji="0" lang="fr-FR" sz="1400" b="1" i="0" u="none" strike="noStrike" kern="0" cap="none" spc="0" normalizeH="0" baseline="0" noProof="0">
                  <a:ln>
                    <a:noFill/>
                  </a:ln>
                  <a:solidFill>
                    <a:srgbClr val="C00000"/>
                  </a:solidFill>
                  <a:effectLst/>
                  <a:uLnTx/>
                  <a:uFillTx/>
                  <a:latin typeface="Calibri"/>
                  <a:cs typeface="+mn-cs"/>
                </a:rPr>
                <a:t>0</a:t>
              </a:r>
            </a:p>
          </p:txBody>
        </p:sp>
        <p:sp>
          <p:nvSpPr>
            <p:cNvPr id="87" name="ZoneTexte 86"/>
            <p:cNvSpPr txBox="1"/>
            <p:nvPr/>
          </p:nvSpPr>
          <p:spPr>
            <a:xfrm>
              <a:off x="6943825" y="4931959"/>
              <a:ext cx="634743" cy="472601"/>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1" i="0" u="none" strike="noStrike" kern="0" cap="none" spc="0" normalizeH="0" baseline="0" noProof="0">
                  <a:ln>
                    <a:noFill/>
                  </a:ln>
                  <a:solidFill>
                    <a:srgbClr val="C00000"/>
                  </a:solidFill>
                  <a:effectLst/>
                  <a:uLnTx/>
                  <a:uFillTx/>
                  <a:latin typeface="Calibri"/>
                  <a:cs typeface="+mn-cs"/>
                </a:rPr>
                <a:t>40</a:t>
              </a:r>
            </a:p>
          </p:txBody>
        </p:sp>
        <p:sp>
          <p:nvSpPr>
            <p:cNvPr id="88" name="ZoneTexte 87"/>
            <p:cNvSpPr txBox="1"/>
            <p:nvPr/>
          </p:nvSpPr>
          <p:spPr>
            <a:xfrm>
              <a:off x="8017642" y="4923959"/>
              <a:ext cx="634743" cy="472601"/>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1400" b="1" kern="0">
                  <a:solidFill>
                    <a:srgbClr val="C00000"/>
                  </a:solidFill>
                  <a:latin typeface="Calibri"/>
                  <a:cs typeface="+mn-cs"/>
                </a:rPr>
                <a:t>3</a:t>
              </a:r>
              <a:r>
                <a:rPr kumimoji="0" lang="fr-FR" sz="1400" b="1" i="0" u="none" strike="noStrike" kern="0" cap="none" spc="0" normalizeH="0" baseline="0" noProof="0">
                  <a:ln>
                    <a:noFill/>
                  </a:ln>
                  <a:solidFill>
                    <a:srgbClr val="C00000"/>
                  </a:solidFill>
                  <a:effectLst/>
                  <a:uLnTx/>
                  <a:uFillTx/>
                  <a:latin typeface="Calibri"/>
                  <a:cs typeface="+mn-cs"/>
                </a:rPr>
                <a:t>0</a:t>
              </a:r>
            </a:p>
          </p:txBody>
        </p:sp>
        <p:sp>
          <p:nvSpPr>
            <p:cNvPr id="89" name="ZoneTexte 88"/>
            <p:cNvSpPr txBox="1"/>
            <p:nvPr/>
          </p:nvSpPr>
          <p:spPr>
            <a:xfrm>
              <a:off x="9131792" y="4931959"/>
              <a:ext cx="634743" cy="472601"/>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1400" b="1" kern="0">
                  <a:solidFill>
                    <a:srgbClr val="C00000"/>
                  </a:solidFill>
                  <a:latin typeface="Calibri"/>
                  <a:cs typeface="+mn-cs"/>
                </a:rPr>
                <a:t>2</a:t>
              </a:r>
              <a:r>
                <a:rPr kumimoji="0" lang="fr-FR" sz="1400" b="1" i="0" u="none" strike="noStrike" kern="0" cap="none" spc="0" normalizeH="0" baseline="0" noProof="0">
                  <a:ln>
                    <a:noFill/>
                  </a:ln>
                  <a:solidFill>
                    <a:srgbClr val="C00000"/>
                  </a:solidFill>
                  <a:effectLst/>
                  <a:uLnTx/>
                  <a:uFillTx/>
                  <a:latin typeface="Calibri"/>
                  <a:cs typeface="+mn-cs"/>
                </a:rPr>
                <a:t>0</a:t>
              </a:r>
            </a:p>
          </p:txBody>
        </p:sp>
        <p:sp>
          <p:nvSpPr>
            <p:cNvPr id="90" name="ZoneTexte 89"/>
            <p:cNvSpPr txBox="1"/>
            <p:nvPr/>
          </p:nvSpPr>
          <p:spPr>
            <a:xfrm>
              <a:off x="10020475" y="4945004"/>
              <a:ext cx="634743" cy="472601"/>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1400" b="1" kern="0">
                  <a:solidFill>
                    <a:srgbClr val="C00000"/>
                  </a:solidFill>
                  <a:latin typeface="Calibri"/>
                  <a:cs typeface="+mn-cs"/>
                </a:rPr>
                <a:t>1</a:t>
              </a:r>
              <a:r>
                <a:rPr kumimoji="0" lang="fr-FR" sz="1400" b="1" i="0" u="none" strike="noStrike" kern="0" cap="none" spc="0" normalizeH="0" baseline="0" noProof="0">
                  <a:ln>
                    <a:noFill/>
                  </a:ln>
                  <a:solidFill>
                    <a:srgbClr val="C00000"/>
                  </a:solidFill>
                  <a:effectLst/>
                  <a:uLnTx/>
                  <a:uFillTx/>
                  <a:latin typeface="Calibri"/>
                  <a:cs typeface="+mn-cs"/>
                </a:rPr>
                <a:t>0</a:t>
              </a:r>
            </a:p>
          </p:txBody>
        </p:sp>
      </p:grpSp>
    </p:spTree>
    <p:extLst>
      <p:ext uri="{BB962C8B-B14F-4D97-AF65-F5344CB8AC3E}">
        <p14:creationId xmlns:p14="http://schemas.microsoft.com/office/powerpoint/2010/main" val="867841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107504" y="134541"/>
            <a:ext cx="8712968" cy="857250"/>
          </a:xfrm>
        </p:spPr>
        <p:txBody>
          <a:bodyPr/>
          <a:lstStyle/>
          <a:p>
            <a:r>
              <a:rPr lang="fr-FR" sz="2400" dirty="0">
                <a:solidFill>
                  <a:srgbClr val="006AB3"/>
                </a:solidFill>
                <a:cs typeface="Arial" charset="0"/>
              </a:rPr>
              <a:t>Effet d’un retournement du cylindre central</a:t>
            </a:r>
          </a:p>
        </p:txBody>
      </p:sp>
      <p:sp>
        <p:nvSpPr>
          <p:cNvPr id="23" name="ZoneTexte 22"/>
          <p:cNvSpPr txBox="1"/>
          <p:nvPr/>
        </p:nvSpPr>
        <p:spPr>
          <a:xfrm>
            <a:off x="5970772" y="481077"/>
            <a:ext cx="3690169" cy="323165"/>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200">
                <a:solidFill>
                  <a:schemeClr val="tx1"/>
                </a:solidFill>
              </a:defRPr>
            </a:lvl1pPr>
          </a:lstStyle>
          <a:p>
            <a:pPr marL="0" indent="0" fontAlgn="base">
              <a:spcBef>
                <a:spcPct val="0"/>
              </a:spcBef>
              <a:spcAft>
                <a:spcPct val="0"/>
              </a:spcAft>
              <a:buNone/>
            </a:pPr>
            <a:r>
              <a:rPr lang="fr-FR" sz="1500" dirty="0">
                <a:solidFill>
                  <a:srgbClr val="000000"/>
                </a:solidFill>
              </a:rPr>
              <a:t>Comparaison selon les positions</a:t>
            </a:r>
          </a:p>
        </p:txBody>
      </p:sp>
      <p:grpSp>
        <p:nvGrpSpPr>
          <p:cNvPr id="52" name="Groupe 51"/>
          <p:cNvGrpSpPr/>
          <p:nvPr/>
        </p:nvGrpSpPr>
        <p:grpSpPr>
          <a:xfrm>
            <a:off x="1875865" y="4155926"/>
            <a:ext cx="5392271" cy="561321"/>
            <a:chOff x="3160058" y="4555679"/>
            <a:chExt cx="8280000" cy="861926"/>
          </a:xfrm>
        </p:grpSpPr>
        <p:sp>
          <p:nvSpPr>
            <p:cNvPr id="53" name="Rectangle 52"/>
            <p:cNvSpPr/>
            <p:nvPr/>
          </p:nvSpPr>
          <p:spPr>
            <a:xfrm>
              <a:off x="3700361" y="4650040"/>
              <a:ext cx="7200000" cy="162000"/>
            </a:xfrm>
            <a:prstGeom prst="rect">
              <a:avLst/>
            </a:prstGeom>
            <a:solidFill>
              <a:sysClr val="window" lastClr="FFFFFF"/>
            </a:solidFill>
            <a:ln w="1905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a:ln>
                  <a:noFill/>
                </a:ln>
                <a:solidFill>
                  <a:prstClr val="white"/>
                </a:solidFill>
                <a:effectLst/>
                <a:uLnTx/>
                <a:uFillTx/>
                <a:latin typeface="Calibri"/>
                <a:ea typeface="+mn-ea"/>
                <a:cs typeface="+mn-cs"/>
              </a:endParaRPr>
            </a:p>
          </p:txBody>
        </p:sp>
        <p:sp>
          <p:nvSpPr>
            <p:cNvPr id="54" name="Triangle isocèle 53"/>
            <p:cNvSpPr/>
            <p:nvPr/>
          </p:nvSpPr>
          <p:spPr>
            <a:xfrm rot="16200000">
              <a:off x="3349058" y="4459145"/>
              <a:ext cx="162000" cy="540000"/>
            </a:xfrm>
            <a:prstGeom prst="triangl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a:ln>
                  <a:noFill/>
                </a:ln>
                <a:solidFill>
                  <a:prstClr val="white"/>
                </a:solidFill>
                <a:effectLst/>
                <a:uLnTx/>
                <a:uFillTx/>
                <a:latin typeface="Calibri"/>
                <a:ea typeface="+mn-ea"/>
                <a:cs typeface="+mn-cs"/>
              </a:endParaRPr>
            </a:p>
          </p:txBody>
        </p:sp>
        <p:sp>
          <p:nvSpPr>
            <p:cNvPr id="55" name="Triangle isocèle 54"/>
            <p:cNvSpPr/>
            <p:nvPr/>
          </p:nvSpPr>
          <p:spPr>
            <a:xfrm rot="5400000" flipH="1">
              <a:off x="11089058" y="4459145"/>
              <a:ext cx="162000" cy="540000"/>
            </a:xfrm>
            <a:prstGeom prst="triangl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a:ln>
                  <a:noFill/>
                </a:ln>
                <a:solidFill>
                  <a:prstClr val="white"/>
                </a:solidFill>
                <a:effectLst/>
                <a:uLnTx/>
                <a:uFillTx/>
                <a:latin typeface="Calibri"/>
                <a:ea typeface="+mn-ea"/>
                <a:cs typeface="+mn-cs"/>
              </a:endParaRPr>
            </a:p>
          </p:txBody>
        </p:sp>
        <p:grpSp>
          <p:nvGrpSpPr>
            <p:cNvPr id="56" name="Groupe 55"/>
            <p:cNvGrpSpPr/>
            <p:nvPr/>
          </p:nvGrpSpPr>
          <p:grpSpPr>
            <a:xfrm>
              <a:off x="7300058" y="4555679"/>
              <a:ext cx="3060606" cy="353372"/>
              <a:chOff x="7199697" y="625639"/>
              <a:chExt cx="3060606" cy="353372"/>
            </a:xfrm>
          </p:grpSpPr>
          <p:cxnSp>
            <p:nvCxnSpPr>
              <p:cNvPr id="111" name="Connecteur droit 110"/>
              <p:cNvCxnSpPr/>
              <p:nvPr/>
            </p:nvCxnSpPr>
            <p:spPr>
              <a:xfrm flipH="1" flipV="1">
                <a:off x="7199697" y="625639"/>
                <a:ext cx="303" cy="352611"/>
              </a:xfrm>
              <a:prstGeom prst="line">
                <a:avLst/>
              </a:prstGeom>
              <a:noFill/>
              <a:ln w="19050" cap="flat" cmpd="sng" algn="ctr">
                <a:solidFill>
                  <a:sysClr val="windowText" lastClr="000000"/>
                </a:solidFill>
                <a:prstDash val="solid"/>
                <a:miter lim="800000"/>
              </a:ln>
              <a:effectLst/>
            </p:spPr>
          </p:cxnSp>
          <p:cxnSp>
            <p:nvCxnSpPr>
              <p:cNvPr id="112" name="Connecteur droit 111"/>
              <p:cNvCxnSpPr/>
              <p:nvPr/>
            </p:nvCxnSpPr>
            <p:spPr>
              <a:xfrm flipH="1" flipV="1">
                <a:off x="8280000" y="626400"/>
                <a:ext cx="303" cy="352611"/>
              </a:xfrm>
              <a:prstGeom prst="line">
                <a:avLst/>
              </a:prstGeom>
              <a:noFill/>
              <a:ln w="19050" cap="flat" cmpd="sng" algn="ctr">
                <a:solidFill>
                  <a:sysClr val="windowText" lastClr="000000"/>
                </a:solidFill>
                <a:prstDash val="solid"/>
                <a:miter lim="800000"/>
              </a:ln>
              <a:effectLst/>
            </p:spPr>
          </p:cxnSp>
          <p:cxnSp>
            <p:nvCxnSpPr>
              <p:cNvPr id="113" name="Connecteur droit 112"/>
              <p:cNvCxnSpPr/>
              <p:nvPr/>
            </p:nvCxnSpPr>
            <p:spPr>
              <a:xfrm flipH="1" flipV="1">
                <a:off x="9360000" y="626400"/>
                <a:ext cx="303" cy="352611"/>
              </a:xfrm>
              <a:prstGeom prst="line">
                <a:avLst/>
              </a:prstGeom>
              <a:noFill/>
              <a:ln w="19050" cap="flat" cmpd="sng" algn="ctr">
                <a:solidFill>
                  <a:sysClr val="windowText" lastClr="000000"/>
                </a:solidFill>
                <a:prstDash val="solid"/>
                <a:miter lim="800000"/>
              </a:ln>
              <a:effectLst/>
            </p:spPr>
          </p:cxnSp>
          <p:cxnSp>
            <p:nvCxnSpPr>
              <p:cNvPr id="114" name="Connecteur droit 113"/>
              <p:cNvCxnSpPr/>
              <p:nvPr/>
            </p:nvCxnSpPr>
            <p:spPr>
              <a:xfrm flipH="1" flipV="1">
                <a:off x="10260000" y="626400"/>
                <a:ext cx="303" cy="352611"/>
              </a:xfrm>
              <a:prstGeom prst="line">
                <a:avLst/>
              </a:prstGeom>
              <a:noFill/>
              <a:ln w="19050" cap="flat" cmpd="sng" algn="ctr">
                <a:solidFill>
                  <a:sysClr val="windowText" lastClr="000000"/>
                </a:solidFill>
                <a:prstDash val="solid"/>
                <a:miter lim="800000"/>
              </a:ln>
              <a:effectLst/>
            </p:spPr>
          </p:cxnSp>
        </p:grpSp>
        <p:grpSp>
          <p:nvGrpSpPr>
            <p:cNvPr id="99" name="Groupe 98"/>
            <p:cNvGrpSpPr/>
            <p:nvPr/>
          </p:nvGrpSpPr>
          <p:grpSpPr>
            <a:xfrm flipH="1">
              <a:off x="4239452" y="4555679"/>
              <a:ext cx="3060606" cy="353372"/>
              <a:chOff x="7199697" y="625639"/>
              <a:chExt cx="3060606" cy="353372"/>
            </a:xfrm>
          </p:grpSpPr>
          <p:cxnSp>
            <p:nvCxnSpPr>
              <p:cNvPr id="107" name="Connecteur droit 106"/>
              <p:cNvCxnSpPr/>
              <p:nvPr/>
            </p:nvCxnSpPr>
            <p:spPr>
              <a:xfrm flipH="1" flipV="1">
                <a:off x="7199697" y="625639"/>
                <a:ext cx="303" cy="352611"/>
              </a:xfrm>
              <a:prstGeom prst="line">
                <a:avLst/>
              </a:prstGeom>
              <a:noFill/>
              <a:ln w="19050" cap="flat" cmpd="sng" algn="ctr">
                <a:solidFill>
                  <a:sysClr val="windowText" lastClr="000000"/>
                </a:solidFill>
                <a:prstDash val="solid"/>
                <a:miter lim="800000"/>
              </a:ln>
              <a:effectLst/>
            </p:spPr>
          </p:cxnSp>
          <p:cxnSp>
            <p:nvCxnSpPr>
              <p:cNvPr id="108" name="Connecteur droit 107"/>
              <p:cNvCxnSpPr/>
              <p:nvPr/>
            </p:nvCxnSpPr>
            <p:spPr>
              <a:xfrm flipH="1" flipV="1">
                <a:off x="8280000" y="626400"/>
                <a:ext cx="303" cy="352611"/>
              </a:xfrm>
              <a:prstGeom prst="line">
                <a:avLst/>
              </a:prstGeom>
              <a:noFill/>
              <a:ln w="19050" cap="flat" cmpd="sng" algn="ctr">
                <a:solidFill>
                  <a:sysClr val="windowText" lastClr="000000"/>
                </a:solidFill>
                <a:prstDash val="solid"/>
                <a:miter lim="800000"/>
              </a:ln>
              <a:effectLst/>
            </p:spPr>
          </p:cxnSp>
          <p:cxnSp>
            <p:nvCxnSpPr>
              <p:cNvPr id="109" name="Connecteur droit 108"/>
              <p:cNvCxnSpPr/>
              <p:nvPr/>
            </p:nvCxnSpPr>
            <p:spPr>
              <a:xfrm flipH="1" flipV="1">
                <a:off x="9360000" y="626400"/>
                <a:ext cx="303" cy="352611"/>
              </a:xfrm>
              <a:prstGeom prst="line">
                <a:avLst/>
              </a:prstGeom>
              <a:noFill/>
              <a:ln w="19050" cap="flat" cmpd="sng" algn="ctr">
                <a:solidFill>
                  <a:sysClr val="windowText" lastClr="000000"/>
                </a:solidFill>
                <a:prstDash val="solid"/>
                <a:miter lim="800000"/>
              </a:ln>
              <a:effectLst/>
            </p:spPr>
          </p:cxnSp>
          <p:cxnSp>
            <p:nvCxnSpPr>
              <p:cNvPr id="110" name="Connecteur droit 109"/>
              <p:cNvCxnSpPr/>
              <p:nvPr/>
            </p:nvCxnSpPr>
            <p:spPr>
              <a:xfrm flipH="1" flipV="1">
                <a:off x="10260000" y="626400"/>
                <a:ext cx="303" cy="352611"/>
              </a:xfrm>
              <a:prstGeom prst="line">
                <a:avLst/>
              </a:prstGeom>
              <a:noFill/>
              <a:ln w="19050" cap="flat" cmpd="sng" algn="ctr">
                <a:solidFill>
                  <a:sysClr val="windowText" lastClr="000000"/>
                </a:solidFill>
                <a:prstDash val="solid"/>
                <a:miter lim="800000"/>
              </a:ln>
              <a:effectLst/>
            </p:spPr>
          </p:cxnSp>
        </p:grpSp>
        <p:sp>
          <p:nvSpPr>
            <p:cNvPr id="100" name="ZoneTexte 99"/>
            <p:cNvSpPr txBox="1"/>
            <p:nvPr/>
          </p:nvSpPr>
          <p:spPr>
            <a:xfrm>
              <a:off x="3893914" y="4930174"/>
              <a:ext cx="634743" cy="47260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1" i="0" u="none" strike="noStrike" kern="0" cap="none" spc="0" normalizeH="0" baseline="0" noProof="0">
                  <a:ln>
                    <a:noFill/>
                  </a:ln>
                  <a:solidFill>
                    <a:prstClr val="black"/>
                  </a:solidFill>
                  <a:effectLst/>
                  <a:uLnTx/>
                  <a:uFillTx/>
                  <a:latin typeface="Calibri"/>
                  <a:cs typeface="+mn-cs"/>
                </a:rPr>
                <a:t>10</a:t>
              </a:r>
            </a:p>
          </p:txBody>
        </p:sp>
        <p:sp>
          <p:nvSpPr>
            <p:cNvPr id="101" name="ZoneTexte 100"/>
            <p:cNvSpPr txBox="1"/>
            <p:nvPr/>
          </p:nvSpPr>
          <p:spPr>
            <a:xfrm>
              <a:off x="4793915" y="4934697"/>
              <a:ext cx="634743" cy="47260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1" i="0" u="none" strike="noStrike" kern="0" cap="none" spc="0" normalizeH="0" baseline="0" noProof="0">
                  <a:ln>
                    <a:noFill/>
                  </a:ln>
                  <a:solidFill>
                    <a:prstClr val="black"/>
                  </a:solidFill>
                  <a:effectLst/>
                  <a:uLnTx/>
                  <a:uFillTx/>
                  <a:latin typeface="Calibri"/>
                  <a:cs typeface="+mn-cs"/>
                </a:rPr>
                <a:t>20</a:t>
              </a:r>
            </a:p>
          </p:txBody>
        </p:sp>
        <p:sp>
          <p:nvSpPr>
            <p:cNvPr id="102" name="ZoneTexte 101"/>
            <p:cNvSpPr txBox="1"/>
            <p:nvPr/>
          </p:nvSpPr>
          <p:spPr>
            <a:xfrm>
              <a:off x="5868870" y="4930174"/>
              <a:ext cx="634743" cy="47260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1" i="0" u="none" strike="noStrike" kern="0" cap="none" spc="0" normalizeH="0" baseline="0" noProof="0">
                  <a:ln>
                    <a:noFill/>
                  </a:ln>
                  <a:solidFill>
                    <a:prstClr val="black"/>
                  </a:solidFill>
                  <a:effectLst/>
                  <a:uLnTx/>
                  <a:uFillTx/>
                  <a:latin typeface="Calibri"/>
                  <a:cs typeface="+mn-cs"/>
                </a:rPr>
                <a:t>30</a:t>
              </a:r>
            </a:p>
          </p:txBody>
        </p:sp>
        <p:sp>
          <p:nvSpPr>
            <p:cNvPr id="103" name="ZoneTexte 102"/>
            <p:cNvSpPr txBox="1"/>
            <p:nvPr/>
          </p:nvSpPr>
          <p:spPr>
            <a:xfrm>
              <a:off x="6943825" y="4931959"/>
              <a:ext cx="634743" cy="47260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1" i="0" u="none" strike="noStrike" kern="0" cap="none" spc="0" normalizeH="0" baseline="0" noProof="0">
                  <a:ln>
                    <a:noFill/>
                  </a:ln>
                  <a:solidFill>
                    <a:prstClr val="black"/>
                  </a:solidFill>
                  <a:effectLst/>
                  <a:uLnTx/>
                  <a:uFillTx/>
                  <a:latin typeface="Calibri"/>
                  <a:cs typeface="+mn-cs"/>
                </a:rPr>
                <a:t>40</a:t>
              </a:r>
            </a:p>
          </p:txBody>
        </p:sp>
        <p:sp>
          <p:nvSpPr>
            <p:cNvPr id="104" name="ZoneTexte 103"/>
            <p:cNvSpPr txBox="1"/>
            <p:nvPr/>
          </p:nvSpPr>
          <p:spPr>
            <a:xfrm>
              <a:off x="8017642" y="4923959"/>
              <a:ext cx="634743" cy="47260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1" i="0" u="none" strike="noStrike" kern="0" cap="none" spc="0" normalizeH="0" baseline="0" noProof="0">
                  <a:ln>
                    <a:noFill/>
                  </a:ln>
                  <a:solidFill>
                    <a:prstClr val="black"/>
                  </a:solidFill>
                  <a:effectLst/>
                  <a:uLnTx/>
                  <a:uFillTx/>
                  <a:latin typeface="Calibri"/>
                  <a:cs typeface="+mn-cs"/>
                </a:rPr>
                <a:t>50</a:t>
              </a:r>
            </a:p>
          </p:txBody>
        </p:sp>
        <p:sp>
          <p:nvSpPr>
            <p:cNvPr id="105" name="ZoneTexte 104"/>
            <p:cNvSpPr txBox="1"/>
            <p:nvPr/>
          </p:nvSpPr>
          <p:spPr>
            <a:xfrm>
              <a:off x="9131792" y="4931959"/>
              <a:ext cx="634743" cy="47260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1" i="0" u="none" strike="noStrike" kern="0" cap="none" spc="0" normalizeH="0" baseline="0" noProof="0">
                  <a:ln>
                    <a:noFill/>
                  </a:ln>
                  <a:solidFill>
                    <a:prstClr val="black"/>
                  </a:solidFill>
                  <a:effectLst/>
                  <a:uLnTx/>
                  <a:uFillTx/>
                  <a:latin typeface="Calibri"/>
                  <a:cs typeface="+mn-cs"/>
                </a:rPr>
                <a:t>60</a:t>
              </a:r>
            </a:p>
          </p:txBody>
        </p:sp>
        <p:sp>
          <p:nvSpPr>
            <p:cNvPr id="106" name="ZoneTexte 105"/>
            <p:cNvSpPr txBox="1"/>
            <p:nvPr/>
          </p:nvSpPr>
          <p:spPr>
            <a:xfrm>
              <a:off x="10020475" y="4945004"/>
              <a:ext cx="634743" cy="47260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1" i="0" u="none" strike="noStrike" kern="0" cap="none" spc="0" normalizeH="0" baseline="0" noProof="0">
                  <a:ln>
                    <a:noFill/>
                  </a:ln>
                  <a:solidFill>
                    <a:prstClr val="black"/>
                  </a:solidFill>
                  <a:effectLst/>
                  <a:uLnTx/>
                  <a:uFillTx/>
                  <a:latin typeface="Calibri"/>
                  <a:cs typeface="+mn-cs"/>
                </a:rPr>
                <a:t>70</a:t>
              </a:r>
            </a:p>
          </p:txBody>
        </p:sp>
      </p:grpSp>
      <p:grpSp>
        <p:nvGrpSpPr>
          <p:cNvPr id="115" name="Groupe 114"/>
          <p:cNvGrpSpPr/>
          <p:nvPr/>
        </p:nvGrpSpPr>
        <p:grpSpPr>
          <a:xfrm>
            <a:off x="172800" y="810000"/>
            <a:ext cx="8647200" cy="2534400"/>
            <a:chOff x="-304800" y="2040731"/>
            <a:chExt cx="9753600" cy="2776538"/>
          </a:xfrm>
        </p:grpSpPr>
        <p:graphicFrame>
          <p:nvGraphicFramePr>
            <p:cNvPr id="116" name="Graphique 115"/>
            <p:cNvGraphicFramePr>
              <a:graphicFrameLocks/>
            </p:cNvGraphicFramePr>
            <p:nvPr>
              <p:extLst>
                <p:ext uri="{D42A27DB-BD31-4B8C-83A1-F6EECF244321}">
                  <p14:modId xmlns:p14="http://schemas.microsoft.com/office/powerpoint/2010/main" val="648774555"/>
                </p:ext>
              </p:extLst>
            </p:nvPr>
          </p:nvGraphicFramePr>
          <p:xfrm>
            <a:off x="-304800" y="2040731"/>
            <a:ext cx="2438400" cy="277653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7" name="Graphique 116"/>
            <p:cNvGraphicFramePr>
              <a:graphicFrameLocks/>
            </p:cNvGraphicFramePr>
            <p:nvPr>
              <p:extLst>
                <p:ext uri="{D42A27DB-BD31-4B8C-83A1-F6EECF244321}">
                  <p14:modId xmlns:p14="http://schemas.microsoft.com/office/powerpoint/2010/main" val="317273809"/>
                </p:ext>
              </p:extLst>
            </p:nvPr>
          </p:nvGraphicFramePr>
          <p:xfrm>
            <a:off x="2133600" y="2040731"/>
            <a:ext cx="2438400" cy="277653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8" name="Graphique 117"/>
            <p:cNvGraphicFramePr>
              <a:graphicFrameLocks/>
            </p:cNvGraphicFramePr>
            <p:nvPr>
              <p:extLst>
                <p:ext uri="{D42A27DB-BD31-4B8C-83A1-F6EECF244321}">
                  <p14:modId xmlns:p14="http://schemas.microsoft.com/office/powerpoint/2010/main" val="1345223236"/>
                </p:ext>
              </p:extLst>
            </p:nvPr>
          </p:nvGraphicFramePr>
          <p:xfrm>
            <a:off x="4572000" y="2040731"/>
            <a:ext cx="2438400" cy="277653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9" name="Graphique 118"/>
            <p:cNvGraphicFramePr>
              <a:graphicFrameLocks/>
            </p:cNvGraphicFramePr>
            <p:nvPr>
              <p:extLst>
                <p:ext uri="{D42A27DB-BD31-4B8C-83A1-F6EECF244321}">
                  <p14:modId xmlns:p14="http://schemas.microsoft.com/office/powerpoint/2010/main" val="4244701147"/>
                </p:ext>
              </p:extLst>
            </p:nvPr>
          </p:nvGraphicFramePr>
          <p:xfrm>
            <a:off x="7010400" y="2040731"/>
            <a:ext cx="2438400" cy="2776538"/>
          </p:xfrm>
          <a:graphic>
            <a:graphicData uri="http://schemas.openxmlformats.org/drawingml/2006/chart">
              <c:chart xmlns:c="http://schemas.openxmlformats.org/drawingml/2006/chart" xmlns:r="http://schemas.openxmlformats.org/officeDocument/2006/relationships" r:id="rId6"/>
            </a:graphicData>
          </a:graphic>
        </p:graphicFrame>
      </p:grpSp>
    </p:spTree>
    <p:extLst>
      <p:ext uri="{BB962C8B-B14F-4D97-AF65-F5344CB8AC3E}">
        <p14:creationId xmlns:p14="http://schemas.microsoft.com/office/powerpoint/2010/main" val="28096684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EDF bleu clair">
  <a:themeElements>
    <a:clrScheme name="EDF_Couleurs">
      <a:dk1>
        <a:srgbClr val="7F7F7F"/>
      </a:dk1>
      <a:lt1>
        <a:srgbClr val="FFFFFF"/>
      </a:lt1>
      <a:dk2>
        <a:srgbClr val="474747"/>
      </a:dk2>
      <a:lt2>
        <a:srgbClr val="FFFFFF"/>
      </a:lt2>
      <a:accent1>
        <a:srgbClr val="FE5815"/>
      </a:accent1>
      <a:accent2>
        <a:srgbClr val="FFA02F"/>
      </a:accent2>
      <a:accent3>
        <a:srgbClr val="C4D600"/>
      </a:accent3>
      <a:accent4>
        <a:srgbClr val="509E2F"/>
      </a:accent4>
      <a:accent5>
        <a:srgbClr val="005BBB"/>
      </a:accent5>
      <a:accent6>
        <a:srgbClr val="001A70"/>
      </a:accent6>
      <a:hlink>
        <a:srgbClr val="005BBB"/>
      </a:hlink>
      <a:folHlink>
        <a:srgbClr val="001A70"/>
      </a:folHlink>
    </a:clrScheme>
    <a:fontScheme name="Office Classique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solidFill>
            <a:schemeClr val="accent5"/>
          </a:solidFill>
        </a:ln>
      </a:spPr>
      <a:bodyPr lIns="36000" tIns="36000" rIns="36000" bIns="36000" rtlCol="0" anchor="ctr"/>
      <a:lstStyle>
        <a:defPPr algn="ctr">
          <a:defRPr sz="1600"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36000" tIns="0" rIns="36000" bIns="0" rtlCol="0">
        <a:spAutoFit/>
      </a:bodyPr>
      <a:lstStyle>
        <a:defPPr>
          <a:defRPr sz="1600" dirty="0" err="1" smtClean="0">
            <a:solidFill>
              <a:schemeClr val="tx2"/>
            </a:solidFill>
          </a:defRPr>
        </a:defPPr>
      </a:lstStyle>
    </a:txDef>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5288</TotalTime>
  <Words>6189</Words>
  <Application>Microsoft Office PowerPoint</Application>
  <PresentationFormat>Affichage à l'écran (16:9)</PresentationFormat>
  <Paragraphs>1195</Paragraphs>
  <Slides>144</Slides>
  <Notes>109</Notes>
  <HiddenSlides>0</HiddenSlides>
  <MMClips>0</MMClips>
  <ScaleCrop>false</ScaleCrop>
  <HeadingPairs>
    <vt:vector size="4" baseType="variant">
      <vt:variant>
        <vt:lpstr>Thème</vt:lpstr>
      </vt:variant>
      <vt:variant>
        <vt:i4>1</vt:i4>
      </vt:variant>
      <vt:variant>
        <vt:lpstr>Titres des diapositives</vt:lpstr>
      </vt:variant>
      <vt:variant>
        <vt:i4>144</vt:i4>
      </vt:variant>
    </vt:vector>
  </HeadingPairs>
  <TitlesOfParts>
    <vt:vector size="145" baseType="lpstr">
      <vt:lpstr>EDF bleu clair</vt:lpstr>
      <vt:lpstr>Présentation PowerPoint</vt:lpstr>
      <vt:lpstr>Présentation PowerPoint</vt:lpstr>
      <vt:lpstr>Présentation PowerPoint</vt:lpstr>
      <vt:lpstr>Contexte industriel Une configuration simplifiée Banc d'essai et modèle numérique Modèle de forces fluides Résultats Application industrielle Conclusion</vt:lpstr>
      <vt:lpstr>Contexte industriel Une configuration simplifiée Banc d'essai et modèle numérique Modèle de forces fluides Résultats Application industrielle Conclusion</vt:lpstr>
      <vt:lpstr>Réacteur à eau pressurisée</vt:lpstr>
      <vt:lpstr>Réacteur à eau pressurisée</vt:lpstr>
      <vt:lpstr>Tenue au séisme des assemblages</vt:lpstr>
      <vt:lpstr>Calcul de tenue au séisme</vt:lpstr>
      <vt:lpstr>Amortissement sous écoulement axial</vt:lpstr>
      <vt:lpstr>Pertinence d’essais plus fondamentaux</vt:lpstr>
      <vt:lpstr>Objectifs industriels de la thèse</vt:lpstr>
      <vt:lpstr>Contexte industriel Une configuration simplifiée Banc d'essai et modèle numérique Modèle de forces fluides Résultats Application industrielle Conclusion</vt:lpstr>
      <vt:lpstr>Structure élancée en écoulement Axial</vt:lpstr>
      <vt:lpstr>Présentation PowerPoint</vt:lpstr>
      <vt:lpstr>Présentation PowerPoint</vt:lpstr>
      <vt:lpstr>Présentation PowerPoint</vt:lpstr>
      <vt:lpstr>Configuration FICEL*</vt:lpstr>
      <vt:lpstr>Contexte industriel Une configuration simplifiée Banc d'essai et modèle numérique Modèle de forces fluides Résultats Application industrielle Conclusion</vt:lpstr>
      <vt:lpstr>Essais en soufflerie</vt:lpstr>
      <vt:lpstr>Géométrie</vt:lpstr>
      <vt:lpstr>Dimensions</vt:lpstr>
      <vt:lpstr>Matériaux</vt:lpstr>
      <vt:lpstr>Degrés de liberté du cylindre central</vt:lpstr>
      <vt:lpstr>Instrumentation</vt:lpstr>
      <vt:lpstr>Instrumentation</vt:lpstr>
      <vt:lpstr>Instrumentation</vt:lpstr>
      <vt:lpstr>Montage</vt:lpstr>
      <vt:lpstr>Premiers essais</vt:lpstr>
      <vt:lpstr>Modèle numérique</vt:lpstr>
      <vt:lpstr>Maillage</vt:lpstr>
      <vt:lpstr>Maillage</vt:lpstr>
      <vt:lpstr>Champ de vitesse en position alignée</vt:lpstr>
      <vt:lpstr>Contexte industriel Une configuration simplifiée Banc d'essai et modèle numérique Modèle de forces fluides Résultats Application industrielle Conclusion</vt:lpstr>
      <vt:lpstr>Modèle Taylor-Lighthill-Païdoussis (TLP)</vt:lpstr>
      <vt:lpstr>Notations</vt:lpstr>
      <vt:lpstr>Force potentielle de Lighthill</vt:lpstr>
      <vt:lpstr>Force visqueuse de Taylor-Divaret</vt:lpstr>
      <vt:lpstr>Coefficients du modèle TLP</vt:lpstr>
      <vt:lpstr>Modèle TLP dynamique</vt:lpstr>
      <vt:lpstr>Questions sur le modèle TLP</vt:lpstr>
      <vt:lpstr>Contexte industriel Une configuration simplifiée Banc d'essai et modèle numérique Modèle de forces fluides Résultats Application industrielle Conclusion</vt:lpstr>
      <vt:lpstr>Rotation</vt:lpstr>
      <vt:lpstr>Portance en rotation</vt:lpstr>
      <vt:lpstr>Portance en rotation</vt:lpstr>
      <vt:lpstr>Portance en rotation</vt:lpstr>
      <vt:lpstr>Traînée en Rotation</vt:lpstr>
      <vt:lpstr>Traînée en Rotation</vt:lpstr>
      <vt:lpstr>Traînée en Rotation</vt:lpstr>
      <vt:lpstr>Traînée en Rotation</vt:lpstr>
      <vt:lpstr>Traînée en Rotation</vt:lpstr>
      <vt:lpstr>Traînée en Rotation</vt:lpstr>
      <vt:lpstr>Translation</vt:lpstr>
      <vt:lpstr>Portance en translation</vt:lpstr>
      <vt:lpstr>Portance en translation</vt:lpstr>
      <vt:lpstr>Portance en translation</vt:lpstr>
      <vt:lpstr>Portance en translation</vt:lpstr>
      <vt:lpstr>Portance en translation</vt:lpstr>
      <vt:lpstr>Portance locale en translation</vt:lpstr>
      <vt:lpstr>Champs de vitesse et de pression</vt:lpstr>
      <vt:lpstr>Translation</vt:lpstr>
      <vt:lpstr>Rotation</vt:lpstr>
      <vt:lpstr>Flexion</vt:lpstr>
      <vt:lpstr>Flexion : modèle TLP</vt:lpstr>
      <vt:lpstr>Portance en flexion</vt:lpstr>
      <vt:lpstr>Portance en flexion</vt:lpstr>
      <vt:lpstr>Portance en flexion</vt:lpstr>
      <vt:lpstr>Portance en flexion</vt:lpstr>
      <vt:lpstr>Moment en flexion</vt:lpstr>
      <vt:lpstr>Moment en flexion</vt:lpstr>
      <vt:lpstr>Moment en flexion</vt:lpstr>
      <vt:lpstr>Moment en flexion</vt:lpstr>
      <vt:lpstr>Portance locale en Flexion</vt:lpstr>
      <vt:lpstr>Portance locale en Flexion</vt:lpstr>
      <vt:lpstr>Portance locale en Flexion</vt:lpstr>
      <vt:lpstr>Bilan</vt:lpstr>
      <vt:lpstr>Adéquation entre résultats et TLP</vt:lpstr>
      <vt:lpstr>Contexte industriel Une configuration simplifiée Banc d'essai et modèle numérique Modèle de forces fluides Résultats Application industrielle Conclusion</vt:lpstr>
      <vt:lpstr>Forces Fluides sur assemblage déformé</vt:lpstr>
      <vt:lpstr>Forces Fluides sur assemblage déformé</vt:lpstr>
      <vt:lpstr>Contexte industriel Une configuration simplifiée Banc d'essai et modèle numérique Modèle de forces fluides Résultats Application industrielle Conclusion</vt:lpstr>
      <vt:lpstr>Principales contributions</vt:lpstr>
      <vt:lpstr>Perspectives</vt:lpstr>
      <vt:lpstr>Communication</vt:lpstr>
      <vt:lpstr>Communication</vt:lpstr>
      <vt:lpstr>Présentation PowerPoint</vt:lpstr>
      <vt:lpstr>Présentation PowerPoint</vt:lpstr>
      <vt:lpstr>Mesures de pression</vt:lpstr>
      <vt:lpstr>Gamme de pression</vt:lpstr>
      <vt:lpstr>Prises de pression</vt:lpstr>
      <vt:lpstr>Mesures de pression - Difficultés</vt:lpstr>
      <vt:lpstr>mesures de pression</vt:lpstr>
      <vt:lpstr>mesures de pression</vt:lpstr>
      <vt:lpstr>mesures de pression</vt:lpstr>
      <vt:lpstr>Signal temporel de pression</vt:lpstr>
      <vt:lpstr>Effet de la Rotation d’un cylindre sur son axe</vt:lpstr>
      <vt:lpstr>Effet d’une modification des prises (scotch percé)</vt:lpstr>
      <vt:lpstr>Effet d’un retournement du cylindre central</vt:lpstr>
      <vt:lpstr>Effet d’un retournement du cylindre central</vt:lpstr>
      <vt:lpstr>Effet De la longueur de tube</vt:lpstr>
      <vt:lpstr>Présentation PowerPoint</vt:lpstr>
      <vt:lpstr>Présentation PowerPoint</vt:lpstr>
      <vt:lpstr>Nouvelles prises de pression</vt:lpstr>
      <vt:lpstr>Nouvelles prises de pression</vt:lpstr>
      <vt:lpstr>CFD : résultats supplémentaires</vt:lpstr>
      <vt:lpstr>simulations à différents angles</vt:lpstr>
      <vt:lpstr>Sensibilité au maillage / aux pointes</vt:lpstr>
      <vt:lpstr>Sensibilité à la longueur de pointe</vt:lpstr>
      <vt:lpstr>Signal temporel</vt:lpstr>
      <vt:lpstr>Signal temporel</vt:lpstr>
      <vt:lpstr>Mesures de vitesse</vt:lpstr>
      <vt:lpstr>Mesures de vitesse en translation</vt:lpstr>
      <vt:lpstr>Comparaison simulation-Expériences</vt:lpstr>
      <vt:lpstr>Précision, estimation d’erreur</vt:lpstr>
      <vt:lpstr>Mesures de vitesse</vt:lpstr>
      <vt:lpstr>Balance et cL</vt:lpstr>
      <vt:lpstr>Signaux temporels balance : spectres</vt:lpstr>
      <vt:lpstr>Cy en rotation, Re max et min</vt:lpstr>
      <vt:lpstr>Cz en rotation et flexion</vt:lpstr>
      <vt:lpstr>Cz en flexion, Re min, peu et très chargé </vt:lpstr>
      <vt:lpstr>Dérive de la balance</vt:lpstr>
      <vt:lpstr>Réglages</vt:lpstr>
      <vt:lpstr>Dérive</vt:lpstr>
      <vt:lpstr>Dérive</vt:lpstr>
      <vt:lpstr>Observations et premières conclusions</vt:lpstr>
      <vt:lpstr>Etalonnage de Fz avec des poids</vt:lpstr>
      <vt:lpstr>Conclusions pour les mesures MC3A-100</vt:lpstr>
      <vt:lpstr>Dérive de la balance pendant les essais</vt:lpstr>
      <vt:lpstr>Hypothèse : refroidissement par convection</vt:lpstr>
      <vt:lpstr>Essais avec ventilateur</vt:lpstr>
      <vt:lpstr>Essais avec ventilateur</vt:lpstr>
      <vt:lpstr>Recommandations</vt:lpstr>
      <vt:lpstr>Résultats complets rotation</vt:lpstr>
      <vt:lpstr>rotation : Force transverse</vt:lpstr>
      <vt:lpstr>Historique TLP</vt:lpstr>
      <vt:lpstr>Présentation PowerPoint</vt:lpstr>
      <vt:lpstr>Force de Taylor (1952)</vt:lpstr>
      <vt:lpstr>Force de Taylor : hypothèse 2D</vt:lpstr>
      <vt:lpstr>Force de Taylor (1952)</vt:lpstr>
      <vt:lpstr>Force potentielle de Lighthill (1960) </vt:lpstr>
      <vt:lpstr>Force potentielle de Lighthill</vt:lpstr>
      <vt:lpstr>Lighthill’s inviscid force</vt:lpstr>
      <vt:lpstr>Force potentielle de Lighthill</vt:lpstr>
      <vt:lpstr>Présentation PowerPoint</vt:lpstr>
    </vt:vector>
  </TitlesOfParts>
  <Company>EDF</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bleu clair</dc:title>
  <dc:creator>EDF</dc:creator>
  <cp:lastModifiedBy>JOLY Aurelien</cp:lastModifiedBy>
  <cp:revision>745</cp:revision>
  <dcterms:created xsi:type="dcterms:W3CDTF">2014-09-25T08:25:23Z</dcterms:created>
  <dcterms:modified xsi:type="dcterms:W3CDTF">2019-03-05T10:09:34Z</dcterms:modified>
</cp:coreProperties>
</file>